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84" r:id="rId4"/>
    <p:sldId id="304" r:id="rId5"/>
    <p:sldId id="305" r:id="rId6"/>
    <p:sldId id="285" r:id="rId7"/>
    <p:sldId id="288" r:id="rId8"/>
    <p:sldId id="289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6" r:id="rId20"/>
  </p:sldIdLst>
  <p:sldSz cx="6858000" cy="9144000" type="screen4x3"/>
  <p:notesSz cx="6858000" cy="9418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426" y="-91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B7915B-A497-45D5-8979-EC1C34D59448}" type="doc">
      <dgm:prSet loTypeId="urn:microsoft.com/office/officeart/2005/8/layout/radial6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F4EC95F1-6C2C-464E-A8DC-D2FB1B691028}">
      <dgm:prSet phldrT="[Text]"/>
      <dgm:spPr/>
      <dgm:t>
        <a:bodyPr/>
        <a:lstStyle/>
        <a:p>
          <a:r>
            <a:rPr lang="en-US" sz="1300" baseline="0" dirty="0" smtClean="0"/>
            <a:t>Centralized Monitoring and Control</a:t>
          </a:r>
          <a:endParaRPr lang="en-US" sz="1300" baseline="0" dirty="0"/>
        </a:p>
      </dgm:t>
    </dgm:pt>
    <dgm:pt modelId="{1314A0BC-9787-4EB8-9EA6-E1C26C76942A}" type="parTrans" cxnId="{9F2CA941-CC25-4CC2-BBE8-84CB22E7D309}">
      <dgm:prSet/>
      <dgm:spPr/>
      <dgm:t>
        <a:bodyPr/>
        <a:lstStyle/>
        <a:p>
          <a:endParaRPr lang="en-US"/>
        </a:p>
      </dgm:t>
    </dgm:pt>
    <dgm:pt modelId="{A5B8855A-1274-43EA-BB1A-79FA2D09B04C}" type="sibTrans" cxnId="{9F2CA941-CC25-4CC2-BBE8-84CB22E7D309}">
      <dgm:prSet/>
      <dgm:spPr/>
      <dgm:t>
        <a:bodyPr/>
        <a:lstStyle/>
        <a:p>
          <a:endParaRPr lang="en-US"/>
        </a:p>
      </dgm:t>
    </dgm:pt>
    <dgm:pt modelId="{DEAED0D7-7B4F-4CCD-AA72-CE9B3B46CCA4}">
      <dgm:prSet phldrT="[Text]" custT="1"/>
      <dgm:spPr/>
      <dgm:t>
        <a:bodyPr/>
        <a:lstStyle/>
        <a:p>
          <a:r>
            <a:rPr lang="en-US" sz="1300" baseline="0" dirty="0" smtClean="0"/>
            <a:t>Existing Camera Network</a:t>
          </a:r>
          <a:endParaRPr lang="en-US" sz="1300" baseline="0" dirty="0"/>
        </a:p>
      </dgm:t>
    </dgm:pt>
    <dgm:pt modelId="{2D490D62-8452-44F1-806E-74F0A4AAB475}" type="parTrans" cxnId="{1CB40926-65DD-415F-831E-45935FCC2092}">
      <dgm:prSet/>
      <dgm:spPr/>
      <dgm:t>
        <a:bodyPr/>
        <a:lstStyle/>
        <a:p>
          <a:endParaRPr lang="en-US"/>
        </a:p>
      </dgm:t>
    </dgm:pt>
    <dgm:pt modelId="{66CCBFEB-0050-4157-B689-EC76504CB20C}" type="sibTrans" cxnId="{1CB40926-65DD-415F-831E-45935FCC2092}">
      <dgm:prSet/>
      <dgm:spPr/>
      <dgm:t>
        <a:bodyPr/>
        <a:lstStyle/>
        <a:p>
          <a:endParaRPr lang="en-US" dirty="0"/>
        </a:p>
      </dgm:t>
    </dgm:pt>
    <dgm:pt modelId="{F4A34BFA-33D3-4E58-8D95-8FC66D0CC1CD}">
      <dgm:prSet phldrT="[Text]" custT="1"/>
      <dgm:spPr/>
      <dgm:t>
        <a:bodyPr/>
        <a:lstStyle/>
        <a:p>
          <a:r>
            <a:rPr lang="en-US" sz="1300" baseline="0" dirty="0" smtClean="0"/>
            <a:t>License Plate Readers</a:t>
          </a:r>
          <a:endParaRPr lang="en-US" sz="1300" baseline="0" dirty="0"/>
        </a:p>
      </dgm:t>
    </dgm:pt>
    <dgm:pt modelId="{282E0176-3811-49EA-9990-976B30F5DA50}" type="parTrans" cxnId="{21FC431B-4322-46EA-93A9-1A7758A12EA1}">
      <dgm:prSet/>
      <dgm:spPr/>
      <dgm:t>
        <a:bodyPr/>
        <a:lstStyle/>
        <a:p>
          <a:endParaRPr lang="en-US"/>
        </a:p>
      </dgm:t>
    </dgm:pt>
    <dgm:pt modelId="{6F26893B-A474-4A33-83B6-04909B6C5FED}" type="sibTrans" cxnId="{21FC431B-4322-46EA-93A9-1A7758A12EA1}">
      <dgm:prSet/>
      <dgm:spPr/>
      <dgm:t>
        <a:bodyPr/>
        <a:lstStyle/>
        <a:p>
          <a:endParaRPr lang="en-US" dirty="0"/>
        </a:p>
      </dgm:t>
    </dgm:pt>
    <dgm:pt modelId="{6BB0CD0B-4C88-40D4-91AB-60FE0282C53E}">
      <dgm:prSet phldrT="[Text]" custT="1"/>
      <dgm:spPr/>
      <dgm:t>
        <a:bodyPr/>
        <a:lstStyle/>
        <a:p>
          <a:r>
            <a:rPr lang="en-US" sz="1200" baseline="0" dirty="0" smtClean="0"/>
            <a:t>Hotspots; Command Van, In-Car; Substation</a:t>
          </a:r>
          <a:endParaRPr lang="en-US" sz="1200" baseline="0" dirty="0"/>
        </a:p>
      </dgm:t>
    </dgm:pt>
    <dgm:pt modelId="{C4AFCDB7-2FC2-4810-8438-AF070A3FE639}" type="parTrans" cxnId="{27FA2F30-2D0A-4036-8A16-AAD2C63DA656}">
      <dgm:prSet/>
      <dgm:spPr/>
      <dgm:t>
        <a:bodyPr/>
        <a:lstStyle/>
        <a:p>
          <a:endParaRPr lang="en-US"/>
        </a:p>
      </dgm:t>
    </dgm:pt>
    <dgm:pt modelId="{4218C6A6-E88B-48AC-AE10-C61D15CF74F8}" type="sibTrans" cxnId="{27FA2F30-2D0A-4036-8A16-AAD2C63DA656}">
      <dgm:prSet/>
      <dgm:spPr/>
      <dgm:t>
        <a:bodyPr/>
        <a:lstStyle/>
        <a:p>
          <a:endParaRPr lang="en-US" dirty="0"/>
        </a:p>
      </dgm:t>
    </dgm:pt>
    <dgm:pt modelId="{5C963BFF-AD3B-40EC-9751-98A5951D4132}">
      <dgm:prSet phldrT="[Text]" custT="1"/>
      <dgm:spPr/>
      <dgm:t>
        <a:bodyPr/>
        <a:lstStyle/>
        <a:p>
          <a:r>
            <a:rPr lang="en-US" sz="1300" baseline="0" dirty="0" smtClean="0"/>
            <a:t>Camera systems extended to TAAGs</a:t>
          </a:r>
          <a:endParaRPr lang="en-US" sz="1300" baseline="0" dirty="0"/>
        </a:p>
      </dgm:t>
    </dgm:pt>
    <dgm:pt modelId="{7C791031-B144-4B92-9E43-7304C157364A}" type="sibTrans" cxnId="{44251777-0748-40B6-A75E-564C193F2636}">
      <dgm:prSet/>
      <dgm:spPr/>
      <dgm:t>
        <a:bodyPr/>
        <a:lstStyle/>
        <a:p>
          <a:endParaRPr lang="en-US" dirty="0"/>
        </a:p>
      </dgm:t>
    </dgm:pt>
    <dgm:pt modelId="{129F9856-CB3A-4010-ADB7-0900AA75AB39}" type="parTrans" cxnId="{44251777-0748-40B6-A75E-564C193F2636}">
      <dgm:prSet/>
      <dgm:spPr/>
      <dgm:t>
        <a:bodyPr/>
        <a:lstStyle/>
        <a:p>
          <a:endParaRPr lang="en-US"/>
        </a:p>
      </dgm:t>
    </dgm:pt>
    <dgm:pt modelId="{1574CCF6-95F5-4138-9D74-78DD8D6E04F9}">
      <dgm:prSet custT="1"/>
      <dgm:spPr/>
      <dgm:t>
        <a:bodyPr/>
        <a:lstStyle/>
        <a:p>
          <a:r>
            <a:rPr lang="en-US" sz="1200" baseline="0" dirty="0" smtClean="0"/>
            <a:t>Private Camera Registration</a:t>
          </a:r>
          <a:endParaRPr lang="en-US" sz="1200" baseline="0" dirty="0"/>
        </a:p>
      </dgm:t>
    </dgm:pt>
    <dgm:pt modelId="{F13B826B-9778-4FA1-A1FE-526BB944D620}" type="parTrans" cxnId="{36003BBC-DD9B-4118-8FFC-3CA9FF19238F}">
      <dgm:prSet/>
      <dgm:spPr/>
      <dgm:t>
        <a:bodyPr/>
        <a:lstStyle/>
        <a:p>
          <a:endParaRPr lang="en-US"/>
        </a:p>
      </dgm:t>
    </dgm:pt>
    <dgm:pt modelId="{62A9BF76-CE0D-45C2-875B-6AD640D33B93}" type="sibTrans" cxnId="{36003BBC-DD9B-4118-8FFC-3CA9FF19238F}">
      <dgm:prSet/>
      <dgm:spPr/>
      <dgm:t>
        <a:bodyPr/>
        <a:lstStyle/>
        <a:p>
          <a:endParaRPr lang="en-US" dirty="0"/>
        </a:p>
      </dgm:t>
    </dgm:pt>
    <dgm:pt modelId="{A600FB51-F6CE-4350-BF98-8B9B1A3AA618}">
      <dgm:prSet custT="1"/>
      <dgm:spPr/>
      <dgm:t>
        <a:bodyPr/>
        <a:lstStyle/>
        <a:p>
          <a:r>
            <a:rPr lang="en-US" sz="1200" baseline="0" dirty="0" smtClean="0"/>
            <a:t>Covert Mobile Cameras for Problem Resolution</a:t>
          </a:r>
          <a:endParaRPr lang="en-US" sz="1200" baseline="0" dirty="0"/>
        </a:p>
      </dgm:t>
    </dgm:pt>
    <dgm:pt modelId="{77A76283-C735-466D-8822-31082AAB3611}" type="parTrans" cxnId="{5FF659D2-4857-451E-886A-60233673C1F0}">
      <dgm:prSet/>
      <dgm:spPr/>
      <dgm:t>
        <a:bodyPr/>
        <a:lstStyle/>
        <a:p>
          <a:endParaRPr lang="en-US"/>
        </a:p>
      </dgm:t>
    </dgm:pt>
    <dgm:pt modelId="{0CA6755C-F6EE-4A6E-B18E-A6A0629B834E}" type="sibTrans" cxnId="{5FF659D2-4857-451E-886A-60233673C1F0}">
      <dgm:prSet/>
      <dgm:spPr/>
      <dgm:t>
        <a:bodyPr/>
        <a:lstStyle/>
        <a:p>
          <a:endParaRPr lang="en-US" dirty="0"/>
        </a:p>
      </dgm:t>
    </dgm:pt>
    <dgm:pt modelId="{BE5139A6-4E73-4E70-A432-4F0254D30EDD}">
      <dgm:prSet custT="1"/>
      <dgm:spPr/>
      <dgm:t>
        <a:bodyPr/>
        <a:lstStyle/>
        <a:p>
          <a:r>
            <a:rPr lang="en-US" sz="1400" dirty="0" smtClean="0"/>
            <a:t>GPS Trackers</a:t>
          </a:r>
          <a:endParaRPr lang="en-US" sz="1400" dirty="0"/>
        </a:p>
      </dgm:t>
    </dgm:pt>
    <dgm:pt modelId="{043223D9-450A-484F-907D-AC7A5DA6D616}" type="parTrans" cxnId="{2E108B5D-1362-4497-895A-A4C3F77C3DCF}">
      <dgm:prSet/>
      <dgm:spPr/>
      <dgm:t>
        <a:bodyPr/>
        <a:lstStyle/>
        <a:p>
          <a:endParaRPr lang="en-US"/>
        </a:p>
      </dgm:t>
    </dgm:pt>
    <dgm:pt modelId="{4DA0B334-B765-4853-9051-A97E5E9C3E40}" type="sibTrans" cxnId="{2E108B5D-1362-4497-895A-A4C3F77C3DCF}">
      <dgm:prSet/>
      <dgm:spPr/>
      <dgm:t>
        <a:bodyPr/>
        <a:lstStyle/>
        <a:p>
          <a:endParaRPr lang="en-US" dirty="0"/>
        </a:p>
      </dgm:t>
    </dgm:pt>
    <dgm:pt modelId="{BDA5B929-A365-4B5E-97B9-4AA26C5E1D74}">
      <dgm:prSet custT="1"/>
      <dgm:spPr/>
      <dgm:t>
        <a:bodyPr/>
        <a:lstStyle/>
        <a:p>
          <a:r>
            <a:rPr lang="en-US" sz="1400" dirty="0" smtClean="0"/>
            <a:t>Bait Cars</a:t>
          </a:r>
          <a:endParaRPr lang="en-US" sz="1400" dirty="0"/>
        </a:p>
      </dgm:t>
    </dgm:pt>
    <dgm:pt modelId="{A58308AB-8987-44BA-9374-8D5ACAB598D8}" type="parTrans" cxnId="{AF850B11-06B7-48A7-9057-AA7281174D42}">
      <dgm:prSet/>
      <dgm:spPr/>
      <dgm:t>
        <a:bodyPr/>
        <a:lstStyle/>
        <a:p>
          <a:endParaRPr lang="en-US"/>
        </a:p>
      </dgm:t>
    </dgm:pt>
    <dgm:pt modelId="{4B4C217E-FCAF-4EE4-984D-F7075F96BEC2}" type="sibTrans" cxnId="{AF850B11-06B7-48A7-9057-AA7281174D42}">
      <dgm:prSet/>
      <dgm:spPr/>
      <dgm:t>
        <a:bodyPr/>
        <a:lstStyle/>
        <a:p>
          <a:endParaRPr lang="en-US" dirty="0"/>
        </a:p>
      </dgm:t>
    </dgm:pt>
    <dgm:pt modelId="{A950E38C-8185-4299-BBFF-92B349987F3D}" type="pres">
      <dgm:prSet presAssocID="{FAB7915B-A497-45D5-8979-EC1C34D5944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B746A2-DC00-44D1-A321-90243F92417F}" type="pres">
      <dgm:prSet presAssocID="{F4EC95F1-6C2C-464E-A8DC-D2FB1B691028}" presName="centerShape" presStyleLbl="node0" presStyleIdx="0" presStyleCnt="1"/>
      <dgm:spPr/>
      <dgm:t>
        <a:bodyPr/>
        <a:lstStyle/>
        <a:p>
          <a:endParaRPr lang="en-US"/>
        </a:p>
      </dgm:t>
    </dgm:pt>
    <dgm:pt modelId="{567ACE35-7111-4EC9-9F39-F40FA630CF97}" type="pres">
      <dgm:prSet presAssocID="{DEAED0D7-7B4F-4CCD-AA72-CE9B3B46CCA4}" presName="node" presStyleLbl="node1" presStyleIdx="0" presStyleCnt="8" custScaleX="135999" custScaleY="1348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C4CAA-68B8-4F46-AE3A-5EBF2B0D1F90}" type="pres">
      <dgm:prSet presAssocID="{DEAED0D7-7B4F-4CCD-AA72-CE9B3B46CCA4}" presName="dummy" presStyleCnt="0"/>
      <dgm:spPr/>
    </dgm:pt>
    <dgm:pt modelId="{3BE1CA50-0AAE-4B6D-9787-F9484A46EA1B}" type="pres">
      <dgm:prSet presAssocID="{66CCBFEB-0050-4157-B689-EC76504CB20C}" presName="sibTrans" presStyleLbl="sibTrans2D1" presStyleIdx="0" presStyleCnt="8"/>
      <dgm:spPr/>
      <dgm:t>
        <a:bodyPr/>
        <a:lstStyle/>
        <a:p>
          <a:endParaRPr lang="en-US"/>
        </a:p>
      </dgm:t>
    </dgm:pt>
    <dgm:pt modelId="{49A78379-FE08-40CD-9BB4-FFD9183E0DEA}" type="pres">
      <dgm:prSet presAssocID="{5C963BFF-AD3B-40EC-9751-98A5951D4132}" presName="node" presStyleLbl="node1" presStyleIdx="1" presStyleCnt="8" custScaleX="130266" custScaleY="13333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45E0456-AD62-4B61-A73B-C7EA85A74ABF}" type="pres">
      <dgm:prSet presAssocID="{5C963BFF-AD3B-40EC-9751-98A5951D4132}" presName="dummy" presStyleCnt="0"/>
      <dgm:spPr/>
    </dgm:pt>
    <dgm:pt modelId="{A27D50CC-51C1-4C60-A413-0E07E0013982}" type="pres">
      <dgm:prSet presAssocID="{7C791031-B144-4B92-9E43-7304C157364A}" presName="sibTrans" presStyleLbl="sibTrans2D1" presStyleIdx="1" presStyleCnt="8"/>
      <dgm:spPr/>
      <dgm:t>
        <a:bodyPr/>
        <a:lstStyle/>
        <a:p>
          <a:endParaRPr lang="en-US"/>
        </a:p>
      </dgm:t>
    </dgm:pt>
    <dgm:pt modelId="{B7422EB2-D228-44C6-9387-CC07AB703AD7}" type="pres">
      <dgm:prSet presAssocID="{A600FB51-F6CE-4350-BF98-8B9B1A3AA618}" presName="node" presStyleLbl="node1" presStyleIdx="2" presStyleCnt="8" custScaleX="133794" custScaleY="1317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1133F-2D63-4B70-82CC-C52AE39CB435}" type="pres">
      <dgm:prSet presAssocID="{A600FB51-F6CE-4350-BF98-8B9B1A3AA618}" presName="dummy" presStyleCnt="0"/>
      <dgm:spPr/>
    </dgm:pt>
    <dgm:pt modelId="{A3CA8BAF-FA0D-463A-9D40-D3E8298E6184}" type="pres">
      <dgm:prSet presAssocID="{0CA6755C-F6EE-4A6E-B18E-A6A0629B834E}" presName="sibTrans" presStyleLbl="sibTrans2D1" presStyleIdx="2" presStyleCnt="8"/>
      <dgm:spPr/>
      <dgm:t>
        <a:bodyPr/>
        <a:lstStyle/>
        <a:p>
          <a:endParaRPr lang="en-US"/>
        </a:p>
      </dgm:t>
    </dgm:pt>
    <dgm:pt modelId="{87DCF9DD-F5D1-44D8-A8F5-0C90773D914D}" type="pres">
      <dgm:prSet presAssocID="{F4A34BFA-33D3-4E58-8D95-8FC66D0CC1CD}" presName="node" presStyleLbl="node1" presStyleIdx="3" presStyleCnt="8" custScaleX="128014" custScaleY="130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5D757-F005-482E-8228-C84AE04C0688}" type="pres">
      <dgm:prSet presAssocID="{F4A34BFA-33D3-4E58-8D95-8FC66D0CC1CD}" presName="dummy" presStyleCnt="0"/>
      <dgm:spPr/>
    </dgm:pt>
    <dgm:pt modelId="{285D940D-E772-42F9-9CBE-6E6B517A6FAC}" type="pres">
      <dgm:prSet presAssocID="{6F26893B-A474-4A33-83B6-04909B6C5FED}" presName="sibTrans" presStyleLbl="sibTrans2D1" presStyleIdx="3" presStyleCnt="8"/>
      <dgm:spPr/>
      <dgm:t>
        <a:bodyPr/>
        <a:lstStyle/>
        <a:p>
          <a:endParaRPr lang="en-US"/>
        </a:p>
      </dgm:t>
    </dgm:pt>
    <dgm:pt modelId="{CC282446-1971-4E72-8F03-537146D52A92}" type="pres">
      <dgm:prSet presAssocID="{6BB0CD0B-4C88-40D4-91AB-60FE0282C53E}" presName="node" presStyleLbl="node1" presStyleIdx="4" presStyleCnt="8" custScaleX="129546" custScaleY="1484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13A8CD-11A3-4036-8234-2DF5E60F4C42}" type="pres">
      <dgm:prSet presAssocID="{6BB0CD0B-4C88-40D4-91AB-60FE0282C53E}" presName="dummy" presStyleCnt="0"/>
      <dgm:spPr/>
    </dgm:pt>
    <dgm:pt modelId="{8A66C994-F9CA-4D36-8394-DB5681EB6A56}" type="pres">
      <dgm:prSet presAssocID="{4218C6A6-E88B-48AC-AE10-C61D15CF74F8}" presName="sibTrans" presStyleLbl="sibTrans2D1" presStyleIdx="4" presStyleCnt="8"/>
      <dgm:spPr/>
      <dgm:t>
        <a:bodyPr/>
        <a:lstStyle/>
        <a:p>
          <a:endParaRPr lang="en-US"/>
        </a:p>
      </dgm:t>
    </dgm:pt>
    <dgm:pt modelId="{0C8BEDF2-2BC6-4DEC-9E90-7A02C0ABCC65}" type="pres">
      <dgm:prSet presAssocID="{1574CCF6-95F5-4138-9D74-78DD8D6E04F9}" presName="node" presStyleLbl="node1" presStyleIdx="5" presStyleCnt="8" custScaleX="138687" custScaleY="13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C7F25-0FCB-4A79-B98A-57DEBD7BC768}" type="pres">
      <dgm:prSet presAssocID="{1574CCF6-95F5-4138-9D74-78DD8D6E04F9}" presName="dummy" presStyleCnt="0"/>
      <dgm:spPr/>
    </dgm:pt>
    <dgm:pt modelId="{8B61AFB8-E688-47A1-9F64-29B1C0661DFD}" type="pres">
      <dgm:prSet presAssocID="{62A9BF76-CE0D-45C2-875B-6AD640D33B93}" presName="sibTrans" presStyleLbl="sibTrans2D1" presStyleIdx="5" presStyleCnt="8"/>
      <dgm:spPr/>
      <dgm:t>
        <a:bodyPr/>
        <a:lstStyle/>
        <a:p>
          <a:endParaRPr lang="en-US"/>
        </a:p>
      </dgm:t>
    </dgm:pt>
    <dgm:pt modelId="{9A0FF6D2-AFC7-4237-8BC1-4A265DD57612}" type="pres">
      <dgm:prSet presAssocID="{BE5139A6-4E73-4E70-A432-4F0254D30EDD}" presName="node" presStyleLbl="node1" presStyleIdx="6" presStyleCnt="8" custScaleX="142195" custScaleY="136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772446-0F5E-40AE-B4CE-4FB519DF3815}" type="pres">
      <dgm:prSet presAssocID="{BE5139A6-4E73-4E70-A432-4F0254D30EDD}" presName="dummy" presStyleCnt="0"/>
      <dgm:spPr/>
    </dgm:pt>
    <dgm:pt modelId="{5EE862C8-262D-4EA3-859B-2B04515B3743}" type="pres">
      <dgm:prSet presAssocID="{4DA0B334-B765-4853-9051-A97E5E9C3E40}" presName="sibTrans" presStyleLbl="sibTrans2D1" presStyleIdx="6" presStyleCnt="8"/>
      <dgm:spPr/>
      <dgm:t>
        <a:bodyPr/>
        <a:lstStyle/>
        <a:p>
          <a:endParaRPr lang="en-US"/>
        </a:p>
      </dgm:t>
    </dgm:pt>
    <dgm:pt modelId="{C5C969DF-594F-4C6E-BFF2-A424E1B802A5}" type="pres">
      <dgm:prSet presAssocID="{BDA5B929-A365-4B5E-97B9-4AA26C5E1D74}" presName="node" presStyleLbl="node1" presStyleIdx="7" presStyleCnt="8" custScaleX="131079" custScaleY="138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CB775-A418-437A-B503-27F9A01CB207}" type="pres">
      <dgm:prSet presAssocID="{BDA5B929-A365-4B5E-97B9-4AA26C5E1D74}" presName="dummy" presStyleCnt="0"/>
      <dgm:spPr/>
    </dgm:pt>
    <dgm:pt modelId="{E516E9AE-0584-4A9A-87B5-446B8A928584}" type="pres">
      <dgm:prSet presAssocID="{4B4C217E-FCAF-4EE4-984D-F7075F96BEC2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7BC37215-8B7D-4A94-B633-ED9BC200D369}" type="presOf" srcId="{F4A34BFA-33D3-4E58-8D95-8FC66D0CC1CD}" destId="{87DCF9DD-F5D1-44D8-A8F5-0C90773D914D}" srcOrd="0" destOrd="0" presId="urn:microsoft.com/office/officeart/2005/8/layout/radial6"/>
    <dgm:cxn modelId="{44251777-0748-40B6-A75E-564C193F2636}" srcId="{F4EC95F1-6C2C-464E-A8DC-D2FB1B691028}" destId="{5C963BFF-AD3B-40EC-9751-98A5951D4132}" srcOrd="1" destOrd="0" parTransId="{129F9856-CB3A-4010-ADB7-0900AA75AB39}" sibTransId="{7C791031-B144-4B92-9E43-7304C157364A}"/>
    <dgm:cxn modelId="{9F2CA941-CC25-4CC2-BBE8-84CB22E7D309}" srcId="{FAB7915B-A497-45D5-8979-EC1C34D59448}" destId="{F4EC95F1-6C2C-464E-A8DC-D2FB1B691028}" srcOrd="0" destOrd="0" parTransId="{1314A0BC-9787-4EB8-9EA6-E1C26C76942A}" sibTransId="{A5B8855A-1274-43EA-BB1A-79FA2D09B04C}"/>
    <dgm:cxn modelId="{88166DBF-55F6-4E05-85F2-D068B74B3E9C}" type="presOf" srcId="{66CCBFEB-0050-4157-B689-EC76504CB20C}" destId="{3BE1CA50-0AAE-4B6D-9787-F9484A46EA1B}" srcOrd="0" destOrd="0" presId="urn:microsoft.com/office/officeart/2005/8/layout/radial6"/>
    <dgm:cxn modelId="{7F88B24D-8581-48F3-AE6D-2E33571CD4E1}" type="presOf" srcId="{5C963BFF-AD3B-40EC-9751-98A5951D4132}" destId="{49A78379-FE08-40CD-9BB4-FFD9183E0DEA}" srcOrd="0" destOrd="0" presId="urn:microsoft.com/office/officeart/2005/8/layout/radial6"/>
    <dgm:cxn modelId="{CC9E78F6-4FE6-468D-AF3C-A0F53B00744A}" type="presOf" srcId="{A600FB51-F6CE-4350-BF98-8B9B1A3AA618}" destId="{B7422EB2-D228-44C6-9387-CC07AB703AD7}" srcOrd="0" destOrd="0" presId="urn:microsoft.com/office/officeart/2005/8/layout/radial6"/>
    <dgm:cxn modelId="{02828C79-4417-47B1-8777-CCEE6CF61F4E}" type="presOf" srcId="{0CA6755C-F6EE-4A6E-B18E-A6A0629B834E}" destId="{A3CA8BAF-FA0D-463A-9D40-D3E8298E6184}" srcOrd="0" destOrd="0" presId="urn:microsoft.com/office/officeart/2005/8/layout/radial6"/>
    <dgm:cxn modelId="{F8B41258-FC20-40A7-87E9-B4089E3B24EB}" type="presOf" srcId="{4B4C217E-FCAF-4EE4-984D-F7075F96BEC2}" destId="{E516E9AE-0584-4A9A-87B5-446B8A928584}" srcOrd="0" destOrd="0" presId="urn:microsoft.com/office/officeart/2005/8/layout/radial6"/>
    <dgm:cxn modelId="{C2E005D7-0CF8-44FF-BC11-9FD380F86CAC}" type="presOf" srcId="{DEAED0D7-7B4F-4CCD-AA72-CE9B3B46CCA4}" destId="{567ACE35-7111-4EC9-9F39-F40FA630CF97}" srcOrd="0" destOrd="0" presId="urn:microsoft.com/office/officeart/2005/8/layout/radial6"/>
    <dgm:cxn modelId="{08FD686C-2C48-454D-94E3-F4FDC9FD9258}" type="presOf" srcId="{1574CCF6-95F5-4138-9D74-78DD8D6E04F9}" destId="{0C8BEDF2-2BC6-4DEC-9E90-7A02C0ABCC65}" srcOrd="0" destOrd="0" presId="urn:microsoft.com/office/officeart/2005/8/layout/radial6"/>
    <dgm:cxn modelId="{3A544A06-F48B-4605-9D66-E68DCB192CE6}" type="presOf" srcId="{F4EC95F1-6C2C-464E-A8DC-D2FB1B691028}" destId="{EBB746A2-DC00-44D1-A321-90243F92417F}" srcOrd="0" destOrd="0" presId="urn:microsoft.com/office/officeart/2005/8/layout/radial6"/>
    <dgm:cxn modelId="{36003BBC-DD9B-4118-8FFC-3CA9FF19238F}" srcId="{F4EC95F1-6C2C-464E-A8DC-D2FB1B691028}" destId="{1574CCF6-95F5-4138-9D74-78DD8D6E04F9}" srcOrd="5" destOrd="0" parTransId="{F13B826B-9778-4FA1-A1FE-526BB944D620}" sibTransId="{62A9BF76-CE0D-45C2-875B-6AD640D33B93}"/>
    <dgm:cxn modelId="{21FC431B-4322-46EA-93A9-1A7758A12EA1}" srcId="{F4EC95F1-6C2C-464E-A8DC-D2FB1B691028}" destId="{F4A34BFA-33D3-4E58-8D95-8FC66D0CC1CD}" srcOrd="3" destOrd="0" parTransId="{282E0176-3811-49EA-9990-976B30F5DA50}" sibTransId="{6F26893B-A474-4A33-83B6-04909B6C5FED}"/>
    <dgm:cxn modelId="{B6AE0449-E2FE-4EC3-BF1C-AEC37625327D}" type="presOf" srcId="{62A9BF76-CE0D-45C2-875B-6AD640D33B93}" destId="{8B61AFB8-E688-47A1-9F64-29B1C0661DFD}" srcOrd="0" destOrd="0" presId="urn:microsoft.com/office/officeart/2005/8/layout/radial6"/>
    <dgm:cxn modelId="{4DF9D1D6-046F-4C9E-B90E-556D70D5DD57}" type="presOf" srcId="{7C791031-B144-4B92-9E43-7304C157364A}" destId="{A27D50CC-51C1-4C60-A413-0E07E0013982}" srcOrd="0" destOrd="0" presId="urn:microsoft.com/office/officeart/2005/8/layout/radial6"/>
    <dgm:cxn modelId="{2E108B5D-1362-4497-895A-A4C3F77C3DCF}" srcId="{F4EC95F1-6C2C-464E-A8DC-D2FB1B691028}" destId="{BE5139A6-4E73-4E70-A432-4F0254D30EDD}" srcOrd="6" destOrd="0" parTransId="{043223D9-450A-484F-907D-AC7A5DA6D616}" sibTransId="{4DA0B334-B765-4853-9051-A97E5E9C3E40}"/>
    <dgm:cxn modelId="{3FF5CAD7-1849-4E67-BA85-2D5857034E7B}" type="presOf" srcId="{BE5139A6-4E73-4E70-A432-4F0254D30EDD}" destId="{9A0FF6D2-AFC7-4237-8BC1-4A265DD57612}" srcOrd="0" destOrd="0" presId="urn:microsoft.com/office/officeart/2005/8/layout/radial6"/>
    <dgm:cxn modelId="{CBDC11E1-23E8-4988-B027-6BFCAC2583AC}" type="presOf" srcId="{4DA0B334-B765-4853-9051-A97E5E9C3E40}" destId="{5EE862C8-262D-4EA3-859B-2B04515B3743}" srcOrd="0" destOrd="0" presId="urn:microsoft.com/office/officeart/2005/8/layout/radial6"/>
    <dgm:cxn modelId="{AF850B11-06B7-48A7-9057-AA7281174D42}" srcId="{F4EC95F1-6C2C-464E-A8DC-D2FB1B691028}" destId="{BDA5B929-A365-4B5E-97B9-4AA26C5E1D74}" srcOrd="7" destOrd="0" parTransId="{A58308AB-8987-44BA-9374-8D5ACAB598D8}" sibTransId="{4B4C217E-FCAF-4EE4-984D-F7075F96BEC2}"/>
    <dgm:cxn modelId="{1CB40926-65DD-415F-831E-45935FCC2092}" srcId="{F4EC95F1-6C2C-464E-A8DC-D2FB1B691028}" destId="{DEAED0D7-7B4F-4CCD-AA72-CE9B3B46CCA4}" srcOrd="0" destOrd="0" parTransId="{2D490D62-8452-44F1-806E-74F0A4AAB475}" sibTransId="{66CCBFEB-0050-4157-B689-EC76504CB20C}"/>
    <dgm:cxn modelId="{42F7F70B-928F-453F-AA3E-EFC244D6D1FB}" type="presOf" srcId="{6F26893B-A474-4A33-83B6-04909B6C5FED}" destId="{285D940D-E772-42F9-9CBE-6E6B517A6FAC}" srcOrd="0" destOrd="0" presId="urn:microsoft.com/office/officeart/2005/8/layout/radial6"/>
    <dgm:cxn modelId="{D487D732-274A-415F-8272-D483DA254DDB}" type="presOf" srcId="{BDA5B929-A365-4B5E-97B9-4AA26C5E1D74}" destId="{C5C969DF-594F-4C6E-BFF2-A424E1B802A5}" srcOrd="0" destOrd="0" presId="urn:microsoft.com/office/officeart/2005/8/layout/radial6"/>
    <dgm:cxn modelId="{27FA2F30-2D0A-4036-8A16-AAD2C63DA656}" srcId="{F4EC95F1-6C2C-464E-A8DC-D2FB1B691028}" destId="{6BB0CD0B-4C88-40D4-91AB-60FE0282C53E}" srcOrd="4" destOrd="0" parTransId="{C4AFCDB7-2FC2-4810-8438-AF070A3FE639}" sibTransId="{4218C6A6-E88B-48AC-AE10-C61D15CF74F8}"/>
    <dgm:cxn modelId="{1B536993-5A5D-4C04-9552-0F5DAF2CA47C}" type="presOf" srcId="{4218C6A6-E88B-48AC-AE10-C61D15CF74F8}" destId="{8A66C994-F9CA-4D36-8394-DB5681EB6A56}" srcOrd="0" destOrd="0" presId="urn:microsoft.com/office/officeart/2005/8/layout/radial6"/>
    <dgm:cxn modelId="{5FF659D2-4857-451E-886A-60233673C1F0}" srcId="{F4EC95F1-6C2C-464E-A8DC-D2FB1B691028}" destId="{A600FB51-F6CE-4350-BF98-8B9B1A3AA618}" srcOrd="2" destOrd="0" parTransId="{77A76283-C735-466D-8822-31082AAB3611}" sibTransId="{0CA6755C-F6EE-4A6E-B18E-A6A0629B834E}"/>
    <dgm:cxn modelId="{6604AF00-A0CB-4FD1-AFB1-276072B3BBDA}" type="presOf" srcId="{FAB7915B-A497-45D5-8979-EC1C34D59448}" destId="{A950E38C-8185-4299-BBFF-92B349987F3D}" srcOrd="0" destOrd="0" presId="urn:microsoft.com/office/officeart/2005/8/layout/radial6"/>
    <dgm:cxn modelId="{86EC295E-2DCE-4DBB-9495-C65BBF07A0CB}" type="presOf" srcId="{6BB0CD0B-4C88-40D4-91AB-60FE0282C53E}" destId="{CC282446-1971-4E72-8F03-537146D52A92}" srcOrd="0" destOrd="0" presId="urn:microsoft.com/office/officeart/2005/8/layout/radial6"/>
    <dgm:cxn modelId="{3263423F-1399-437C-B9F0-8F6A2B45E07D}" type="presParOf" srcId="{A950E38C-8185-4299-BBFF-92B349987F3D}" destId="{EBB746A2-DC00-44D1-A321-90243F92417F}" srcOrd="0" destOrd="0" presId="urn:microsoft.com/office/officeart/2005/8/layout/radial6"/>
    <dgm:cxn modelId="{2CC09DB4-C079-47D2-9149-F03F1BBBF72F}" type="presParOf" srcId="{A950E38C-8185-4299-BBFF-92B349987F3D}" destId="{567ACE35-7111-4EC9-9F39-F40FA630CF97}" srcOrd="1" destOrd="0" presId="urn:microsoft.com/office/officeart/2005/8/layout/radial6"/>
    <dgm:cxn modelId="{9DB6954E-68C3-4ED6-86A2-C9E6D03048D8}" type="presParOf" srcId="{A950E38C-8185-4299-BBFF-92B349987F3D}" destId="{709C4CAA-68B8-4F46-AE3A-5EBF2B0D1F90}" srcOrd="2" destOrd="0" presId="urn:microsoft.com/office/officeart/2005/8/layout/radial6"/>
    <dgm:cxn modelId="{28B482BE-8331-4474-A28D-FBE8866400E1}" type="presParOf" srcId="{A950E38C-8185-4299-BBFF-92B349987F3D}" destId="{3BE1CA50-0AAE-4B6D-9787-F9484A46EA1B}" srcOrd="3" destOrd="0" presId="urn:microsoft.com/office/officeart/2005/8/layout/radial6"/>
    <dgm:cxn modelId="{B8920239-9402-404B-A773-B20825BC8EED}" type="presParOf" srcId="{A950E38C-8185-4299-BBFF-92B349987F3D}" destId="{49A78379-FE08-40CD-9BB4-FFD9183E0DEA}" srcOrd="4" destOrd="0" presId="urn:microsoft.com/office/officeart/2005/8/layout/radial6"/>
    <dgm:cxn modelId="{182EB973-B250-4D1D-B462-EF7C6BA52ED9}" type="presParOf" srcId="{A950E38C-8185-4299-BBFF-92B349987F3D}" destId="{445E0456-AD62-4B61-A73B-C7EA85A74ABF}" srcOrd="5" destOrd="0" presId="urn:microsoft.com/office/officeart/2005/8/layout/radial6"/>
    <dgm:cxn modelId="{60BACAAB-5EB8-4A7E-AD51-62D3AC780ECE}" type="presParOf" srcId="{A950E38C-8185-4299-BBFF-92B349987F3D}" destId="{A27D50CC-51C1-4C60-A413-0E07E0013982}" srcOrd="6" destOrd="0" presId="urn:microsoft.com/office/officeart/2005/8/layout/radial6"/>
    <dgm:cxn modelId="{D3DD8CBF-3AAF-422B-946C-C6A2245FE85E}" type="presParOf" srcId="{A950E38C-8185-4299-BBFF-92B349987F3D}" destId="{B7422EB2-D228-44C6-9387-CC07AB703AD7}" srcOrd="7" destOrd="0" presId="urn:microsoft.com/office/officeart/2005/8/layout/radial6"/>
    <dgm:cxn modelId="{DAC2269B-F8B0-42AC-8811-97678EA11623}" type="presParOf" srcId="{A950E38C-8185-4299-BBFF-92B349987F3D}" destId="{2E81133F-2D63-4B70-82CC-C52AE39CB435}" srcOrd="8" destOrd="0" presId="urn:microsoft.com/office/officeart/2005/8/layout/radial6"/>
    <dgm:cxn modelId="{4B154EAE-0225-4EE5-BED1-C078A3E110A4}" type="presParOf" srcId="{A950E38C-8185-4299-BBFF-92B349987F3D}" destId="{A3CA8BAF-FA0D-463A-9D40-D3E8298E6184}" srcOrd="9" destOrd="0" presId="urn:microsoft.com/office/officeart/2005/8/layout/radial6"/>
    <dgm:cxn modelId="{0FD61006-2358-47A8-94B9-14757BF98C67}" type="presParOf" srcId="{A950E38C-8185-4299-BBFF-92B349987F3D}" destId="{87DCF9DD-F5D1-44D8-A8F5-0C90773D914D}" srcOrd="10" destOrd="0" presId="urn:microsoft.com/office/officeart/2005/8/layout/radial6"/>
    <dgm:cxn modelId="{E577B733-B62F-42AE-A1A7-0B10B906F48B}" type="presParOf" srcId="{A950E38C-8185-4299-BBFF-92B349987F3D}" destId="{77A5D757-F005-482E-8228-C84AE04C0688}" srcOrd="11" destOrd="0" presId="urn:microsoft.com/office/officeart/2005/8/layout/radial6"/>
    <dgm:cxn modelId="{B8B478A7-83E5-4DD6-82D3-440554E581B8}" type="presParOf" srcId="{A950E38C-8185-4299-BBFF-92B349987F3D}" destId="{285D940D-E772-42F9-9CBE-6E6B517A6FAC}" srcOrd="12" destOrd="0" presId="urn:microsoft.com/office/officeart/2005/8/layout/radial6"/>
    <dgm:cxn modelId="{CF5F9C1D-897E-4D5D-92FC-727483E7B5D8}" type="presParOf" srcId="{A950E38C-8185-4299-BBFF-92B349987F3D}" destId="{CC282446-1971-4E72-8F03-537146D52A92}" srcOrd="13" destOrd="0" presId="urn:microsoft.com/office/officeart/2005/8/layout/radial6"/>
    <dgm:cxn modelId="{05E46277-E50F-48B5-85E3-3B6714A28AFF}" type="presParOf" srcId="{A950E38C-8185-4299-BBFF-92B349987F3D}" destId="{D113A8CD-11A3-4036-8234-2DF5E60F4C42}" srcOrd="14" destOrd="0" presId="urn:microsoft.com/office/officeart/2005/8/layout/radial6"/>
    <dgm:cxn modelId="{493A1C10-C420-487C-896C-8B545F213982}" type="presParOf" srcId="{A950E38C-8185-4299-BBFF-92B349987F3D}" destId="{8A66C994-F9CA-4D36-8394-DB5681EB6A56}" srcOrd="15" destOrd="0" presId="urn:microsoft.com/office/officeart/2005/8/layout/radial6"/>
    <dgm:cxn modelId="{C0DD868E-38CE-4B7F-813B-366308A34D73}" type="presParOf" srcId="{A950E38C-8185-4299-BBFF-92B349987F3D}" destId="{0C8BEDF2-2BC6-4DEC-9E90-7A02C0ABCC65}" srcOrd="16" destOrd="0" presId="urn:microsoft.com/office/officeart/2005/8/layout/radial6"/>
    <dgm:cxn modelId="{1F847BB4-4C15-4F44-8838-85A834DE98A7}" type="presParOf" srcId="{A950E38C-8185-4299-BBFF-92B349987F3D}" destId="{668C7F25-0FCB-4A79-B98A-57DEBD7BC768}" srcOrd="17" destOrd="0" presId="urn:microsoft.com/office/officeart/2005/8/layout/radial6"/>
    <dgm:cxn modelId="{E6F18A19-BD10-4247-A5DF-1DE7B2F60326}" type="presParOf" srcId="{A950E38C-8185-4299-BBFF-92B349987F3D}" destId="{8B61AFB8-E688-47A1-9F64-29B1C0661DFD}" srcOrd="18" destOrd="0" presId="urn:microsoft.com/office/officeart/2005/8/layout/radial6"/>
    <dgm:cxn modelId="{6AA4423C-D7A6-4587-A29B-269C014BBC87}" type="presParOf" srcId="{A950E38C-8185-4299-BBFF-92B349987F3D}" destId="{9A0FF6D2-AFC7-4237-8BC1-4A265DD57612}" srcOrd="19" destOrd="0" presId="urn:microsoft.com/office/officeart/2005/8/layout/radial6"/>
    <dgm:cxn modelId="{9F208386-95FF-4897-9E51-A12AB977167C}" type="presParOf" srcId="{A950E38C-8185-4299-BBFF-92B349987F3D}" destId="{10772446-0F5E-40AE-B4CE-4FB519DF3815}" srcOrd="20" destOrd="0" presId="urn:microsoft.com/office/officeart/2005/8/layout/radial6"/>
    <dgm:cxn modelId="{B75EC188-1032-42FC-AC2B-0E0B96D1D9DF}" type="presParOf" srcId="{A950E38C-8185-4299-BBFF-92B349987F3D}" destId="{5EE862C8-262D-4EA3-859B-2B04515B3743}" srcOrd="21" destOrd="0" presId="urn:microsoft.com/office/officeart/2005/8/layout/radial6"/>
    <dgm:cxn modelId="{FDDC1218-F51E-421C-960F-86C0022E2DB7}" type="presParOf" srcId="{A950E38C-8185-4299-BBFF-92B349987F3D}" destId="{C5C969DF-594F-4C6E-BFF2-A424E1B802A5}" srcOrd="22" destOrd="0" presId="urn:microsoft.com/office/officeart/2005/8/layout/radial6"/>
    <dgm:cxn modelId="{635D3488-A0F8-4FF8-84A9-6E712F881272}" type="presParOf" srcId="{A950E38C-8185-4299-BBFF-92B349987F3D}" destId="{985CB775-A418-437A-B503-27F9A01CB207}" srcOrd="23" destOrd="0" presId="urn:microsoft.com/office/officeart/2005/8/layout/radial6"/>
    <dgm:cxn modelId="{5B6699A1-4569-4408-B856-F15697186937}" type="presParOf" srcId="{A950E38C-8185-4299-BBFF-92B349987F3D}" destId="{E516E9AE-0584-4A9A-87B5-446B8A928584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16E9AE-0584-4A9A-87B5-446B8A928584}">
      <dsp:nvSpPr>
        <dsp:cNvPr id="0" name=""/>
        <dsp:cNvSpPr/>
      </dsp:nvSpPr>
      <dsp:spPr>
        <a:xfrm>
          <a:off x="540406" y="631657"/>
          <a:ext cx="4680955" cy="4680955"/>
        </a:xfrm>
        <a:prstGeom prst="blockArc">
          <a:avLst>
            <a:gd name="adj1" fmla="val 13500000"/>
            <a:gd name="adj2" fmla="val 16200000"/>
            <a:gd name="adj3" fmla="val 34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862C8-262D-4EA3-859B-2B04515B3743}">
      <dsp:nvSpPr>
        <dsp:cNvPr id="0" name=""/>
        <dsp:cNvSpPr/>
      </dsp:nvSpPr>
      <dsp:spPr>
        <a:xfrm>
          <a:off x="540406" y="631657"/>
          <a:ext cx="4680955" cy="4680955"/>
        </a:xfrm>
        <a:prstGeom prst="blockArc">
          <a:avLst>
            <a:gd name="adj1" fmla="val 10800000"/>
            <a:gd name="adj2" fmla="val 13500000"/>
            <a:gd name="adj3" fmla="val 34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1AFB8-E688-47A1-9F64-29B1C0661DFD}">
      <dsp:nvSpPr>
        <dsp:cNvPr id="0" name=""/>
        <dsp:cNvSpPr/>
      </dsp:nvSpPr>
      <dsp:spPr>
        <a:xfrm>
          <a:off x="540406" y="631657"/>
          <a:ext cx="4680955" cy="4680955"/>
        </a:xfrm>
        <a:prstGeom prst="blockArc">
          <a:avLst>
            <a:gd name="adj1" fmla="val 8100000"/>
            <a:gd name="adj2" fmla="val 10800000"/>
            <a:gd name="adj3" fmla="val 34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6C994-F9CA-4D36-8394-DB5681EB6A56}">
      <dsp:nvSpPr>
        <dsp:cNvPr id="0" name=""/>
        <dsp:cNvSpPr/>
      </dsp:nvSpPr>
      <dsp:spPr>
        <a:xfrm>
          <a:off x="540406" y="631657"/>
          <a:ext cx="4680955" cy="4680955"/>
        </a:xfrm>
        <a:prstGeom prst="blockArc">
          <a:avLst>
            <a:gd name="adj1" fmla="val 5400000"/>
            <a:gd name="adj2" fmla="val 8100000"/>
            <a:gd name="adj3" fmla="val 34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D940D-E772-42F9-9CBE-6E6B517A6FAC}">
      <dsp:nvSpPr>
        <dsp:cNvPr id="0" name=""/>
        <dsp:cNvSpPr/>
      </dsp:nvSpPr>
      <dsp:spPr>
        <a:xfrm>
          <a:off x="540406" y="631657"/>
          <a:ext cx="4680955" cy="4680955"/>
        </a:xfrm>
        <a:prstGeom prst="blockArc">
          <a:avLst>
            <a:gd name="adj1" fmla="val 2700000"/>
            <a:gd name="adj2" fmla="val 5400000"/>
            <a:gd name="adj3" fmla="val 34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A8BAF-FA0D-463A-9D40-D3E8298E6184}">
      <dsp:nvSpPr>
        <dsp:cNvPr id="0" name=""/>
        <dsp:cNvSpPr/>
      </dsp:nvSpPr>
      <dsp:spPr>
        <a:xfrm>
          <a:off x="540406" y="631657"/>
          <a:ext cx="4680955" cy="4680955"/>
        </a:xfrm>
        <a:prstGeom prst="blockArc">
          <a:avLst>
            <a:gd name="adj1" fmla="val 0"/>
            <a:gd name="adj2" fmla="val 2700000"/>
            <a:gd name="adj3" fmla="val 34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7D50CC-51C1-4C60-A413-0E07E0013982}">
      <dsp:nvSpPr>
        <dsp:cNvPr id="0" name=""/>
        <dsp:cNvSpPr/>
      </dsp:nvSpPr>
      <dsp:spPr>
        <a:xfrm>
          <a:off x="540406" y="631657"/>
          <a:ext cx="4680955" cy="4680955"/>
        </a:xfrm>
        <a:prstGeom prst="blockArc">
          <a:avLst>
            <a:gd name="adj1" fmla="val 18900000"/>
            <a:gd name="adj2" fmla="val 0"/>
            <a:gd name="adj3" fmla="val 34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1CA50-0AAE-4B6D-9787-F9484A46EA1B}">
      <dsp:nvSpPr>
        <dsp:cNvPr id="0" name=""/>
        <dsp:cNvSpPr/>
      </dsp:nvSpPr>
      <dsp:spPr>
        <a:xfrm>
          <a:off x="540406" y="631657"/>
          <a:ext cx="4680955" cy="4680955"/>
        </a:xfrm>
        <a:prstGeom prst="blockArc">
          <a:avLst>
            <a:gd name="adj1" fmla="val 16200000"/>
            <a:gd name="adj2" fmla="val 18900000"/>
            <a:gd name="adj3" fmla="val 34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746A2-DC00-44D1-A321-90243F92417F}">
      <dsp:nvSpPr>
        <dsp:cNvPr id="0" name=""/>
        <dsp:cNvSpPr/>
      </dsp:nvSpPr>
      <dsp:spPr>
        <a:xfrm>
          <a:off x="2085584" y="2176835"/>
          <a:ext cx="1590600" cy="15906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baseline="0" dirty="0" smtClean="0"/>
            <a:t>Centralized Monitoring and Control</a:t>
          </a:r>
          <a:endParaRPr lang="en-US" sz="1500" kern="1200" baseline="0" dirty="0"/>
        </a:p>
      </dsp:txBody>
      <dsp:txXfrm>
        <a:off x="2085584" y="2176835"/>
        <a:ext cx="1590600" cy="1590600"/>
      </dsp:txXfrm>
    </dsp:sp>
    <dsp:sp modelId="{567ACE35-7111-4EC9-9F39-F40FA630CF97}">
      <dsp:nvSpPr>
        <dsp:cNvPr id="0" name=""/>
        <dsp:cNvSpPr/>
      </dsp:nvSpPr>
      <dsp:spPr>
        <a:xfrm>
          <a:off x="2123764" y="-79105"/>
          <a:ext cx="1514240" cy="1501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baseline="0" dirty="0" smtClean="0"/>
            <a:t>Existing Camera Network</a:t>
          </a:r>
          <a:endParaRPr lang="en-US" sz="1300" kern="1200" baseline="0" dirty="0"/>
        </a:p>
      </dsp:txBody>
      <dsp:txXfrm>
        <a:off x="2123764" y="-79105"/>
        <a:ext cx="1514240" cy="1501692"/>
      </dsp:txXfrm>
    </dsp:sp>
    <dsp:sp modelId="{49A78379-FE08-40CD-9BB4-FFD9183E0DEA}">
      <dsp:nvSpPr>
        <dsp:cNvPr id="0" name=""/>
        <dsp:cNvSpPr/>
      </dsp:nvSpPr>
      <dsp:spPr>
        <a:xfrm>
          <a:off x="3782305" y="603243"/>
          <a:ext cx="1450408" cy="1484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baseline="0" dirty="0" smtClean="0"/>
            <a:t>Camera systems extended to TAAGs</a:t>
          </a:r>
          <a:endParaRPr lang="en-US" sz="1300" kern="1200" baseline="0" dirty="0"/>
        </a:p>
      </dsp:txBody>
      <dsp:txXfrm>
        <a:off x="3782305" y="603243"/>
        <a:ext cx="1450408" cy="1484534"/>
      </dsp:txXfrm>
    </dsp:sp>
    <dsp:sp modelId="{B7422EB2-D228-44C6-9387-CC07AB703AD7}">
      <dsp:nvSpPr>
        <dsp:cNvPr id="0" name=""/>
        <dsp:cNvSpPr/>
      </dsp:nvSpPr>
      <dsp:spPr>
        <a:xfrm>
          <a:off x="4436434" y="2238397"/>
          <a:ext cx="1489689" cy="14674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baseline="0" dirty="0" smtClean="0"/>
            <a:t>Covert Mobile Cameras for Problem Resolution</a:t>
          </a:r>
          <a:endParaRPr lang="en-US" sz="1200" kern="1200" baseline="0" dirty="0"/>
        </a:p>
      </dsp:txBody>
      <dsp:txXfrm>
        <a:off x="4436434" y="2238397"/>
        <a:ext cx="1489689" cy="1467476"/>
      </dsp:txXfrm>
    </dsp:sp>
    <dsp:sp modelId="{87DCF9DD-F5D1-44D8-A8F5-0C90773D914D}">
      <dsp:nvSpPr>
        <dsp:cNvPr id="0" name=""/>
        <dsp:cNvSpPr/>
      </dsp:nvSpPr>
      <dsp:spPr>
        <a:xfrm>
          <a:off x="3794842" y="3873556"/>
          <a:ext cx="1425334" cy="14504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baseline="0" dirty="0" smtClean="0"/>
            <a:t>License Plate Readers</a:t>
          </a:r>
          <a:endParaRPr lang="en-US" sz="1300" kern="1200" baseline="0" dirty="0"/>
        </a:p>
      </dsp:txBody>
      <dsp:txXfrm>
        <a:off x="3794842" y="3873556"/>
        <a:ext cx="1425334" cy="1450408"/>
      </dsp:txXfrm>
    </dsp:sp>
    <dsp:sp modelId="{CC282446-1971-4E72-8F03-537146D52A92}">
      <dsp:nvSpPr>
        <dsp:cNvPr id="0" name=""/>
        <dsp:cNvSpPr/>
      </dsp:nvSpPr>
      <dsp:spPr>
        <a:xfrm>
          <a:off x="2159688" y="4446155"/>
          <a:ext cx="1442391" cy="1652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baseline="0" dirty="0" smtClean="0"/>
            <a:t>Hotspots; Command Van, In-Car; Substation</a:t>
          </a:r>
          <a:endParaRPr lang="en-US" sz="1200" kern="1200" baseline="0" dirty="0"/>
        </a:p>
      </dsp:txBody>
      <dsp:txXfrm>
        <a:off x="2159688" y="4446155"/>
        <a:ext cx="1442391" cy="1652750"/>
      </dsp:txXfrm>
    </dsp:sp>
    <dsp:sp modelId="{0C8BEDF2-2BC6-4DEC-9E90-7A02C0ABCC65}">
      <dsp:nvSpPr>
        <dsp:cNvPr id="0" name=""/>
        <dsp:cNvSpPr/>
      </dsp:nvSpPr>
      <dsp:spPr>
        <a:xfrm>
          <a:off x="482175" y="3848932"/>
          <a:ext cx="1544169" cy="14996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baseline="0" dirty="0" smtClean="0"/>
            <a:t>Private Camera Registration</a:t>
          </a:r>
          <a:endParaRPr lang="en-US" sz="1200" kern="1200" baseline="0" dirty="0"/>
        </a:p>
      </dsp:txBody>
      <dsp:txXfrm>
        <a:off x="482175" y="3848932"/>
        <a:ext cx="1544169" cy="1499654"/>
      </dsp:txXfrm>
    </dsp:sp>
    <dsp:sp modelId="{9A0FF6D2-AFC7-4237-8BC1-4A265DD57612}">
      <dsp:nvSpPr>
        <dsp:cNvPr id="0" name=""/>
        <dsp:cNvSpPr/>
      </dsp:nvSpPr>
      <dsp:spPr>
        <a:xfrm>
          <a:off x="-211124" y="2210177"/>
          <a:ext cx="1583228" cy="15239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GPS Trackers</a:t>
          </a:r>
          <a:endParaRPr lang="en-US" sz="1400" kern="1200" dirty="0"/>
        </a:p>
      </dsp:txBody>
      <dsp:txXfrm>
        <a:off x="-211124" y="2210177"/>
        <a:ext cx="1583228" cy="1523916"/>
      </dsp:txXfrm>
    </dsp:sp>
    <dsp:sp modelId="{C5C969DF-594F-4C6E-BFF2-A424E1B802A5}">
      <dsp:nvSpPr>
        <dsp:cNvPr id="0" name=""/>
        <dsp:cNvSpPr/>
      </dsp:nvSpPr>
      <dsp:spPr>
        <a:xfrm>
          <a:off x="524529" y="575023"/>
          <a:ext cx="1459460" cy="15409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Bait Cars</a:t>
          </a:r>
          <a:endParaRPr lang="en-US" sz="1400" kern="1200" dirty="0"/>
        </a:p>
      </dsp:txBody>
      <dsp:txXfrm>
        <a:off x="524529" y="575023"/>
        <a:ext cx="1459460" cy="1540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0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0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0629E-E197-4EF2-A8C8-4C7DE4817623}" type="datetimeFigureOut">
              <a:rPr lang="en-US" smtClean="0"/>
              <a:pPr/>
              <a:t>9/28/2012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706438"/>
            <a:ext cx="2647950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53"/>
            <a:ext cx="5486400" cy="42383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46071"/>
            <a:ext cx="2971800" cy="4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946071"/>
            <a:ext cx="2971800" cy="4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0D6F1-489F-480F-921D-D17207625C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5997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05025" y="706438"/>
            <a:ext cx="2647950" cy="35321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D03B0-F0C8-409B-83FC-CDA1D77BE01B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A128A-8785-4C3E-836D-2E4162ECF41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4744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A128A-8785-4C3E-836D-2E4162ECF41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4744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A128A-8785-4C3E-836D-2E4162ECF41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4744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>
            <a:off x="123444" y="195072"/>
            <a:ext cx="6611112" cy="3340608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8176" y="508001"/>
            <a:ext cx="6172200" cy="29464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00201" y="3759200"/>
            <a:ext cx="4920176" cy="23368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4171951" y="8678864"/>
            <a:ext cx="2251075" cy="365125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DB892AD-9830-4332-B326-9592F834961C}" type="datetime1">
              <a:rPr lang="en-US">
                <a:solidFill>
                  <a:srgbClr val="1F497D">
                    <a:tint val="60000"/>
                    <a:satMod val="155000"/>
                  </a:srgbClr>
                </a:solidFill>
              </a:rPr>
              <a:pPr>
                <a:defRPr/>
              </a:pPr>
              <a:t>9/28/2012</a:t>
            </a:fld>
            <a:endParaRPr lang="en-US" dirty="0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478588" y="8678864"/>
            <a:ext cx="349250" cy="365125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C77BC45-9804-479C-8A56-1AD60F5F8245}" type="slidenum">
              <a:rPr lang="en-US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200151" y="8678864"/>
            <a:ext cx="2930525" cy="365125"/>
          </a:xfrm>
        </p:spPr>
        <p:txBody>
          <a:bodyPr vert="horz" rtlCol="0"/>
          <a:lstStyle>
            <a:lvl1pPr>
              <a:defRPr dirty="0"/>
            </a:lvl1pPr>
            <a:extLst/>
          </a:lstStyle>
          <a:p>
            <a:pPr>
              <a:defRPr/>
            </a:pPr>
            <a:r>
              <a:rPr lang="en-US" dirty="0">
                <a:solidFill>
                  <a:srgbClr val="1F497D">
                    <a:tint val="60000"/>
                    <a:satMod val="155000"/>
                  </a:srgbClr>
                </a:solidFill>
              </a:rPr>
              <a:t>Prepared By Dallas Police Department Crime Analysis Unit</a:t>
            </a:r>
          </a:p>
        </p:txBody>
      </p:sp>
    </p:spTree>
    <p:extLst>
      <p:ext uri="{BB962C8B-B14F-4D97-AF65-F5344CB8AC3E}">
        <p14:creationId xmlns="" xmlns:p14="http://schemas.microsoft.com/office/powerpoint/2010/main" val="41133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1F497D">
                    <a:tint val="60000"/>
                    <a:satMod val="155000"/>
                  </a:srgbClr>
                </a:solidFill>
              </a:rPr>
              <a:t>Prepared By Dallas Police Department Crime Analysis Unit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AA0E9-3DA8-4DFB-851B-2BBDF91C3262}" type="datetime1">
              <a:rPr lang="en-US">
                <a:solidFill>
                  <a:srgbClr val="1F497D">
                    <a:tint val="60000"/>
                    <a:satMod val="155000"/>
                  </a:srgbClr>
                </a:solidFill>
              </a:rPr>
              <a:pPr>
                <a:defRPr/>
              </a:pPr>
              <a:t>9/28/2012</a:t>
            </a:fld>
            <a:endParaRPr lang="en-US" dirty="0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3C6DF-119B-482D-A03A-9E2F6A26F818}" type="slidenum">
              <a:rPr lang="en-US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004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1F497D">
                    <a:tint val="60000"/>
                    <a:satMod val="155000"/>
                  </a:srgbClr>
                </a:solidFill>
              </a:rPr>
              <a:t>Prepared By Dallas Police Department Crime Analysis Unit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04037-5B49-4660-AB95-337D3B594CAF}" type="datetime1">
              <a:rPr lang="en-US">
                <a:solidFill>
                  <a:srgbClr val="1F497D">
                    <a:tint val="60000"/>
                    <a:satMod val="155000"/>
                  </a:srgbClr>
                </a:solidFill>
              </a:rPr>
              <a:pPr>
                <a:defRPr/>
              </a:pPr>
              <a:t>9/28/2012</a:t>
            </a:fld>
            <a:endParaRPr lang="en-US" dirty="0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2D99D-3C4F-48A8-8D1C-378AD42B02AC}" type="slidenum">
              <a:rPr lang="en-US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705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441325" y="1900239"/>
            <a:ext cx="6000750" cy="1111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4A3470-4C77-46DC-B2FB-CC9DDE04DF21}" type="datetime1">
              <a:rPr lang="en-US">
                <a:solidFill>
                  <a:srgbClr val="1F497D">
                    <a:tint val="60000"/>
                    <a:satMod val="155000"/>
                  </a:srgbClr>
                </a:solidFill>
              </a:rPr>
              <a:pPr>
                <a:defRPr/>
              </a:pPr>
              <a:t>9/28/2012</a:t>
            </a:fld>
            <a:endParaRPr lang="en-US" dirty="0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r>
              <a:rPr lang="en-US" dirty="0">
                <a:solidFill>
                  <a:srgbClr val="1F497D">
                    <a:tint val="60000"/>
                    <a:satMod val="155000"/>
                  </a:srgbClr>
                </a:solidFill>
              </a:rPr>
              <a:t>Prepared By Dallas Police Department Crime Analysis Unit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72F20C-66B8-4FDE-BA85-E84C4FB42EBE}" type="slidenum">
              <a:rPr lang="en-US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353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50888" y="4356101"/>
            <a:ext cx="5554662" cy="12700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82" y="664307"/>
            <a:ext cx="5829300" cy="3641344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383619"/>
            <a:ext cx="5829300" cy="2012949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4171951" y="8685214"/>
            <a:ext cx="2251075" cy="365125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03212BCF-E1BC-4F46-B700-A85CF51B1EEE}" type="datetime1">
              <a:rPr lang="en-US">
                <a:solidFill>
                  <a:srgbClr val="1F497D">
                    <a:tint val="60000"/>
                    <a:satMod val="155000"/>
                  </a:srgbClr>
                </a:solidFill>
              </a:rPr>
              <a:pPr>
                <a:defRPr/>
              </a:pPr>
              <a:t>9/28/2012</a:t>
            </a:fld>
            <a:endParaRPr lang="en-US" dirty="0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478588" y="8685214"/>
            <a:ext cx="349250" cy="365125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AD7D48-35EC-4A37-A49E-01C5E26226C9}" type="slidenum">
              <a:rPr lang="en-US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200151" y="8685214"/>
            <a:ext cx="2930525" cy="365125"/>
          </a:xfrm>
        </p:spPr>
        <p:txBody>
          <a:bodyPr vert="horz" rtlCol="0"/>
          <a:lstStyle>
            <a:lvl1pPr>
              <a:defRPr dirty="0"/>
            </a:lvl1pPr>
            <a:extLst/>
          </a:lstStyle>
          <a:p>
            <a:pPr>
              <a:defRPr/>
            </a:pPr>
            <a:r>
              <a:rPr lang="en-US" dirty="0">
                <a:solidFill>
                  <a:srgbClr val="1F497D">
                    <a:tint val="60000"/>
                    <a:satMod val="155000"/>
                  </a:srgbClr>
                </a:solidFill>
              </a:rPr>
              <a:t>Prepared By Dallas Police Department Crime Analysis Unit</a:t>
            </a:r>
          </a:p>
        </p:txBody>
      </p:sp>
    </p:spTree>
    <p:extLst>
      <p:ext uri="{BB962C8B-B14F-4D97-AF65-F5344CB8AC3E}">
        <p14:creationId xmlns="" xmlns:p14="http://schemas.microsoft.com/office/powerpoint/2010/main" val="451271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441325" y="1900239"/>
            <a:ext cx="6000750" cy="1111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94560"/>
            <a:ext cx="3028950" cy="6035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94560"/>
            <a:ext cx="3028950" cy="6035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CB9ECA-DA7E-48B1-93F5-FF8CCC1F0112}" type="datetime1">
              <a:rPr lang="en-US">
                <a:solidFill>
                  <a:srgbClr val="1F497D">
                    <a:tint val="60000"/>
                    <a:satMod val="155000"/>
                  </a:srgbClr>
                </a:solidFill>
              </a:rPr>
              <a:pPr>
                <a:defRPr/>
              </a:pPr>
              <a:t>9/28/2012</a:t>
            </a:fld>
            <a:endParaRPr lang="en-US" dirty="0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r>
              <a:rPr lang="en-US" dirty="0">
                <a:solidFill>
                  <a:srgbClr val="1F497D">
                    <a:tint val="60000"/>
                    <a:satMod val="155000"/>
                  </a:srgbClr>
                </a:solidFill>
              </a:rPr>
              <a:t>Prepared By Dallas Police Department Crime Analysis Unit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80175" y="8686800"/>
            <a:ext cx="34925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C3703D-7CA0-45BC-B7B5-6913FD8D23B4}" type="slidenum">
              <a:rPr lang="en-US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835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461963" y="2887663"/>
            <a:ext cx="2813050" cy="1111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3600451" y="2887663"/>
            <a:ext cx="2811463" cy="1111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35931"/>
            <a:ext cx="6172200" cy="1524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70" y="2046817"/>
            <a:ext cx="3031331" cy="853016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1" y="3149602"/>
            <a:ext cx="3030141" cy="525568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9602"/>
            <a:ext cx="3031331" cy="525568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18BEE3-9FB6-4BC8-8EB4-F5BD633D07C5}" type="datetime1">
              <a:rPr lang="en-US">
                <a:solidFill>
                  <a:srgbClr val="1F497D">
                    <a:tint val="60000"/>
                    <a:satMod val="155000"/>
                  </a:srgbClr>
                </a:solidFill>
              </a:rPr>
              <a:pPr>
                <a:defRPr/>
              </a:pPr>
              <a:t>9/28/2012</a:t>
            </a:fld>
            <a:endParaRPr lang="en-US" dirty="0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r>
              <a:rPr lang="en-US" dirty="0">
                <a:solidFill>
                  <a:srgbClr val="1F497D">
                    <a:tint val="60000"/>
                    <a:satMod val="155000"/>
                  </a:srgbClr>
                </a:solidFill>
              </a:rPr>
              <a:t>Prepared By Dallas Police Department Crime Analysis Unit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80175" y="8686800"/>
            <a:ext cx="34925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15D5CD-705F-41AF-A69C-7E20E449C562}" type="slidenum">
              <a:rPr lang="en-US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804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441325" y="1900239"/>
            <a:ext cx="6000750" cy="1111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37624"/>
            <a:ext cx="6172200" cy="1524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183082-D6E1-46F5-B899-6D6A6770EF01}" type="datetime1">
              <a:rPr lang="en-US">
                <a:solidFill>
                  <a:srgbClr val="1F497D">
                    <a:tint val="60000"/>
                    <a:satMod val="155000"/>
                  </a:srgbClr>
                </a:solidFill>
              </a:rPr>
              <a:pPr>
                <a:defRPr/>
              </a:pPr>
              <a:t>9/28/2012</a:t>
            </a:fld>
            <a:endParaRPr lang="en-US" dirty="0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r>
              <a:rPr lang="en-US" dirty="0">
                <a:solidFill>
                  <a:srgbClr val="1F497D">
                    <a:tint val="60000"/>
                    <a:satMod val="155000"/>
                  </a:srgbClr>
                </a:solidFill>
              </a:rPr>
              <a:t>Prepared By Dallas Police Department Crime Analysis Unit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4D7B19-0166-4B56-8F70-8670843B81D5}" type="slidenum">
              <a:rPr lang="en-US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011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1F497D">
                    <a:tint val="60000"/>
                    <a:satMod val="155000"/>
                  </a:srgbClr>
                </a:solidFill>
              </a:rPr>
              <a:t>Prepared By Dallas Police Department Crime Analysis Unit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F22DE-B1F7-42CD-AFF7-2D09289F7034}" type="datetime1">
              <a:rPr lang="en-US">
                <a:solidFill>
                  <a:srgbClr val="1F497D">
                    <a:tint val="60000"/>
                    <a:satMod val="155000"/>
                  </a:srgbClr>
                </a:solidFill>
              </a:rPr>
              <a:pPr>
                <a:defRPr/>
              </a:pPr>
              <a:t>9/28/2012</a:t>
            </a:fld>
            <a:endParaRPr lang="en-US" dirty="0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EBC48-CF96-4CF8-9F08-3666ACF69B7D}" type="slidenum">
              <a:rPr lang="en-US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248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2539" y="1409701"/>
            <a:ext cx="2813050" cy="12700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2352" y="406400"/>
            <a:ext cx="2948940" cy="1016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722352" y="1476747"/>
            <a:ext cx="2948940" cy="14224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1450" y="2946400"/>
            <a:ext cx="6499842" cy="530352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4171951" y="8685214"/>
            <a:ext cx="2251075" cy="365125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B22EB5FB-D19A-41C0-B103-BF3F14868907}" type="datetime1">
              <a:rPr lang="en-US">
                <a:solidFill>
                  <a:srgbClr val="1F497D">
                    <a:tint val="60000"/>
                    <a:satMod val="155000"/>
                  </a:srgbClr>
                </a:solidFill>
              </a:rPr>
              <a:pPr>
                <a:defRPr/>
              </a:pPr>
              <a:t>9/28/2012</a:t>
            </a:fld>
            <a:endParaRPr lang="en-US" dirty="0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478588" y="8685214"/>
            <a:ext cx="349250" cy="365125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2BF32A9-16B4-4C2B-A1EF-8452469412CA}" type="slidenum">
              <a:rPr lang="en-US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200151" y="8685214"/>
            <a:ext cx="2930525" cy="365125"/>
          </a:xfrm>
        </p:spPr>
        <p:txBody>
          <a:bodyPr vert="horz" rtlCol="0"/>
          <a:lstStyle>
            <a:lvl1pPr>
              <a:defRPr dirty="0"/>
            </a:lvl1pPr>
            <a:extLst/>
          </a:lstStyle>
          <a:p>
            <a:pPr>
              <a:defRPr/>
            </a:pPr>
            <a:r>
              <a:rPr lang="en-US" dirty="0">
                <a:solidFill>
                  <a:srgbClr val="1F497D">
                    <a:tint val="60000"/>
                    <a:satMod val="155000"/>
                  </a:srgbClr>
                </a:solidFill>
              </a:rPr>
              <a:t>Prepared By Dallas Police Department Crime Analysis Unit</a:t>
            </a:r>
          </a:p>
        </p:txBody>
      </p:sp>
    </p:spTree>
    <p:extLst>
      <p:ext uri="{BB962C8B-B14F-4D97-AF65-F5344CB8AC3E}">
        <p14:creationId xmlns="" xmlns:p14="http://schemas.microsoft.com/office/powerpoint/2010/main" val="2144858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0332" y="6299200"/>
            <a:ext cx="4114800" cy="886048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0332" y="7185250"/>
            <a:ext cx="4114800" cy="121634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228600" y="333152"/>
            <a:ext cx="6400800" cy="57912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4171951" y="8678864"/>
            <a:ext cx="2251075" cy="365125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98C3A927-C641-4268-9EB5-3C62BDEEB03C}" type="datetime1">
              <a:rPr lang="en-US">
                <a:solidFill>
                  <a:srgbClr val="1F497D">
                    <a:tint val="60000"/>
                    <a:satMod val="155000"/>
                  </a:srgbClr>
                </a:solidFill>
              </a:rPr>
              <a:pPr>
                <a:defRPr/>
              </a:pPr>
              <a:t>9/28/2012</a:t>
            </a:fld>
            <a:endParaRPr lang="en-US" dirty="0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478588" y="8678864"/>
            <a:ext cx="349250" cy="365125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E4BA623-37F8-4D2A-AFB4-545DC03E9811}" type="slidenum">
              <a:rPr lang="en-US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200151" y="8678864"/>
            <a:ext cx="2930525" cy="365125"/>
          </a:xfrm>
        </p:spPr>
        <p:txBody>
          <a:bodyPr vert="horz" rtlCol="0"/>
          <a:lstStyle>
            <a:lvl1pPr>
              <a:defRPr dirty="0"/>
            </a:lvl1pPr>
            <a:extLst/>
          </a:lstStyle>
          <a:p>
            <a:pPr>
              <a:defRPr/>
            </a:pPr>
            <a:r>
              <a:rPr lang="en-US" dirty="0">
                <a:solidFill>
                  <a:srgbClr val="1F497D">
                    <a:tint val="60000"/>
                    <a:satMod val="155000"/>
                  </a:srgbClr>
                </a:solidFill>
              </a:rPr>
              <a:t>Prepared By Dallas Police Department Crime Analysis Unit</a:t>
            </a:r>
          </a:p>
        </p:txBody>
      </p:sp>
    </p:spTree>
    <p:extLst>
      <p:ext uri="{BB962C8B-B14F-4D97-AF65-F5344CB8AC3E}">
        <p14:creationId xmlns="" xmlns:p14="http://schemas.microsoft.com/office/powerpoint/2010/main" val="327932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23445" y="196113"/>
            <a:ext cx="6608135" cy="87538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71551" y="8534400"/>
            <a:ext cx="3159125" cy="365125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dirty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en-US" dirty="0">
                <a:solidFill>
                  <a:srgbClr val="1F497D">
                    <a:tint val="60000"/>
                    <a:satMod val="155000"/>
                  </a:srgbClr>
                </a:solidFill>
              </a:rPr>
              <a:t>Prepared By Dallas Police Department Crime Analysis Unit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71951" y="8534400"/>
            <a:ext cx="2251075" cy="365125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00A0687-D9D4-4673-B0F5-5889597BE3B8}" type="datetime1">
              <a:rPr lang="en-US">
                <a:solidFill>
                  <a:srgbClr val="1F497D">
                    <a:tint val="60000"/>
                    <a:satMod val="155000"/>
                  </a:srgbClr>
                </a:solidFill>
              </a:rPr>
              <a:pPr>
                <a:defRPr/>
              </a:pPr>
              <a:t>9/28/2012</a:t>
            </a:fld>
            <a:endParaRPr lang="en-US" dirty="0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478588" y="8686800"/>
            <a:ext cx="349250" cy="365125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77BD6011-D37E-4DB9-A6C8-157AE5865FB8}" type="slidenum">
              <a:rPr lang="en-US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42900" y="338139"/>
            <a:ext cx="6172200" cy="1524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65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42900" y="2195514"/>
            <a:ext cx="6172200" cy="603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314612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DE8CD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fsdpdinfo\vol1\shared\freeman%20fusion\PRESENTATION\1315361P.AVI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fsdpdhq1\vol2\comm\group\Supervisors\Franklin\Cameras\Camera%20Overview%20Power%20Point\Camera%20Overview%20050908\PayBox%20Burglars.avi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Polic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6400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6477000" cy="2057400"/>
          </a:xfrm>
        </p:spPr>
        <p:txBody>
          <a:bodyPr>
            <a:noAutofit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Crime Reduction Tools</a:t>
            </a:r>
            <a:endParaRPr lang="en-US" sz="3600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2" y="2667000"/>
            <a:ext cx="6291263" cy="6324600"/>
          </a:xfrm>
        </p:spPr>
        <p:txBody>
          <a:bodyPr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Dallas City Hall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000" dirty="0" smtClean="0"/>
              <a:t>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000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000" dirty="0" smtClean="0"/>
              <a:t>First Assistant Chief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000" dirty="0" smtClean="0"/>
              <a:t>Charles Cato</a:t>
            </a:r>
            <a:endParaRPr lang="en-US" sz="3000" dirty="0"/>
          </a:p>
        </p:txBody>
      </p:sp>
    </p:spTree>
    <p:extLst>
      <p:ext uri="{BB962C8B-B14F-4D97-AF65-F5344CB8AC3E}">
        <p14:creationId xmlns="" xmlns:p14="http://schemas.microsoft.com/office/powerpoint/2010/main" val="47092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GPS Trackers used in property/merchandise</a:t>
            </a:r>
          </a:p>
          <a:p>
            <a:pPr eaLnBrk="1" hangingPunct="1"/>
            <a:r>
              <a:rPr lang="en-US" dirty="0" smtClean="0"/>
              <a:t>Auto Theft Bait Cars</a:t>
            </a:r>
          </a:p>
          <a:p>
            <a:pPr eaLnBrk="1" hangingPunct="1"/>
            <a:r>
              <a:rPr lang="en-US" dirty="0" smtClean="0"/>
              <a:t>BMV Bait Cars</a:t>
            </a:r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GPS Trackers and Bait Cars</a:t>
            </a:r>
            <a:endParaRPr lang="en-US" sz="3600" dirty="0"/>
          </a:p>
        </p:txBody>
      </p:sp>
      <p:pic>
        <p:nvPicPr>
          <p:cNvPr id="5" name="1315361P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343400"/>
            <a:ext cx="5486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228600" y="1524001"/>
            <a:ext cx="6477000" cy="4343399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Access to private camera video</a:t>
            </a:r>
          </a:p>
          <a:p>
            <a:pPr eaLnBrk="1" hangingPunct="1">
              <a:buNone/>
              <a:defRPr/>
            </a:pPr>
            <a:endParaRPr lang="en-US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Mapped to allow ease of review</a:t>
            </a:r>
          </a:p>
          <a:p>
            <a:pPr eaLnBrk="1" hangingPunct="1">
              <a:buNone/>
              <a:defRPr/>
            </a:pPr>
            <a:r>
              <a:rPr lang="en-US" dirty="0" smtClean="0"/>
              <a:t>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Public voluntary registration (Philadelphia Police)</a:t>
            </a:r>
          </a:p>
          <a:p>
            <a:pPr lvl="1" eaLnBrk="1" hangingPunct="1">
              <a:buFont typeface="Lucida Sans Unicode" pitchFamily="34" charset="0"/>
              <a:buChar char="⁻"/>
              <a:defRPr/>
            </a:pPr>
            <a:r>
              <a:rPr lang="en-US" dirty="0" smtClean="0"/>
              <a:t>Open records – Anonymity</a:t>
            </a:r>
          </a:p>
          <a:p>
            <a:pPr lvl="1" eaLnBrk="1" hangingPunct="1">
              <a:buFont typeface="Lucida Sans Unicode" pitchFamily="34" charset="0"/>
              <a:buChar char="⁻"/>
              <a:defRPr/>
            </a:pPr>
            <a:r>
              <a:rPr lang="en-US" dirty="0" smtClean="0"/>
              <a:t>Priority response to immediate incidents</a:t>
            </a:r>
          </a:p>
          <a:p>
            <a:pPr lvl="1" eaLnBrk="1" hangingPunct="1">
              <a:buFont typeface="Lucida Sans Unicode" pitchFamily="34" charset="0"/>
              <a:buChar char="⁻"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Promotion through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Lucida Sans Unicode" pitchFamily="34" charset="0"/>
              <a:buChar char="⁻"/>
              <a:defRPr/>
            </a:pPr>
            <a:r>
              <a:rPr lang="en-US" dirty="0" smtClean="0"/>
              <a:t>CEU and Investigative Units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Lucida Sans Unicode" pitchFamily="34" charset="0"/>
              <a:buChar char="⁻"/>
              <a:defRPr/>
            </a:pPr>
            <a:r>
              <a:rPr lang="en-US" dirty="0" smtClean="0"/>
              <a:t>Downtown Dallas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Lucida Sans Unicode" pitchFamily="34" charset="0"/>
              <a:buChar char="⁻"/>
              <a:defRPr/>
            </a:pPr>
            <a:r>
              <a:rPr lang="en-US" dirty="0" smtClean="0"/>
              <a:t>Stemmons Corridor Association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Lucida Sans Unicode" pitchFamily="34" charset="0"/>
              <a:buChar char="⁻"/>
              <a:defRPr/>
            </a:pPr>
            <a:r>
              <a:rPr lang="en-US" dirty="0" smtClean="0"/>
              <a:t>Hotel Motel Security Network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/>
          </a:p>
        </p:txBody>
      </p:sp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Private Camera Registration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71450" y="1974851"/>
            <a:ext cx="6515100" cy="4654549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dirty="0" smtClean="0"/>
              <a:t>Centralized monitoring coordinated with Fusion Center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Available as command post for incidents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Enhanced communication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Allow for growth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Helicopter downlink capability</a:t>
            </a:r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Centralized Monitoring/Control</a:t>
            </a:r>
            <a:endParaRPr lang="en-US" dirty="0"/>
          </a:p>
        </p:txBody>
      </p:sp>
      <p:pic>
        <p:nvPicPr>
          <p:cNvPr id="16388" name="Picture 2" descr="http://www.boschcommunications.us/pr_images/bcs/medlrg/Dallas_Fusion_Center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7467600"/>
            <a:ext cx="3657600" cy="129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483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381000"/>
            <a:ext cx="6858000" cy="9144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165100" dir="2700000" algn="ctr" rotWithShape="0">
              <a:schemeClr val="bg2">
                <a:alpha val="43999"/>
              </a:schemeClr>
            </a:outerShdw>
          </a:effectLst>
        </p:spPr>
      </p:pic>
      <p:pic>
        <p:nvPicPr>
          <p:cNvPr id="20486" name="Picture 5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487" name="Picture 6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11287" y="0"/>
            <a:ext cx="6858000" cy="914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2531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/>
          </p:cNvSpPr>
          <p:nvPr/>
        </p:nvSpPr>
        <p:spPr bwMode="auto">
          <a:xfrm>
            <a:off x="3485926" y="1295400"/>
            <a:ext cx="3372073" cy="6026945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ct val="70000"/>
              </a:lnSpc>
              <a:spcBef>
                <a:spcPts val="501"/>
              </a:spcBef>
              <a:buSzPct val="156000"/>
              <a:buBlip>
                <a:blip r:embed="rId3"/>
              </a:buBlip>
              <a:defRPr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 Get DPD Alerts</a:t>
            </a:r>
          </a:p>
          <a:p>
            <a:pPr>
              <a:lnSpc>
                <a:spcPct val="70000"/>
              </a:lnSpc>
              <a:spcBef>
                <a:spcPts val="501"/>
              </a:spcBef>
              <a:buSzPct val="156000"/>
              <a:defRPr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</a:b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  <a:sym typeface="Arial" charset="0"/>
            </a:endParaRPr>
          </a:p>
          <a:p>
            <a:pPr>
              <a:lnSpc>
                <a:spcPct val="70000"/>
              </a:lnSpc>
              <a:spcBef>
                <a:spcPts val="501"/>
              </a:spcBef>
              <a:buSzPct val="156000"/>
              <a:buBlip>
                <a:blip r:embed="rId3"/>
              </a:buBlip>
              <a:defRPr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Send A Text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Message</a:t>
            </a:r>
          </a:p>
          <a:p>
            <a:pPr>
              <a:lnSpc>
                <a:spcPct val="70000"/>
              </a:lnSpc>
              <a:spcBef>
                <a:spcPts val="501"/>
              </a:spcBef>
              <a:buSzPct val="156000"/>
              <a:defRPr/>
            </a:pP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  <a:sym typeface="Arial" charset="0"/>
            </a:endParaRPr>
          </a:p>
          <a:p>
            <a:pPr>
              <a:lnSpc>
                <a:spcPct val="70000"/>
              </a:lnSpc>
              <a:spcBef>
                <a:spcPts val="501"/>
              </a:spcBef>
              <a:buSzPct val="156000"/>
              <a:buBlip>
                <a:blip r:embed="rId3"/>
              </a:buBlip>
              <a:defRPr/>
            </a:pPr>
            <a:endParaRPr lang="en-US" sz="19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algn="l">
              <a:lnSpc>
                <a:spcPct val="70000"/>
              </a:lnSpc>
              <a:buSzPct val="156000"/>
              <a:buFontTx/>
              <a:buBlip>
                <a:blip r:embed="rId3"/>
              </a:buBlip>
              <a:defRPr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Send A Complete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Tip</a:t>
            </a:r>
          </a:p>
          <a:p>
            <a:pPr algn="l">
              <a:lnSpc>
                <a:spcPct val="70000"/>
              </a:lnSpc>
              <a:buSzPct val="156000"/>
              <a:defRPr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</a:b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  <a:sym typeface="Arial" charset="0"/>
            </a:endParaRPr>
          </a:p>
          <a:p>
            <a:pPr>
              <a:lnSpc>
                <a:spcPct val="70000"/>
              </a:lnSpc>
              <a:spcBef>
                <a:spcPts val="501"/>
              </a:spcBef>
              <a:buSzPct val="156000"/>
              <a:buBlip>
                <a:blip r:embed="rId3"/>
              </a:buBlip>
              <a:defRPr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Send A 311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Report</a:t>
            </a:r>
          </a:p>
          <a:p>
            <a:pPr>
              <a:lnSpc>
                <a:spcPct val="70000"/>
              </a:lnSpc>
              <a:spcBef>
                <a:spcPts val="501"/>
              </a:spcBef>
              <a:buSzPct val="156000"/>
              <a:defRPr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</a:b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  <a:sym typeface="Arial" charset="0"/>
            </a:endParaRPr>
          </a:p>
          <a:p>
            <a:pPr algn="l">
              <a:lnSpc>
                <a:spcPct val="70000"/>
              </a:lnSpc>
              <a:buSzPct val="156000"/>
              <a:buFontTx/>
              <a:buBlip>
                <a:blip r:embed="rId3"/>
              </a:buBlip>
              <a:defRPr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View DPD Crime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Videos</a:t>
            </a:r>
          </a:p>
          <a:p>
            <a:pPr algn="l">
              <a:lnSpc>
                <a:spcPct val="70000"/>
              </a:lnSpc>
              <a:buSzPct val="156000"/>
              <a:defRPr/>
            </a:pP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  <a:sym typeface="Arial" charset="0"/>
            </a:endParaRPr>
          </a:p>
          <a:p>
            <a:pPr algn="l">
              <a:lnSpc>
                <a:spcPct val="70000"/>
              </a:lnSpc>
              <a:buSzPct val="156000"/>
              <a:buFontTx/>
              <a:buBlip>
                <a:blip r:embed="rId3"/>
              </a:buBlip>
              <a:defRPr/>
            </a:pP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  <a:sym typeface="Arial" charset="0"/>
            </a:endParaRPr>
          </a:p>
          <a:p>
            <a:pPr algn="l">
              <a:lnSpc>
                <a:spcPct val="70000"/>
              </a:lnSpc>
              <a:buSzPct val="156000"/>
              <a:buFontTx/>
              <a:buBlip>
                <a:blip r:embed="rId3"/>
              </a:buBlip>
              <a:defRPr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View DPD Facebook Tips</a:t>
            </a:r>
          </a:p>
          <a:p>
            <a:pPr algn="l">
              <a:lnSpc>
                <a:spcPct val="70000"/>
              </a:lnSpc>
              <a:buSzPct val="156000"/>
              <a:buFontTx/>
              <a:buBlip>
                <a:blip r:embed="rId3"/>
              </a:buBlip>
              <a:defRPr/>
            </a:pP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  <a:sym typeface="Arial" charset="0"/>
            </a:endParaRPr>
          </a:p>
          <a:p>
            <a:pPr algn="l">
              <a:lnSpc>
                <a:spcPct val="70000"/>
              </a:lnSpc>
              <a:defRPr/>
            </a:pP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algn="l">
              <a:lnSpc>
                <a:spcPct val="70000"/>
              </a:lnSpc>
              <a:buSzPct val="156000"/>
              <a:defRPr/>
            </a:pP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title"/>
          </p:nvPr>
        </p:nvSpPr>
        <p:spPr>
          <a:xfrm>
            <a:off x="174129" y="-495598"/>
            <a:ext cx="6429375" cy="1714798"/>
          </a:xfrm>
        </p:spPr>
        <p:txBody>
          <a:bodyPr lIns="64291" tIns="32146" bIns="32146"/>
          <a:lstStyle/>
          <a:p>
            <a:pPr eaLnBrk="1" hangingPunct="1"/>
            <a:r>
              <a:rPr lang="en-US" sz="5100" b="1" u="sng" dirty="0" smtClean="0">
                <a:solidFill>
                  <a:srgbClr val="0070C0"/>
                </a:solidFill>
                <a:latin typeface="Arial Bold Italic" charset="0"/>
                <a:cs typeface="Arial Bold Italic" charset="0"/>
                <a:sym typeface="Arial Bold Italic" charset="0"/>
              </a:rPr>
              <a:t>New</a:t>
            </a:r>
            <a:r>
              <a:rPr lang="en-US" sz="5100" b="1" dirty="0" smtClean="0">
                <a:solidFill>
                  <a:srgbClr val="0070C0"/>
                </a:solidFill>
                <a:latin typeface="Arial Bold Italic" charset="0"/>
                <a:cs typeface="Arial Bold Italic" charset="0"/>
                <a:sym typeface="Arial Bold Italic" charset="0"/>
              </a:rPr>
              <a:t> </a:t>
            </a:r>
            <a:r>
              <a:rPr lang="en-US" sz="5100" dirty="0" smtClean="0">
                <a:solidFill>
                  <a:srgbClr val="0070C0"/>
                </a:solidFill>
                <a:latin typeface="Arial Bold Italic" charset="0"/>
                <a:cs typeface="Arial Bold Italic" charset="0"/>
                <a:sym typeface="Arial Bold Italic" charset="0"/>
              </a:rPr>
              <a:t>iWatch Version </a:t>
            </a:r>
            <a:endParaRPr lang="en-US" sz="5100" dirty="0" smtClean="0">
              <a:solidFill>
                <a:srgbClr val="0070C0"/>
              </a:solidFill>
              <a:latin typeface="Arial Bold Italic" charset="0"/>
              <a:ea typeface="ヒラギノ角ゴ ProN W6" charset="0"/>
              <a:cs typeface="ヒラギノ角ゴ ProN W6" charset="0"/>
              <a:sym typeface="Arial Bold Italic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990600"/>
            <a:ext cx="3352800" cy="6248400"/>
            <a:chOff x="0" y="0"/>
            <a:chExt cx="5552" cy="6593"/>
          </a:xfrm>
        </p:grpSpPr>
        <p:pic>
          <p:nvPicPr>
            <p:cNvPr id="22536" name="Picture 5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5552" cy="6593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2537" name="Picture 6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64" y="967"/>
              <a:ext cx="1824" cy="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35" name="Rectangle 8"/>
          <p:cNvSpPr>
            <a:spLocks/>
          </p:cNvSpPr>
          <p:nvPr/>
        </p:nvSpPr>
        <p:spPr bwMode="auto">
          <a:xfrm>
            <a:off x="228600" y="7315201"/>
            <a:ext cx="6415980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7" bIns="0"/>
          <a:lstStyle/>
          <a:p>
            <a:pPr marL="39066">
              <a:lnSpc>
                <a:spcPct val="80000"/>
              </a:lnSpc>
            </a:pPr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App on load declares itself as </a:t>
            </a:r>
            <a:r>
              <a:rPr lang="en-US" sz="2400" dirty="0" smtClean="0">
                <a:latin typeface="Arial Bold" charset="0"/>
                <a:cs typeface="Arial Bold" charset="0"/>
                <a:sym typeface="Arial Bold" charset="0"/>
              </a:rPr>
              <a:t>iWatchDallas</a:t>
            </a:r>
          </a:p>
          <a:p>
            <a:pPr marL="39066">
              <a:lnSpc>
                <a:spcPct val="80000"/>
              </a:lnSpc>
            </a:pPr>
            <a:r>
              <a:rPr lang="en-US" sz="2400" dirty="0" smtClean="0">
                <a:latin typeface="Arial Bold" charset="0"/>
                <a:cs typeface="Arial Bold" charset="0"/>
                <a:sym typeface="Arial Bold" charset="0"/>
              </a:rPr>
              <a:t> </a:t>
            </a:r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/>
            </a:r>
            <a:br>
              <a:rPr lang="en-US" sz="2400" dirty="0">
                <a:latin typeface="Arial Bold" charset="0"/>
                <a:cs typeface="Arial Bold" charset="0"/>
                <a:sym typeface="Arial Bold" charset="0"/>
              </a:rPr>
            </a:br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All tips are received by Fusion staff can reply to user as text message, forward the tip to Intelligence teams and share with other Departments.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555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830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-228600"/>
            <a:ext cx="29718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3557" name="Rectangle 4"/>
          <p:cNvSpPr>
            <a:spLocks/>
          </p:cNvSpPr>
          <p:nvPr/>
        </p:nvSpPr>
        <p:spPr bwMode="auto">
          <a:xfrm>
            <a:off x="3355330" y="285750"/>
            <a:ext cx="3576340" cy="797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5717">
              <a:lnSpc>
                <a:spcPct val="80000"/>
              </a:lnSpc>
              <a:tabLst>
                <a:tab pos="35717" algn="l"/>
                <a:tab pos="491115" algn="l"/>
                <a:tab pos="955443" algn="l"/>
                <a:tab pos="1410840" algn="l"/>
                <a:tab pos="1866238" algn="l"/>
                <a:tab pos="2321636" algn="l"/>
                <a:tab pos="2777034" algn="l"/>
                <a:tab pos="3241361" algn="l"/>
                <a:tab pos="3696759" algn="l"/>
                <a:tab pos="4152157" algn="l"/>
                <a:tab pos="4607555" algn="l"/>
                <a:tab pos="5062953" algn="l"/>
                <a:tab pos="5527280" algn="l"/>
                <a:tab pos="5982678" algn="l"/>
                <a:tab pos="6438076" algn="l"/>
                <a:tab pos="6893474" algn="l"/>
                <a:tab pos="7348872" algn="l"/>
                <a:tab pos="7813199" algn="l"/>
                <a:tab pos="8268597" algn="l"/>
                <a:tab pos="8723994" algn="l"/>
                <a:tab pos="9179392" algn="l"/>
                <a:tab pos="10054471" algn="l"/>
                <a:tab pos="10286634" algn="l"/>
              </a:tabLst>
            </a:pPr>
            <a:r>
              <a:rPr lang="en-US" sz="4200" dirty="0">
                <a:latin typeface="Arial Bold" charset="0"/>
                <a:cs typeface="Arial Bold" charset="0"/>
                <a:sym typeface="Arial Bold" charset="0"/>
              </a:rPr>
              <a:t>Version 10</a:t>
            </a:r>
          </a:p>
        </p:txBody>
      </p:sp>
      <p:sp>
        <p:nvSpPr>
          <p:cNvPr id="24581" name="Rectangle 5"/>
          <p:cNvSpPr>
            <a:spLocks/>
          </p:cNvSpPr>
          <p:nvPr/>
        </p:nvSpPr>
        <p:spPr bwMode="auto">
          <a:xfrm>
            <a:off x="200918" y="1524000"/>
            <a:ext cx="6409283" cy="61722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21457" indent="-223234">
              <a:spcBef>
                <a:spcPts val="422"/>
              </a:spcBef>
              <a:buClr>
                <a:srgbClr val="000000"/>
              </a:buClr>
              <a:buSzPct val="100000"/>
              <a:buFont typeface="Times" charset="0"/>
              <a:buChar char="•"/>
              <a:tabLst>
                <a:tab pos="98223" algn="l"/>
                <a:tab pos="321457" algn="l"/>
                <a:tab pos="642915" algn="l"/>
              </a:tabLst>
            </a:pPr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Officers/Detectives/Other can access to the tip thread for alerting if there are updates to the tip(s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).</a:t>
            </a:r>
          </a:p>
          <a:p>
            <a:pPr marL="321457" indent="-223234">
              <a:spcBef>
                <a:spcPts val="422"/>
              </a:spcBef>
              <a:buClr>
                <a:srgbClr val="000000"/>
              </a:buClr>
              <a:buSzPct val="100000"/>
              <a:tabLst>
                <a:tab pos="98223" algn="l"/>
                <a:tab pos="321457" algn="l"/>
                <a:tab pos="642915" algn="l"/>
              </a:tabLst>
            </a:pPr>
            <a:endParaRPr lang="en-US" sz="2000" dirty="0">
              <a:solidFill>
                <a:schemeClr val="bg1"/>
              </a:solidFill>
              <a:latin typeface="Arial" charset="0"/>
              <a:cs typeface="Arial" charset="0"/>
              <a:sym typeface="Arial" charset="0"/>
            </a:endParaRPr>
          </a:p>
          <a:p>
            <a:pPr marL="321457" indent="-223234">
              <a:spcBef>
                <a:spcPts val="422"/>
              </a:spcBef>
              <a:buClr>
                <a:srgbClr val="000000"/>
              </a:buClr>
              <a:buSzPct val="100000"/>
              <a:buFont typeface="Times" charset="0"/>
              <a:buChar char="•"/>
              <a:tabLst>
                <a:tab pos="98223" algn="l"/>
                <a:tab pos="321457" algn="l"/>
                <a:tab pos="642915" algn="l"/>
              </a:tabLst>
            </a:pPr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Tips are mapped on Google maps along with images and video, and displayed with the text of the report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.</a:t>
            </a:r>
          </a:p>
          <a:p>
            <a:pPr marL="321457" indent="-223234">
              <a:spcBef>
                <a:spcPts val="422"/>
              </a:spcBef>
              <a:buClr>
                <a:srgbClr val="000000"/>
              </a:buClr>
              <a:buSzPct val="100000"/>
              <a:tabLst>
                <a:tab pos="98223" algn="l"/>
                <a:tab pos="321457" algn="l"/>
                <a:tab pos="642915" algn="l"/>
              </a:tabLst>
            </a:pPr>
            <a:endParaRPr lang="en-US" sz="2000" dirty="0">
              <a:solidFill>
                <a:schemeClr val="bg1"/>
              </a:solidFill>
              <a:latin typeface="Arial" charset="0"/>
              <a:cs typeface="Arial" charset="0"/>
              <a:sym typeface="Arial" charset="0"/>
            </a:endParaRPr>
          </a:p>
          <a:p>
            <a:pPr marL="321457" indent="-223234">
              <a:spcBef>
                <a:spcPts val="422"/>
              </a:spcBef>
              <a:buClr>
                <a:srgbClr val="000000"/>
              </a:buClr>
              <a:buSzPct val="100000"/>
              <a:buFont typeface="Times" charset="0"/>
              <a:buChar char="•"/>
              <a:tabLst>
                <a:tab pos="98223" algn="l"/>
                <a:tab pos="321457" algn="l"/>
                <a:tab pos="642915" algn="l"/>
              </a:tabLst>
            </a:pPr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Phone tips are received as sound files and stored as mp3 files that are then transcribed from the call and converted to text messages and email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.</a:t>
            </a:r>
          </a:p>
          <a:p>
            <a:pPr marL="321457" indent="-223234">
              <a:spcBef>
                <a:spcPts val="422"/>
              </a:spcBef>
              <a:buClr>
                <a:srgbClr val="000000"/>
              </a:buClr>
              <a:buSzPct val="100000"/>
              <a:tabLst>
                <a:tab pos="98223" algn="l"/>
                <a:tab pos="321457" algn="l"/>
                <a:tab pos="642915" algn="l"/>
              </a:tabLst>
            </a:pPr>
            <a:endParaRPr lang="en-US" sz="2000" dirty="0">
              <a:solidFill>
                <a:schemeClr val="bg1"/>
              </a:solidFill>
              <a:latin typeface="Arial" charset="0"/>
              <a:cs typeface="Arial" charset="0"/>
              <a:sym typeface="Arial" charset="0"/>
            </a:endParaRPr>
          </a:p>
          <a:p>
            <a:pPr marL="321457" indent="-223234">
              <a:spcBef>
                <a:spcPts val="422"/>
              </a:spcBef>
              <a:buClr>
                <a:srgbClr val="000000"/>
              </a:buClr>
              <a:buSzPct val="100000"/>
              <a:buFont typeface="Times" charset="0"/>
              <a:buChar char="•"/>
              <a:tabLst>
                <a:tab pos="98223" algn="l"/>
                <a:tab pos="321457" algn="l"/>
                <a:tab pos="642915" algn="l"/>
              </a:tabLst>
            </a:pPr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Alerting groups can be assigned by the administrator (example a single email address may represent a department, homicide, fraud, burglary, assault) and the administrator may forward the message to one email or all by selecting the group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.</a:t>
            </a:r>
          </a:p>
          <a:p>
            <a:pPr marL="321457" indent="-223234">
              <a:spcBef>
                <a:spcPts val="422"/>
              </a:spcBef>
              <a:buClr>
                <a:srgbClr val="000000"/>
              </a:buClr>
              <a:buSzPct val="100000"/>
              <a:tabLst>
                <a:tab pos="98223" algn="l"/>
                <a:tab pos="321457" algn="l"/>
                <a:tab pos="642915" algn="l"/>
              </a:tabLst>
            </a:pPr>
            <a:endParaRPr lang="en-US" sz="2000" dirty="0">
              <a:solidFill>
                <a:schemeClr val="bg1"/>
              </a:solidFill>
              <a:latin typeface="Arial" charset="0"/>
              <a:cs typeface="Arial" charset="0"/>
              <a:sym typeface="Arial" charset="0"/>
            </a:endParaRPr>
          </a:p>
          <a:p>
            <a:pPr marL="321457" indent="-223234">
              <a:spcBef>
                <a:spcPts val="422"/>
              </a:spcBef>
              <a:buClr>
                <a:srgbClr val="000000"/>
              </a:buClr>
              <a:buSzPct val="100000"/>
              <a:buFont typeface="Times" charset="0"/>
              <a:buChar char="•"/>
              <a:tabLst>
                <a:tab pos="98223" algn="l"/>
                <a:tab pos="321457" algn="l"/>
                <a:tab pos="642915" algn="l"/>
              </a:tabLst>
            </a:pP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Tips may include video and multiple images which are displayed along with the tip text and related offense data and may be forwarded to alert groups</a:t>
            </a:r>
            <a:r>
              <a:rPr lang="en-US" sz="2000" dirty="0" smtClean="0">
                <a:latin typeface="Arial" charset="0"/>
                <a:cs typeface="Arial" charset="0"/>
                <a:sym typeface="Arial" charset="0"/>
              </a:rPr>
              <a:t>.</a:t>
            </a:r>
          </a:p>
          <a:p>
            <a:pPr marL="321457" indent="-223234">
              <a:spcBef>
                <a:spcPts val="422"/>
              </a:spcBef>
              <a:buClr>
                <a:srgbClr val="000000"/>
              </a:buClr>
              <a:buSzPct val="100000"/>
              <a:tabLst>
                <a:tab pos="98223" algn="l"/>
                <a:tab pos="321457" algn="l"/>
                <a:tab pos="642915" algn="l"/>
              </a:tabLst>
            </a:pPr>
            <a:endParaRPr lang="en-US" sz="2000" dirty="0">
              <a:latin typeface="Arial" charset="0"/>
              <a:cs typeface="Arial" charset="0"/>
              <a:sym typeface="Arial" charset="0"/>
            </a:endParaRPr>
          </a:p>
          <a:p>
            <a:pPr marL="321457" indent="-223234">
              <a:spcBef>
                <a:spcPts val="422"/>
              </a:spcBef>
              <a:buClr>
                <a:srgbClr val="000000"/>
              </a:buClr>
              <a:buSzPct val="100000"/>
              <a:buFont typeface="Times" charset="0"/>
              <a:buChar char="•"/>
              <a:tabLst>
                <a:tab pos="98223" algn="l"/>
                <a:tab pos="321457" algn="l"/>
                <a:tab pos="642915" algn="l"/>
              </a:tabLst>
            </a:pP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Images may be mapped to </a:t>
            </a:r>
            <a:r>
              <a:rPr lang="en-US" sz="2000" dirty="0" smtClean="0">
                <a:latin typeface="Arial" charset="0"/>
                <a:cs typeface="Arial" charset="0"/>
                <a:sym typeface="Arial" charset="0"/>
              </a:rPr>
              <a:t>Google </a:t>
            </a: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maps using </a:t>
            </a:r>
            <a:r>
              <a:rPr lang="en-US" sz="2000" dirty="0" smtClean="0">
                <a:latin typeface="Arial" charset="0"/>
                <a:cs typeface="Arial" charset="0"/>
                <a:sym typeface="Arial" charset="0"/>
              </a:rPr>
              <a:t>exit </a:t>
            </a: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data to plot geocode of the location of the photograph when taken</a:t>
            </a:r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57200"/>
            <a:ext cx="6172200" cy="21335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Leveraging Effective Youth Programs to Transform TAAG Neighborhoods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3048000"/>
            <a:ext cx="6172200" cy="538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Project Guidelines:</a:t>
            </a:r>
          </a:p>
          <a:p>
            <a:r>
              <a:rPr lang="en-US" dirty="0" smtClean="0"/>
              <a:t>Expand PAL, Explorer, and Junior Police Academy (JPA) programs to reach more youth</a:t>
            </a:r>
          </a:p>
          <a:p>
            <a:r>
              <a:rPr lang="en-US" dirty="0" smtClean="0"/>
              <a:t>Expand youth activities to include cultural arts and Blue in the School (restructured LETS program)</a:t>
            </a:r>
          </a:p>
          <a:p>
            <a:pPr marL="0" indent="0">
              <a:buNone/>
            </a:pPr>
            <a:r>
              <a:rPr lang="en-US" u="sng" dirty="0" smtClean="0"/>
              <a:t>Responsible</a:t>
            </a:r>
          </a:p>
          <a:p>
            <a:r>
              <a:rPr lang="en-US" dirty="0" smtClean="0"/>
              <a:t>Youth Outreach Unit (Y.O.U.)</a:t>
            </a:r>
          </a:p>
        </p:txBody>
      </p:sp>
    </p:spTree>
    <p:extLst>
      <p:ext uri="{BB962C8B-B14F-4D97-AF65-F5344CB8AC3E}">
        <p14:creationId xmlns="" xmlns:p14="http://schemas.microsoft.com/office/powerpoint/2010/main" val="25051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Increase Senior Citizen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1"/>
            <a:ext cx="57150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Project Guidelines:</a:t>
            </a:r>
          </a:p>
          <a:p>
            <a:r>
              <a:rPr lang="en-US" dirty="0" smtClean="0"/>
              <a:t>Collaborate with faith-based organizations to improve engagement with seniors (60+)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Responsible:</a:t>
            </a:r>
          </a:p>
          <a:p>
            <a:r>
              <a:rPr lang="en-US" dirty="0" smtClean="0"/>
              <a:t>Office of Community Affairs</a:t>
            </a:r>
          </a:p>
          <a:p>
            <a:r>
              <a:rPr lang="en-US" dirty="0" smtClean="0"/>
              <a:t>Senior Affairs Commission</a:t>
            </a:r>
          </a:p>
        </p:txBody>
      </p:sp>
    </p:spTree>
    <p:extLst>
      <p:ext uri="{BB962C8B-B14F-4D97-AF65-F5344CB8AC3E}">
        <p14:creationId xmlns="" xmlns:p14="http://schemas.microsoft.com/office/powerpoint/2010/main" val="151068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Increase Senior Citizen Engagement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133600"/>
            <a:ext cx="61722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Plan Implementation (cont.):</a:t>
            </a:r>
          </a:p>
          <a:p>
            <a:r>
              <a:rPr lang="en-US" dirty="0" smtClean="0"/>
              <a:t>Developing partnerships with faith based organizations</a:t>
            </a:r>
          </a:p>
          <a:p>
            <a:r>
              <a:rPr lang="en-US" dirty="0" smtClean="0"/>
              <a:t>Collaborate with community resources</a:t>
            </a:r>
          </a:p>
          <a:p>
            <a:r>
              <a:rPr lang="en-US" dirty="0" smtClean="0"/>
              <a:t>Develop an Elder Abuse Awareness Coalition/Task Force</a:t>
            </a:r>
          </a:p>
          <a:p>
            <a:r>
              <a:rPr lang="en-US" dirty="0" smtClean="0"/>
              <a:t>Individual case management by DPD geriatric case workers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8267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Technology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E-Citation</a:t>
            </a:r>
          </a:p>
          <a:p>
            <a:r>
              <a:rPr lang="en-US" dirty="0" smtClean="0"/>
              <a:t>Head-Body Mounted Video Cameras</a:t>
            </a:r>
          </a:p>
          <a:p>
            <a:r>
              <a:rPr lang="en-US" dirty="0" smtClean="0"/>
              <a:t>Satellite Telecommunication</a:t>
            </a:r>
          </a:p>
          <a:p>
            <a:r>
              <a:rPr lang="en-US" dirty="0" smtClean="0"/>
              <a:t>Analog to Digital video conversion</a:t>
            </a:r>
          </a:p>
          <a:p>
            <a:r>
              <a:rPr lang="en-US" dirty="0" smtClean="0"/>
              <a:t>Gunshot Detection systems</a:t>
            </a:r>
          </a:p>
          <a:p>
            <a:r>
              <a:rPr lang="en-US" dirty="0" smtClean="0"/>
              <a:t>Biometrics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286500" cy="1947952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effectLst/>
              </a:rPr>
              <a:t/>
            </a:r>
            <a:br>
              <a:rPr lang="en-US" sz="4800" dirty="0" smtClean="0">
                <a:effectLst/>
              </a:rPr>
            </a:br>
            <a:r>
              <a:rPr lang="en-US" sz="4800" dirty="0" smtClean="0">
                <a:effectLst/>
              </a:rPr>
              <a:t/>
            </a:r>
            <a:br>
              <a:rPr lang="en-US" sz="4800" dirty="0" smtClean="0">
                <a:effectLst/>
              </a:rPr>
            </a:br>
            <a:r>
              <a:rPr lang="en-US" sz="4800" dirty="0" smtClean="0">
                <a:effectLst/>
              </a:rPr>
              <a:t>Tracking Devices 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None/>
            </a:pPr>
            <a:endParaRPr lang="en-US" dirty="0" smtClean="0"/>
          </a:p>
          <a:p>
            <a:pPr lvl="1" eaLnBrk="1" hangingPunct="1">
              <a:buNone/>
            </a:pPr>
            <a:r>
              <a:rPr lang="en-US" dirty="0" smtClean="0"/>
              <a:t>               Current Capacity</a:t>
            </a:r>
          </a:p>
          <a:p>
            <a:pPr lvl="1" eaLnBrk="1" hangingPunct="1">
              <a:buNone/>
            </a:pPr>
            <a:endParaRPr lang="en-US" dirty="0" smtClean="0"/>
          </a:p>
          <a:p>
            <a:pPr lvl="1" eaLnBrk="1" hangingPunct="1">
              <a:buNone/>
            </a:pPr>
            <a:endParaRPr lang="en-US" dirty="0" smtClean="0"/>
          </a:p>
          <a:p>
            <a:r>
              <a:rPr lang="en-US" dirty="0" smtClean="0"/>
              <a:t> Burglary of vehicle bait cars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Stolen vehicle bait cars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Tracking equipment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Covert cameras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4405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CBD 2010/2011 Activity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 smtClean="0"/>
              <a:t>Camera Involved Calls-19,875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 smtClean="0"/>
              <a:t>Arrests- 4520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 smtClean="0"/>
              <a:t>Offenses (reviewed for Inv.)-876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 smtClean="0"/>
              <a:t>Crime Reduction-32%    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dirty="0" smtClean="0"/>
              <a:t>Events Monitored-347</a:t>
            </a:r>
          </a:p>
          <a:p>
            <a:pPr eaLnBrk="1" hangingPunct="1"/>
            <a:r>
              <a:rPr lang="en-US" dirty="0" smtClean="0"/>
              <a:t>Jubilee Park</a:t>
            </a:r>
          </a:p>
          <a:p>
            <a:pPr eaLnBrk="1" hangingPunct="1"/>
            <a:r>
              <a:rPr lang="en-US" dirty="0" smtClean="0"/>
              <a:t>Five Points</a:t>
            </a:r>
          </a:p>
          <a:p>
            <a:pPr eaLnBrk="1" hangingPunct="1"/>
            <a:r>
              <a:rPr lang="en-US" dirty="0" smtClean="0"/>
              <a:t>Uptown</a:t>
            </a:r>
          </a:p>
          <a:p>
            <a:pPr eaLnBrk="1" hangingPunct="1"/>
            <a:r>
              <a:rPr lang="en-US" dirty="0" smtClean="0"/>
              <a:t>113 cameras</a:t>
            </a:r>
          </a:p>
        </p:txBody>
      </p:sp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Existing Camera Network</a:t>
            </a:r>
          </a:p>
        </p:txBody>
      </p:sp>
      <p:pic>
        <p:nvPicPr>
          <p:cNvPr id="11268" name="Picture 6" descr="http://cdn.bimfs.com/WFAA/aefb3ca54562a449d6b795f6adb40cb829b94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1900" y="5334000"/>
            <a:ext cx="273590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6286500" cy="21336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Creation of a Targeted Area Action Grid (TAAG)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42900" y="3124200"/>
            <a:ext cx="6172200" cy="5105401"/>
          </a:xfrm>
        </p:spPr>
        <p:txBody>
          <a:bodyPr/>
          <a:lstStyle/>
          <a:p>
            <a:pPr lvl="1" eaLnBrk="1" hangingPunct="1"/>
            <a:r>
              <a:rPr lang="en-US" dirty="0" smtClean="0"/>
              <a:t>30% of total Violent Crime</a:t>
            </a:r>
          </a:p>
          <a:p>
            <a:pPr lvl="1" eaLnBrk="1" hangingPunct="1"/>
            <a:r>
              <a:rPr lang="en-US" dirty="0" smtClean="0"/>
              <a:t>20-25 areas</a:t>
            </a:r>
          </a:p>
          <a:p>
            <a:pPr lvl="1" eaLnBrk="1" hangingPunct="1"/>
            <a:r>
              <a:rPr lang="en-US" dirty="0" smtClean="0"/>
              <a:t>Those areas equal about 20 Sq Miles or about 5% of city </a:t>
            </a:r>
          </a:p>
          <a:p>
            <a:pPr lvl="1" eaLnBrk="1" hangingPunct="1"/>
            <a:r>
              <a:rPr lang="en-US" dirty="0" smtClean="0"/>
              <a:t>Easily measured (reports)  and monitored</a:t>
            </a:r>
          </a:p>
          <a:p>
            <a:pPr lvl="1" eaLnBrk="1" hangingPunct="1"/>
            <a:r>
              <a:rPr lang="en-US" dirty="0" smtClean="0"/>
              <a:t>Areas to be worked for a complete year</a:t>
            </a:r>
          </a:p>
          <a:p>
            <a:pPr lvl="1" eaLnBrk="1" hangingPunct="1"/>
            <a:r>
              <a:rPr lang="en-US" dirty="0" smtClean="0"/>
              <a:t>*Buy in by Command Staff*</a:t>
            </a:r>
          </a:p>
        </p:txBody>
      </p:sp>
    </p:spTree>
    <p:extLst>
      <p:ext uri="{BB962C8B-B14F-4D97-AF65-F5344CB8AC3E}">
        <p14:creationId xmlns:p14="http://schemas.microsoft.com/office/powerpoint/2010/main" xmlns="" val="34405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/>
          </p:cNvSpPr>
          <p:nvPr>
            <p:ph type="title" idx="4294967295"/>
          </p:nvPr>
        </p:nvSpPr>
        <p:spPr bwMode="auto">
          <a:xfrm>
            <a:off x="342900" y="338139"/>
            <a:ext cx="6172200" cy="1490663"/>
          </a:xfrm>
        </p:spPr>
        <p:txBody>
          <a:bodyPr vert="horz" wrap="square" lIns="91440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>
                <a:effectLst/>
              </a:rPr>
              <a:t>Building of the TAAG  Areas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342900" y="2195515"/>
            <a:ext cx="6172200" cy="6262687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Violent crime less Family Violence 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  <a:buNone/>
            </a:pPr>
            <a:endParaRPr lang="en-US" sz="17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Property crime less Shoplifting </a:t>
            </a:r>
            <a:endParaRPr lang="en-US" sz="1700" dirty="0" smtClean="0"/>
          </a:p>
          <a:p>
            <a:pPr lvl="1" eaLnBrk="1" hangingPunct="1">
              <a:lnSpc>
                <a:spcPct val="80000"/>
              </a:lnSpc>
            </a:pPr>
            <a:endParaRPr lang="en-US" sz="17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1/16 sq mi grids became the building </a:t>
            </a:r>
            <a:r>
              <a:rPr lang="en-US" sz="2400" dirty="0" smtClean="0"/>
              <a:t>blocks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½ sq mi(</a:t>
            </a:r>
            <a:r>
              <a:rPr lang="en-US" sz="2400" i="1" dirty="0" smtClean="0"/>
              <a:t>8grids</a:t>
            </a:r>
            <a:r>
              <a:rPr lang="en-US" sz="2400" dirty="0" smtClean="0"/>
              <a:t>) – 2 sq mi  (</a:t>
            </a:r>
            <a:r>
              <a:rPr lang="en-US" sz="2400" i="1" dirty="0" smtClean="0"/>
              <a:t>32</a:t>
            </a:r>
            <a:r>
              <a:rPr lang="en-US" sz="2400" dirty="0" smtClean="0"/>
              <a:t>) mile… average 1 (</a:t>
            </a:r>
            <a:r>
              <a:rPr lang="en-US" sz="2400" i="1" dirty="0" smtClean="0"/>
              <a:t>16</a:t>
            </a:r>
            <a:r>
              <a:rPr lang="en-US" sz="2400" dirty="0" smtClean="0"/>
              <a:t>) sq miles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lvl="2" eaLnBrk="1" hangingPunct="1">
              <a:lnSpc>
                <a:spcPct val="80000"/>
              </a:lnSpc>
            </a:pPr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xmlns="" val="300855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2133600"/>
          <a:ext cx="5715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A Look at the Future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486150" y="3352800"/>
            <a:ext cx="0" cy="101600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57450" y="5283200"/>
            <a:ext cx="457200" cy="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686050" y="5689600"/>
            <a:ext cx="457200" cy="91440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29000" y="6096000"/>
            <a:ext cx="0" cy="101600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771900" y="3860800"/>
            <a:ext cx="400050" cy="71120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86200" y="5689600"/>
            <a:ext cx="342900" cy="71120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886200" y="5181600"/>
            <a:ext cx="628650" cy="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43200" y="3860800"/>
            <a:ext cx="342900" cy="71120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0" y="1974851"/>
            <a:ext cx="6515100" cy="6034616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dirty="0" smtClean="0"/>
              <a:t>Successes should be extended to TAAG’s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Placement – public spaces to deter/detect crime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Central/ Mobile Monitoring</a:t>
            </a:r>
          </a:p>
          <a:p>
            <a:pPr lvl="1" eaLnBrk="1" hangingPunct="1"/>
            <a:r>
              <a:rPr lang="en-US" dirty="0" smtClean="0"/>
              <a:t>In-car IP based system</a:t>
            </a:r>
          </a:p>
          <a:p>
            <a:pPr lvl="1" eaLnBrk="1" hangingPunct="1"/>
            <a:r>
              <a:rPr lang="en-US" dirty="0" smtClean="0"/>
              <a:t>Substation</a:t>
            </a:r>
          </a:p>
          <a:p>
            <a:pPr lvl="1" eaLnBrk="1" hangingPunct="1"/>
            <a:r>
              <a:rPr lang="en-US" dirty="0" smtClean="0"/>
              <a:t>Mobile camera platforms</a:t>
            </a:r>
          </a:p>
          <a:p>
            <a:pPr lvl="1" eaLnBrk="1" hangingPunct="1"/>
            <a:r>
              <a:rPr lang="en-US" dirty="0" smtClean="0"/>
              <a:t>Fusion</a:t>
            </a:r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  <a:p>
            <a:pPr lvl="1" eaLnBrk="1" hangingPunct="1">
              <a:buFont typeface="Arial" charset="0"/>
              <a:buChar char="–"/>
            </a:pPr>
            <a:endParaRPr lang="en-US" dirty="0" smtClean="0"/>
          </a:p>
          <a:p>
            <a:pPr lvl="2"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406400"/>
            <a:ext cx="6172200" cy="1524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Camera systems extended to TAAGs</a:t>
            </a:r>
            <a:endParaRPr lang="en-US" dirty="0"/>
          </a:p>
        </p:txBody>
      </p:sp>
      <p:pic>
        <p:nvPicPr>
          <p:cNvPr id="6" name="PayBox Burglars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9050" y="5867400"/>
            <a:ext cx="30289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Fencing</a:t>
            </a:r>
            <a:endParaRPr lang="en-US" sz="2400" dirty="0" smtClean="0"/>
          </a:p>
          <a:p>
            <a:pPr eaLnBrk="1" hangingPunct="1"/>
            <a:r>
              <a:rPr lang="en-US" dirty="0" smtClean="0"/>
              <a:t>Graffiti </a:t>
            </a:r>
            <a:r>
              <a:rPr lang="en-US" sz="2400" dirty="0" smtClean="0"/>
              <a:t>(Calatrava Bridge; Woodall Rogers Tunnel)</a:t>
            </a:r>
          </a:p>
          <a:p>
            <a:pPr eaLnBrk="1" hangingPunct="1"/>
            <a:r>
              <a:rPr lang="en-US" dirty="0" smtClean="0"/>
              <a:t>Narcotics</a:t>
            </a:r>
          </a:p>
          <a:p>
            <a:pPr eaLnBrk="1" hangingPunct="1"/>
            <a:r>
              <a:rPr lang="en-US" dirty="0" smtClean="0"/>
              <a:t>Public nuisance locations – car washes; bars; chronic crowd issues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Covert Mobile Cameras for Problem Resolution</a:t>
            </a:r>
            <a:endParaRPr lang="en-US" dirty="0"/>
          </a:p>
        </p:txBody>
      </p:sp>
      <p:pic>
        <p:nvPicPr>
          <p:cNvPr id="13316" name="Picture 6" descr="http://i.dailymail.co.uk/i/pix/2010/07/10/article-1293565-0A5A14A9000005DC-414_468x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5181600"/>
            <a:ext cx="3343275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457200" y="5486400"/>
            <a:ext cx="2590800" cy="3429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  <a:alpha val="17000"/>
                </a:schemeClr>
              </a:gs>
              <a:gs pos="50000">
                <a:srgbClr val="84CCEC">
                  <a:alpha val="42000"/>
                </a:srgbClr>
              </a:gs>
              <a:gs pos="100000">
                <a:srgbClr val="30219F">
                  <a:alpha val="56000"/>
                </a:srgbClr>
              </a:gs>
            </a:gsLst>
            <a:lin ang="16200000" scaled="1"/>
            <a:tileRect/>
          </a:gradFill>
          <a:ln w="3175">
            <a:solidFill>
              <a:schemeClr val="bg2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3505200" y="5562599"/>
            <a:ext cx="2990850" cy="327660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  <a:alpha val="17000"/>
                </a:schemeClr>
              </a:gs>
              <a:gs pos="50000">
                <a:srgbClr val="84CCEC">
                  <a:alpha val="42000"/>
                </a:srgbClr>
              </a:gs>
              <a:gs pos="100000">
                <a:srgbClr val="30219F">
                  <a:alpha val="56000"/>
                </a:srgbClr>
              </a:gs>
            </a:gsLst>
            <a:lin ang="16200000" scaled="1"/>
            <a:tileRect/>
          </a:gradFill>
          <a:ln w="3175">
            <a:solidFill>
              <a:schemeClr val="bg2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>
          <a:xfrm>
            <a:off x="285750" y="1219200"/>
            <a:ext cx="6343650" cy="26670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dirty="0" smtClean="0"/>
              <a:t>Fixed and Mobile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Mobile deployment</a:t>
            </a:r>
          </a:p>
          <a:p>
            <a:pPr lvl="1" eaLnBrk="1" hangingPunct="1"/>
            <a:r>
              <a:rPr lang="en-US" dirty="0" smtClean="0"/>
              <a:t>4 per Patrol Division (2 Fixed, 2 Mobile)</a:t>
            </a:r>
          </a:p>
          <a:p>
            <a:pPr lvl="1" eaLnBrk="1" hangingPunct="1"/>
            <a:r>
              <a:rPr lang="en-US" dirty="0" smtClean="0"/>
              <a:t>2 for Auto Theft (Mobile)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Interface with parking enforcement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National Vehicle Locator Service</a:t>
            </a:r>
          </a:p>
          <a:p>
            <a:pPr eaLnBrk="1" hangingPunct="1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342900" y="338139"/>
            <a:ext cx="6210300" cy="80486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License Plate Readers</a:t>
            </a:r>
          </a:p>
        </p:txBody>
      </p:sp>
      <p:pic>
        <p:nvPicPr>
          <p:cNvPr id="14345" name="Picture 2" descr="H:\Vigilant Video\Marketing\Ticket Collections\Detection_Hit_Reports2.jpg"/>
          <p:cNvPicPr>
            <a:picLocks noChangeAspect="1" noChangeArrowheads="1"/>
          </p:cNvPicPr>
          <p:nvPr/>
        </p:nvPicPr>
        <p:blipFill>
          <a:blip r:embed="rId2" cstate="print">
            <a:lum bright="12000" contrast="34000"/>
          </a:blip>
          <a:srcRect l="49983" t="21976" r="2321" b="60994"/>
          <a:stretch>
            <a:fillRect/>
          </a:stretch>
        </p:blipFill>
        <p:spPr bwMode="auto">
          <a:xfrm>
            <a:off x="457201" y="5486400"/>
            <a:ext cx="2743200" cy="175150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1" name="Picture 2" descr="H:\Vigilant Video\Marketing\Ticket Collections\Detection_Hit_Reports2.jpg"/>
          <p:cNvPicPr>
            <a:picLocks noChangeAspect="1" noChangeArrowheads="1"/>
          </p:cNvPicPr>
          <p:nvPr/>
        </p:nvPicPr>
        <p:blipFill>
          <a:blip r:embed="rId3" cstate="print"/>
          <a:srcRect l="17121" r="22956"/>
          <a:stretch>
            <a:fillRect/>
          </a:stretch>
        </p:blipFill>
        <p:spPr bwMode="auto">
          <a:xfrm>
            <a:off x="457200" y="7162800"/>
            <a:ext cx="2800350" cy="812800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</p:pic>
      <p:pic>
        <p:nvPicPr>
          <p:cNvPr id="52" name="Picture 51" descr="NVLS_Vehicle_Report.jp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rcRect l="2733" t="46115" r="55952" b="45523"/>
          <a:stretch>
            <a:fillRect/>
          </a:stretch>
        </p:blipFill>
        <p:spPr>
          <a:xfrm>
            <a:off x="457200" y="8001000"/>
            <a:ext cx="2819399" cy="914400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</p:spPr>
      </p:pic>
      <p:pic>
        <p:nvPicPr>
          <p:cNvPr id="14348" name="Picture 2" descr="H:\Vigilant Video\Marketing\Ticket Collections\Detection_Hit_Reports2.jpg"/>
          <p:cNvPicPr>
            <a:picLocks noChangeAspect="1" noChangeArrowheads="1"/>
          </p:cNvPicPr>
          <p:nvPr/>
        </p:nvPicPr>
        <p:blipFill>
          <a:blip r:embed="rId2" cstate="print">
            <a:lum bright="2000" contrast="-10000"/>
          </a:blip>
          <a:srcRect l="2760" t="10085" r="52481" b="59982"/>
          <a:stretch>
            <a:fillRect/>
          </a:stretch>
        </p:blipFill>
        <p:spPr bwMode="auto">
          <a:xfrm>
            <a:off x="3505200" y="5410200"/>
            <a:ext cx="3048000" cy="3505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334</TotalTime>
  <Words>683</Words>
  <Application>Microsoft Office PowerPoint</Application>
  <PresentationFormat>On-screen Show (4:3)</PresentationFormat>
  <Paragraphs>179</Paragraphs>
  <Slides>19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Foundry</vt:lpstr>
      <vt:lpstr>Crime Reduction Tools</vt:lpstr>
      <vt:lpstr>  Tracking Devices   </vt:lpstr>
      <vt:lpstr>Existing Camera Network</vt:lpstr>
      <vt:lpstr>Creation of a Targeted Area Action Grid (TAAG)   </vt:lpstr>
      <vt:lpstr>Building of the TAAG  Areas</vt:lpstr>
      <vt:lpstr>A Look at the Future</vt:lpstr>
      <vt:lpstr>Camera systems extended to TAAGs</vt:lpstr>
      <vt:lpstr>Covert Mobile Cameras for Problem Resolution</vt:lpstr>
      <vt:lpstr>License Plate Readers</vt:lpstr>
      <vt:lpstr>GPS Trackers and Bait Cars</vt:lpstr>
      <vt:lpstr>Private Camera Registration</vt:lpstr>
      <vt:lpstr>Centralized Monitoring/Control</vt:lpstr>
      <vt:lpstr>Slide 13</vt:lpstr>
      <vt:lpstr>New iWatch Version </vt:lpstr>
      <vt:lpstr>Slide 15</vt:lpstr>
      <vt:lpstr>Leveraging Effective Youth Programs to Transform TAAG Neighborhoods</vt:lpstr>
      <vt:lpstr>Increase Senior Citizen Engagement</vt:lpstr>
      <vt:lpstr>Increase Senior Citizen Engagement (cont.)</vt:lpstr>
      <vt:lpstr>Emerging Technology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HotSpot Management using TAAG’s  (Targeted Action Area Grids)</dc:title>
  <dc:creator>Armon, Steven</dc:creator>
  <cp:lastModifiedBy>keith.allen</cp:lastModifiedBy>
  <cp:revision>31</cp:revision>
  <dcterms:created xsi:type="dcterms:W3CDTF">2012-09-28T13:46:45Z</dcterms:created>
  <dcterms:modified xsi:type="dcterms:W3CDTF">2012-09-28T20:33:43Z</dcterms:modified>
</cp:coreProperties>
</file>