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3" r:id="rId2"/>
    <p:sldId id="593" r:id="rId3"/>
    <p:sldId id="590" r:id="rId4"/>
    <p:sldId id="591" r:id="rId5"/>
    <p:sldId id="594" r:id="rId6"/>
    <p:sldId id="592" r:id="rId7"/>
    <p:sldId id="586" r:id="rId8"/>
    <p:sldId id="587" r:id="rId9"/>
    <p:sldId id="588" r:id="rId10"/>
    <p:sldId id="595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441"/>
    <a:srgbClr val="B0413E"/>
    <a:srgbClr val="A1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0584" autoAdjust="0"/>
  </p:normalViewPr>
  <p:slideViewPr>
    <p:cSldViewPr>
      <p:cViewPr>
        <p:scale>
          <a:sx n="70" d="100"/>
          <a:sy n="70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3366"/>
    </p:cViewPr>
  </p:sorterViewPr>
  <p:notesViewPr>
    <p:cSldViewPr>
      <p:cViewPr varScale="1">
        <p:scale>
          <a:sx n="92" d="100"/>
          <a:sy n="92" d="100"/>
        </p:scale>
        <p:origin x="-3780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DHudson\My%20Documents\Take%20Home%20Files\General%20Fund%20-%20%20Fiscal%20Health%20Diagnostic%20Model%20-%20FY12Quarterly%20Update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Hudson\My%20Documents\Take%20Home%20Files\FY13%20Budget\Fiscal%20Health%20Diagnostic%20Model%20-%20FY13%20Council%20Work%20Sess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AL-Data\Users\dhudson\Budget\13-14%20Budget\Fiscal%20Health%20Model%20(Gen%20Fund)%20-%20FY14%20Budget%20W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AL-Data\Users\dhudson\Budget\13-14%20Budget\Fiscal%20Health%20Model%20(Gen%20Fund)%20with%20Dev%20-%20FY14%20Budget%20W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AL-Data\Users\dhudson\Budget\13-14%20Budget\Fiscal%20Health%20Model%20(Gen%20Fund)%20with%20Dev%20&amp;%20Exp%20Changes%20-%20FY14%20Budget%20W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157"/>
          <c:y val="0.17010271229614388"/>
          <c:w val="0.79931239283406075"/>
          <c:h val="0.70581503239747068"/>
        </c:manualLayout>
      </c:layout>
      <c:lineChart>
        <c:grouping val="standard"/>
        <c:varyColors val="0"/>
        <c:ser>
          <c:idx val="2"/>
          <c:order val="0"/>
          <c:tx>
            <c:v>Ongoing Revenues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'[General Fund -  Fiscal Health Diagnostic Model - FY12Quarterly Update2.xlsx]Cash Flow'!$C$6:$K$6</c:f>
              <c:strCache>
                <c:ptCount val="9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2015-2016</c:v>
                </c:pt>
              </c:strCache>
            </c:strRef>
          </c:cat>
          <c:val>
            <c:numRef>
              <c:f>'[General Fund -  Fiscal Health Diagnostic Model - FY12Quarterly Update2.xlsx]Cash Flow'!$C$16:$K$16</c:f>
              <c:numCache>
                <c:formatCode>"$"#,##0_);[Red]\("$"#,##0\)</c:formatCode>
                <c:ptCount val="9"/>
                <c:pt idx="0">
                  <c:v>12011359.703</c:v>
                </c:pt>
                <c:pt idx="1">
                  <c:v>12734865.377999995</c:v>
                </c:pt>
                <c:pt idx="2">
                  <c:v>12980652</c:v>
                </c:pt>
                <c:pt idx="3">
                  <c:v>15336276.699999982</c:v>
                </c:pt>
                <c:pt idx="4">
                  <c:v>16218932</c:v>
                </c:pt>
                <c:pt idx="5">
                  <c:v>16448640.050000004</c:v>
                </c:pt>
                <c:pt idx="6">
                  <c:v>16708707.448499981</c:v>
                </c:pt>
                <c:pt idx="7">
                  <c:v>16975964.890895002</c:v>
                </c:pt>
                <c:pt idx="8">
                  <c:v>17250664.830940656</c:v>
                </c:pt>
              </c:numCache>
            </c:numRef>
          </c:val>
          <c:smooth val="0"/>
        </c:ser>
        <c:ser>
          <c:idx val="3"/>
          <c:order val="1"/>
          <c:tx>
            <c:v>Ongoing Expenses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'[General Fund -  Fiscal Health Diagnostic Model - FY12Quarterly Update2.xlsx]Cash Flow'!$C$6:$K$6</c:f>
              <c:strCache>
                <c:ptCount val="9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2015-2016</c:v>
                </c:pt>
              </c:strCache>
            </c:strRef>
          </c:cat>
          <c:val>
            <c:numRef>
              <c:f>'[General Fund -  Fiscal Health Diagnostic Model - FY12Quarterly Update2.xlsx]Cash Flow'!$C$24:$K$24</c:f>
              <c:numCache>
                <c:formatCode>"$"#,##0_);[Red]\("$"#,##0\)</c:formatCode>
                <c:ptCount val="9"/>
                <c:pt idx="0">
                  <c:v>11941769</c:v>
                </c:pt>
                <c:pt idx="1">
                  <c:v>12854287</c:v>
                </c:pt>
                <c:pt idx="2">
                  <c:v>13040780</c:v>
                </c:pt>
                <c:pt idx="3">
                  <c:v>14656678.810000002</c:v>
                </c:pt>
                <c:pt idx="4">
                  <c:v>16218932</c:v>
                </c:pt>
                <c:pt idx="5">
                  <c:v>16680362.154150018</c:v>
                </c:pt>
                <c:pt idx="6">
                  <c:v>17465028.013735</c:v>
                </c:pt>
                <c:pt idx="7">
                  <c:v>17933873.289537672</c:v>
                </c:pt>
                <c:pt idx="8">
                  <c:v>18418811.224123448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02176"/>
        <c:axId val="42896768"/>
      </c:lineChart>
      <c:catAx>
        <c:axId val="10520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89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967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202176"/>
        <c:crosses val="autoZero"/>
        <c:crossBetween val="between"/>
        <c:majorUnit val="4000000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604"/>
          <c:y val="3.0796548158752879E-2"/>
          <c:w val="0.79976787866552268"/>
          <c:h val="8.007038892865726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251"/>
          <c:y val="0.17010271229614388"/>
          <c:w val="0.79931239283405775"/>
          <c:h val="0.70581503239747656"/>
        </c:manualLayout>
      </c:layout>
      <c:lineChart>
        <c:grouping val="standard"/>
        <c:varyColors val="0"/>
        <c:ser>
          <c:idx val="2"/>
          <c:order val="0"/>
          <c:tx>
            <c:v>On-Going Revenue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'Cash Flow'!$F$6:$K$6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'Cash Flow'!$F$16:$K$16</c:f>
              <c:numCache>
                <c:formatCode>"$"#,##0_);[Red]\("$"#,##0\)</c:formatCode>
                <c:ptCount val="6"/>
                <c:pt idx="0">
                  <c:v>16395520</c:v>
                </c:pt>
                <c:pt idx="1">
                  <c:v>16604445</c:v>
                </c:pt>
                <c:pt idx="2">
                  <c:v>16873963.650000021</c:v>
                </c:pt>
                <c:pt idx="3">
                  <c:v>17151096.3215</c:v>
                </c:pt>
                <c:pt idx="4">
                  <c:v>17436115.440824993</c:v>
                </c:pt>
                <c:pt idx="5">
                  <c:v>17729304.581567746</c:v>
                </c:pt>
              </c:numCache>
            </c:numRef>
          </c:val>
          <c:smooth val="0"/>
        </c:ser>
        <c:ser>
          <c:idx val="3"/>
          <c:order val="1"/>
          <c:tx>
            <c:v>On-Going Expenditure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'Cash Flow'!$F$6:$K$6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'Cash Flow'!$F$24:$K$24</c:f>
              <c:numCache>
                <c:formatCode>"$"#,##0_);[Red]\("$"#,##0\)</c:formatCode>
                <c:ptCount val="6"/>
                <c:pt idx="0">
                  <c:v>16218932</c:v>
                </c:pt>
                <c:pt idx="1">
                  <c:v>16546589</c:v>
                </c:pt>
                <c:pt idx="2">
                  <c:v>17296564.109749999</c:v>
                </c:pt>
                <c:pt idx="3">
                  <c:v>17750836.471292406</c:v>
                </c:pt>
                <c:pt idx="4">
                  <c:v>18228024.606442526</c:v>
                </c:pt>
                <c:pt idx="5">
                  <c:v>18720599.064342678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5040"/>
        <c:axId val="42907840"/>
      </c:lineChart>
      <c:catAx>
        <c:axId val="11605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90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07840"/>
        <c:scaling>
          <c:orientation val="minMax"/>
          <c:min val="12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055040"/>
        <c:crosses val="autoZero"/>
        <c:crossBetween val="between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757"/>
          <c:y val="3.0796548158752879E-2"/>
          <c:w val="0.79976787866552568"/>
          <c:h val="8.007038892865726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284"/>
          <c:y val="0.17010271229614388"/>
          <c:w val="0.79931239283405653"/>
          <c:h val="0.70581503239747889"/>
        </c:manualLayout>
      </c:layout>
      <c:lineChart>
        <c:grouping val="standard"/>
        <c:varyColors val="0"/>
        <c:ser>
          <c:idx val="2"/>
          <c:order val="0"/>
          <c:tx>
            <c:v>Ongoing Revenues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Flow'!$G$16:$K$16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17652679.649999999</c:v>
                </c:pt>
                <c:pt idx="2">
                  <c:v>18057732.486749992</c:v>
                </c:pt>
                <c:pt idx="3">
                  <c:v>18499011.754578747</c:v>
                </c:pt>
                <c:pt idx="4">
                  <c:v>18956300.209495913</c:v>
                </c:pt>
              </c:numCache>
            </c:numRef>
          </c:val>
          <c:smooth val="0"/>
        </c:ser>
        <c:ser>
          <c:idx val="3"/>
          <c:order val="1"/>
          <c:tx>
            <c:v>Ongoing Expenses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Flow'!$G$24:$K$24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18013256.547624998</c:v>
                </c:pt>
                <c:pt idx="2">
                  <c:v>18808733.28574127</c:v>
                </c:pt>
                <c:pt idx="3">
                  <c:v>19467556.37489232</c:v>
                </c:pt>
                <c:pt idx="4">
                  <c:v>20299518.819118235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49216"/>
        <c:axId val="43172416"/>
      </c:lineChart>
      <c:catAx>
        <c:axId val="11424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2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2416"/>
        <c:scaling>
          <c:orientation val="minMax"/>
          <c:min val="12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249216"/>
        <c:crosses val="autoZero"/>
        <c:crossBetween val="between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815"/>
          <c:y val="3.0796548158752879E-2"/>
          <c:w val="0.79976787866552679"/>
          <c:h val="8.007038892865722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281"/>
          <c:y val="0.17010271229614388"/>
          <c:w val="0.79931239283405675"/>
          <c:h val="0.70581503239747856"/>
        </c:manualLayout>
      </c:layout>
      <c:lineChart>
        <c:grouping val="standard"/>
        <c:varyColors val="0"/>
        <c:ser>
          <c:idx val="2"/>
          <c:order val="0"/>
          <c:tx>
            <c:v>Ongoing Revenues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Flow'!$G$16:$K$16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17697950.34</c:v>
                </c:pt>
                <c:pt idx="2">
                  <c:v>18283892.255994998</c:v>
                </c:pt>
                <c:pt idx="3">
                  <c:v>18812756.980215989</c:v>
                </c:pt>
                <c:pt idx="4">
                  <c:v>19328916.482376277</c:v>
                </c:pt>
              </c:numCache>
            </c:numRef>
          </c:val>
          <c:smooth val="0"/>
        </c:ser>
        <c:ser>
          <c:idx val="3"/>
          <c:order val="1"/>
          <c:tx>
            <c:v>Ongoing Expenses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Flow'!$G$24:$K$24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18013256.547624998</c:v>
                </c:pt>
                <c:pt idx="2">
                  <c:v>18808733.28574127</c:v>
                </c:pt>
                <c:pt idx="3">
                  <c:v>19467556.37489232</c:v>
                </c:pt>
                <c:pt idx="4">
                  <c:v>20299518.819118235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90176"/>
        <c:axId val="43174720"/>
      </c:lineChart>
      <c:catAx>
        <c:axId val="11429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4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4720"/>
        <c:scaling>
          <c:orientation val="minMax"/>
          <c:min val="12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290176"/>
        <c:crosses val="autoZero"/>
        <c:crossBetween val="between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807"/>
          <c:y val="3.0796548158752879E-2"/>
          <c:w val="0.79976787866552657"/>
          <c:h val="8.007038892865722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257"/>
          <c:y val="0.17010271229614388"/>
          <c:w val="0.79931239283405742"/>
          <c:h val="0.70581503239747712"/>
        </c:manualLayout>
      </c:layout>
      <c:lineChart>
        <c:grouping val="standard"/>
        <c:varyColors val="0"/>
        <c:ser>
          <c:idx val="2"/>
          <c:order val="0"/>
          <c:tx>
            <c:v>Ongoing Revenues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Flow'!$G$16:$K$16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17697950.34</c:v>
                </c:pt>
                <c:pt idx="2">
                  <c:v>18283892.255994998</c:v>
                </c:pt>
                <c:pt idx="3">
                  <c:v>18812756.980216019</c:v>
                </c:pt>
                <c:pt idx="4">
                  <c:v>19328916.482376277</c:v>
                </c:pt>
              </c:numCache>
            </c:numRef>
          </c:val>
          <c:smooth val="0"/>
        </c:ser>
        <c:ser>
          <c:idx val="3"/>
          <c:order val="1"/>
          <c:tx>
            <c:v>Ongoing Expenses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Flow'!$G$24:$K$24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17798570.346499998</c:v>
                </c:pt>
                <c:pt idx="2">
                  <c:v>18459935.154572498</c:v>
                </c:pt>
                <c:pt idx="3">
                  <c:v>19043019.343670916</c:v>
                </c:pt>
                <c:pt idx="4">
                  <c:v>19788926.73557635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46144"/>
        <c:axId val="43177024"/>
      </c:lineChart>
      <c:catAx>
        <c:axId val="10624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7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7024"/>
        <c:scaling>
          <c:orientation val="minMax"/>
          <c:min val="12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246144"/>
        <c:crosses val="autoZero"/>
        <c:crossBetween val="between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773"/>
          <c:y val="3.0796548158752879E-2"/>
          <c:w val="0.7997678786655259"/>
          <c:h val="8.007038892865722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956DD-134F-4E7E-A281-9C3D4B7B361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79D632-AB44-41F7-988A-599CECFC4B93}">
      <dgm:prSet phldrT="[Text]"/>
      <dgm:spPr/>
      <dgm:t>
        <a:bodyPr/>
        <a:lstStyle/>
        <a:p>
          <a:r>
            <a:rPr lang="en-US" dirty="0" smtClean="0"/>
            <a:t>Summer 2009 -Began discussions with Jon and Chris</a:t>
          </a:r>
          <a:endParaRPr lang="en-US" dirty="0"/>
        </a:p>
      </dgm:t>
    </dgm:pt>
    <dgm:pt modelId="{1A1D5B85-A279-402A-A333-F0B8B96FDDFA}" type="parTrans" cxnId="{1314628D-8DD8-428F-9EC3-FC06B9D4B1FA}">
      <dgm:prSet/>
      <dgm:spPr/>
      <dgm:t>
        <a:bodyPr/>
        <a:lstStyle/>
        <a:p>
          <a:endParaRPr lang="en-US"/>
        </a:p>
      </dgm:t>
    </dgm:pt>
    <dgm:pt modelId="{8A504C46-B724-4C3F-BB9E-B44AB0E6E30A}" type="sibTrans" cxnId="{1314628D-8DD8-428F-9EC3-FC06B9D4B1FA}">
      <dgm:prSet/>
      <dgm:spPr/>
      <dgm:t>
        <a:bodyPr/>
        <a:lstStyle/>
        <a:p>
          <a:endParaRPr lang="en-US"/>
        </a:p>
      </dgm:t>
    </dgm:pt>
    <dgm:pt modelId="{CBC2DFDC-9F1C-443A-AFAA-86D744B84140}">
      <dgm:prSet phldrT="[Text]"/>
      <dgm:spPr/>
      <dgm:t>
        <a:bodyPr/>
        <a:lstStyle/>
        <a:p>
          <a:r>
            <a:rPr lang="en-US" dirty="0" smtClean="0"/>
            <a:t>Fall 2009 -Model developed for Tualatin</a:t>
          </a:r>
          <a:endParaRPr lang="en-US" dirty="0"/>
        </a:p>
      </dgm:t>
    </dgm:pt>
    <dgm:pt modelId="{89D0D574-E225-4D74-9659-B3BDB5CADE48}" type="parTrans" cxnId="{D9EF1512-48C5-4144-B638-0A4F1FDAEFC1}">
      <dgm:prSet/>
      <dgm:spPr/>
      <dgm:t>
        <a:bodyPr/>
        <a:lstStyle/>
        <a:p>
          <a:endParaRPr lang="en-US"/>
        </a:p>
      </dgm:t>
    </dgm:pt>
    <dgm:pt modelId="{BE2A8F09-23AB-491A-92B5-A11E93737193}" type="sibTrans" cxnId="{D9EF1512-48C5-4144-B638-0A4F1FDAEFC1}">
      <dgm:prSet/>
      <dgm:spPr/>
      <dgm:t>
        <a:bodyPr/>
        <a:lstStyle/>
        <a:p>
          <a:endParaRPr lang="en-US"/>
        </a:p>
      </dgm:t>
    </dgm:pt>
    <dgm:pt modelId="{5175E752-C17A-4469-8070-2DC2F0B26F5A}">
      <dgm:prSet phldrT="[Text]"/>
      <dgm:spPr/>
      <dgm:t>
        <a:bodyPr/>
        <a:lstStyle/>
        <a:p>
          <a:r>
            <a:rPr lang="en-US" dirty="0" smtClean="0"/>
            <a:t>Spring 2010 -Presented Fiscal Health and began using “On-Going” vs. “One-Time”</a:t>
          </a:r>
          <a:endParaRPr lang="en-US" dirty="0"/>
        </a:p>
      </dgm:t>
    </dgm:pt>
    <dgm:pt modelId="{B17EF0D1-2D0E-429F-8E57-FA0BCEE4B369}" type="parTrans" cxnId="{CC1F214A-4DB0-4E68-8783-8176036715FE}">
      <dgm:prSet/>
      <dgm:spPr/>
      <dgm:t>
        <a:bodyPr/>
        <a:lstStyle/>
        <a:p>
          <a:endParaRPr lang="en-US"/>
        </a:p>
      </dgm:t>
    </dgm:pt>
    <dgm:pt modelId="{CF21F4AD-61D7-42C5-A055-2FDA34809570}" type="sibTrans" cxnId="{CC1F214A-4DB0-4E68-8783-8176036715FE}">
      <dgm:prSet/>
      <dgm:spPr/>
      <dgm:t>
        <a:bodyPr/>
        <a:lstStyle/>
        <a:p>
          <a:endParaRPr lang="en-US"/>
        </a:p>
      </dgm:t>
    </dgm:pt>
    <dgm:pt modelId="{48693C18-7348-4429-AF15-48E951131FD5}">
      <dgm:prSet phldrT="[Text]"/>
      <dgm:spPr/>
      <dgm:t>
        <a:bodyPr/>
        <a:lstStyle/>
        <a:p>
          <a:r>
            <a:rPr lang="en-US" dirty="0" smtClean="0"/>
            <a:t>Nov 2011 - Began Quarterly Financial Reports to the City Council</a:t>
          </a:r>
          <a:endParaRPr lang="en-US" dirty="0"/>
        </a:p>
      </dgm:t>
    </dgm:pt>
    <dgm:pt modelId="{ED2E3BF9-4F4B-46B0-90D5-2F4AAF427708}" type="parTrans" cxnId="{424ACA75-79CD-42DD-A381-A2D49C6EE170}">
      <dgm:prSet/>
      <dgm:spPr/>
      <dgm:t>
        <a:bodyPr/>
        <a:lstStyle/>
        <a:p>
          <a:endParaRPr lang="en-US"/>
        </a:p>
      </dgm:t>
    </dgm:pt>
    <dgm:pt modelId="{7F1913AB-96EB-4119-B72B-787F70E51061}" type="sibTrans" cxnId="{424ACA75-79CD-42DD-A381-A2D49C6EE170}">
      <dgm:prSet/>
      <dgm:spPr/>
      <dgm:t>
        <a:bodyPr/>
        <a:lstStyle/>
        <a:p>
          <a:endParaRPr lang="en-US"/>
        </a:p>
      </dgm:t>
    </dgm:pt>
    <dgm:pt modelId="{C4EE029C-1B95-4965-9138-A36CB25BDAD1}" type="pres">
      <dgm:prSet presAssocID="{B0E956DD-134F-4E7E-A281-9C3D4B7B361E}" presName="Name0" presStyleCnt="0">
        <dgm:presLayoutVars>
          <dgm:dir/>
          <dgm:resizeHandles val="exact"/>
        </dgm:presLayoutVars>
      </dgm:prSet>
      <dgm:spPr/>
    </dgm:pt>
    <dgm:pt modelId="{BC589B56-1DD1-4AE6-8183-BA831826B81A}" type="pres">
      <dgm:prSet presAssocID="{B0E956DD-134F-4E7E-A281-9C3D4B7B361E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FC05FB39-575B-4CE5-BD63-1968FBA152E7}" type="pres">
      <dgm:prSet presAssocID="{B0E956DD-134F-4E7E-A281-9C3D4B7B361E}" presName="points" presStyleCnt="0"/>
      <dgm:spPr/>
    </dgm:pt>
    <dgm:pt modelId="{A8F91F1C-C834-41D2-8543-43100EC74367}" type="pres">
      <dgm:prSet presAssocID="{1879D632-AB44-41F7-988A-599CECFC4B93}" presName="compositeA" presStyleCnt="0"/>
      <dgm:spPr/>
    </dgm:pt>
    <dgm:pt modelId="{F4E50A7C-C264-4C69-94BA-AC4938AB8F5B}" type="pres">
      <dgm:prSet presAssocID="{1879D632-AB44-41F7-988A-599CECFC4B93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9DE57-CE68-4175-B55F-3AD586105429}" type="pres">
      <dgm:prSet presAssocID="{1879D632-AB44-41F7-988A-599CECFC4B93}" presName="circleA" presStyleLbl="node1" presStyleIdx="0" presStyleCnt="4"/>
      <dgm:spPr>
        <a:solidFill>
          <a:srgbClr val="C00000"/>
        </a:solidFill>
      </dgm:spPr>
    </dgm:pt>
    <dgm:pt modelId="{C02B635C-AEC9-4696-ACD3-DE0ACC1E1D29}" type="pres">
      <dgm:prSet presAssocID="{1879D632-AB44-41F7-988A-599CECFC4B93}" presName="spaceA" presStyleCnt="0"/>
      <dgm:spPr/>
    </dgm:pt>
    <dgm:pt modelId="{FE2763A8-F393-4E02-B81E-A5D462768A1A}" type="pres">
      <dgm:prSet presAssocID="{8A504C46-B724-4C3F-BB9E-B44AB0E6E30A}" presName="space" presStyleCnt="0"/>
      <dgm:spPr/>
    </dgm:pt>
    <dgm:pt modelId="{06E182E0-9A35-4955-907C-6E064F958581}" type="pres">
      <dgm:prSet presAssocID="{CBC2DFDC-9F1C-443A-AFAA-86D744B84140}" presName="compositeB" presStyleCnt="0"/>
      <dgm:spPr/>
    </dgm:pt>
    <dgm:pt modelId="{2960E8A1-D4AA-462F-B3C3-0450940A1D37}" type="pres">
      <dgm:prSet presAssocID="{CBC2DFDC-9F1C-443A-AFAA-86D744B84140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225FC-607C-40A9-962D-470736CF761F}" type="pres">
      <dgm:prSet presAssocID="{CBC2DFDC-9F1C-443A-AFAA-86D744B84140}" presName="circleB" presStyleLbl="node1" presStyleIdx="1" presStyleCnt="4"/>
      <dgm:spPr>
        <a:solidFill>
          <a:srgbClr val="C00000"/>
        </a:solidFill>
      </dgm:spPr>
    </dgm:pt>
    <dgm:pt modelId="{AB38CFC0-4DD4-427C-8ED8-E24E223DA2CC}" type="pres">
      <dgm:prSet presAssocID="{CBC2DFDC-9F1C-443A-AFAA-86D744B84140}" presName="spaceB" presStyleCnt="0"/>
      <dgm:spPr/>
    </dgm:pt>
    <dgm:pt modelId="{43656F49-D39D-469D-80AF-76A9EA92978B}" type="pres">
      <dgm:prSet presAssocID="{BE2A8F09-23AB-491A-92B5-A11E93737193}" presName="space" presStyleCnt="0"/>
      <dgm:spPr/>
    </dgm:pt>
    <dgm:pt modelId="{9092356D-1AE9-4D95-9D7D-B0CD3A128CBA}" type="pres">
      <dgm:prSet presAssocID="{5175E752-C17A-4469-8070-2DC2F0B26F5A}" presName="compositeA" presStyleCnt="0"/>
      <dgm:spPr/>
    </dgm:pt>
    <dgm:pt modelId="{E7B9E9A8-7743-4B7F-9A74-47384A439EA9}" type="pres">
      <dgm:prSet presAssocID="{5175E752-C17A-4469-8070-2DC2F0B26F5A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66118-34B5-43AF-88FF-04D2E1E6EA01}" type="pres">
      <dgm:prSet presAssocID="{5175E752-C17A-4469-8070-2DC2F0B26F5A}" presName="circleA" presStyleLbl="node1" presStyleIdx="2" presStyleCnt="4"/>
      <dgm:spPr>
        <a:solidFill>
          <a:srgbClr val="C00000"/>
        </a:solidFill>
      </dgm:spPr>
    </dgm:pt>
    <dgm:pt modelId="{582FD4A2-07E4-490E-B174-11649CBA79F2}" type="pres">
      <dgm:prSet presAssocID="{5175E752-C17A-4469-8070-2DC2F0B26F5A}" presName="spaceA" presStyleCnt="0"/>
      <dgm:spPr/>
    </dgm:pt>
    <dgm:pt modelId="{CB86F806-E32C-4B91-AE1C-D1E41E6B8601}" type="pres">
      <dgm:prSet presAssocID="{CF21F4AD-61D7-42C5-A055-2FDA34809570}" presName="space" presStyleCnt="0"/>
      <dgm:spPr/>
    </dgm:pt>
    <dgm:pt modelId="{8E7C6B0A-1066-422C-A326-85A2F68726FE}" type="pres">
      <dgm:prSet presAssocID="{48693C18-7348-4429-AF15-48E951131FD5}" presName="compositeB" presStyleCnt="0"/>
      <dgm:spPr/>
    </dgm:pt>
    <dgm:pt modelId="{3A86EA19-4722-4573-B9FF-A05E17A1F41C}" type="pres">
      <dgm:prSet presAssocID="{48693C18-7348-4429-AF15-48E951131FD5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04BEA-CFE4-4A9E-932B-754DFA56F6D9}" type="pres">
      <dgm:prSet presAssocID="{48693C18-7348-4429-AF15-48E951131FD5}" presName="circleB" presStyleLbl="node1" presStyleIdx="3" presStyleCnt="4"/>
      <dgm:spPr>
        <a:solidFill>
          <a:srgbClr val="C00000"/>
        </a:solidFill>
      </dgm:spPr>
    </dgm:pt>
    <dgm:pt modelId="{D4424C6E-B1E3-4838-BCEA-318D50DBDE11}" type="pres">
      <dgm:prSet presAssocID="{48693C18-7348-4429-AF15-48E951131FD5}" presName="spaceB" presStyleCnt="0"/>
      <dgm:spPr/>
    </dgm:pt>
  </dgm:ptLst>
  <dgm:cxnLst>
    <dgm:cxn modelId="{AFDB30BF-25DB-4D14-A878-01A77FAD396D}" type="presOf" srcId="{CBC2DFDC-9F1C-443A-AFAA-86D744B84140}" destId="{2960E8A1-D4AA-462F-B3C3-0450940A1D37}" srcOrd="0" destOrd="0" presId="urn:microsoft.com/office/officeart/2005/8/layout/hProcess11"/>
    <dgm:cxn modelId="{1314628D-8DD8-428F-9EC3-FC06B9D4B1FA}" srcId="{B0E956DD-134F-4E7E-A281-9C3D4B7B361E}" destId="{1879D632-AB44-41F7-988A-599CECFC4B93}" srcOrd="0" destOrd="0" parTransId="{1A1D5B85-A279-402A-A333-F0B8B96FDDFA}" sibTransId="{8A504C46-B724-4C3F-BB9E-B44AB0E6E30A}"/>
    <dgm:cxn modelId="{CC1F214A-4DB0-4E68-8783-8176036715FE}" srcId="{B0E956DD-134F-4E7E-A281-9C3D4B7B361E}" destId="{5175E752-C17A-4469-8070-2DC2F0B26F5A}" srcOrd="2" destOrd="0" parTransId="{B17EF0D1-2D0E-429F-8E57-FA0BCEE4B369}" sibTransId="{CF21F4AD-61D7-42C5-A055-2FDA34809570}"/>
    <dgm:cxn modelId="{8B10DB78-EEC8-4966-A83E-E56372E773DC}" type="presOf" srcId="{1879D632-AB44-41F7-988A-599CECFC4B93}" destId="{F4E50A7C-C264-4C69-94BA-AC4938AB8F5B}" srcOrd="0" destOrd="0" presId="urn:microsoft.com/office/officeart/2005/8/layout/hProcess11"/>
    <dgm:cxn modelId="{D9EF1512-48C5-4144-B638-0A4F1FDAEFC1}" srcId="{B0E956DD-134F-4E7E-A281-9C3D4B7B361E}" destId="{CBC2DFDC-9F1C-443A-AFAA-86D744B84140}" srcOrd="1" destOrd="0" parTransId="{89D0D574-E225-4D74-9659-B3BDB5CADE48}" sibTransId="{BE2A8F09-23AB-491A-92B5-A11E93737193}"/>
    <dgm:cxn modelId="{BFFC31A2-9667-4688-B757-BE09271197AE}" type="presOf" srcId="{48693C18-7348-4429-AF15-48E951131FD5}" destId="{3A86EA19-4722-4573-B9FF-A05E17A1F41C}" srcOrd="0" destOrd="0" presId="urn:microsoft.com/office/officeart/2005/8/layout/hProcess11"/>
    <dgm:cxn modelId="{CE5BE5AA-BC41-4DB9-9844-E505B6162B27}" type="presOf" srcId="{B0E956DD-134F-4E7E-A281-9C3D4B7B361E}" destId="{C4EE029C-1B95-4965-9138-A36CB25BDAD1}" srcOrd="0" destOrd="0" presId="urn:microsoft.com/office/officeart/2005/8/layout/hProcess11"/>
    <dgm:cxn modelId="{5242CF8A-B2C8-4B75-9C1E-EC7B66D54A85}" type="presOf" srcId="{5175E752-C17A-4469-8070-2DC2F0B26F5A}" destId="{E7B9E9A8-7743-4B7F-9A74-47384A439EA9}" srcOrd="0" destOrd="0" presId="urn:microsoft.com/office/officeart/2005/8/layout/hProcess11"/>
    <dgm:cxn modelId="{424ACA75-79CD-42DD-A381-A2D49C6EE170}" srcId="{B0E956DD-134F-4E7E-A281-9C3D4B7B361E}" destId="{48693C18-7348-4429-AF15-48E951131FD5}" srcOrd="3" destOrd="0" parTransId="{ED2E3BF9-4F4B-46B0-90D5-2F4AAF427708}" sibTransId="{7F1913AB-96EB-4119-B72B-787F70E51061}"/>
    <dgm:cxn modelId="{3362B743-81C6-420C-89E5-19D7319C819D}" type="presParOf" srcId="{C4EE029C-1B95-4965-9138-A36CB25BDAD1}" destId="{BC589B56-1DD1-4AE6-8183-BA831826B81A}" srcOrd="0" destOrd="0" presId="urn:microsoft.com/office/officeart/2005/8/layout/hProcess11"/>
    <dgm:cxn modelId="{D0BADEF4-3150-4601-9069-04A62F96865A}" type="presParOf" srcId="{C4EE029C-1B95-4965-9138-A36CB25BDAD1}" destId="{FC05FB39-575B-4CE5-BD63-1968FBA152E7}" srcOrd="1" destOrd="0" presId="urn:microsoft.com/office/officeart/2005/8/layout/hProcess11"/>
    <dgm:cxn modelId="{6E4760C5-CDF2-499D-80A4-2A4FB79ABECB}" type="presParOf" srcId="{FC05FB39-575B-4CE5-BD63-1968FBA152E7}" destId="{A8F91F1C-C834-41D2-8543-43100EC74367}" srcOrd="0" destOrd="0" presId="urn:microsoft.com/office/officeart/2005/8/layout/hProcess11"/>
    <dgm:cxn modelId="{1683288B-B553-4963-9D91-083B9BE6C078}" type="presParOf" srcId="{A8F91F1C-C834-41D2-8543-43100EC74367}" destId="{F4E50A7C-C264-4C69-94BA-AC4938AB8F5B}" srcOrd="0" destOrd="0" presId="urn:microsoft.com/office/officeart/2005/8/layout/hProcess11"/>
    <dgm:cxn modelId="{3248129E-1D49-4504-92B6-EDA18F4F35BB}" type="presParOf" srcId="{A8F91F1C-C834-41D2-8543-43100EC74367}" destId="{98C9DE57-CE68-4175-B55F-3AD586105429}" srcOrd="1" destOrd="0" presId="urn:microsoft.com/office/officeart/2005/8/layout/hProcess11"/>
    <dgm:cxn modelId="{AA503F86-F6AE-4BE6-A49C-F29BCB1E3907}" type="presParOf" srcId="{A8F91F1C-C834-41D2-8543-43100EC74367}" destId="{C02B635C-AEC9-4696-ACD3-DE0ACC1E1D29}" srcOrd="2" destOrd="0" presId="urn:microsoft.com/office/officeart/2005/8/layout/hProcess11"/>
    <dgm:cxn modelId="{87DD690E-BA19-4EB6-B030-45549B99EBAF}" type="presParOf" srcId="{FC05FB39-575B-4CE5-BD63-1968FBA152E7}" destId="{FE2763A8-F393-4E02-B81E-A5D462768A1A}" srcOrd="1" destOrd="0" presId="urn:microsoft.com/office/officeart/2005/8/layout/hProcess11"/>
    <dgm:cxn modelId="{7BE9D708-E005-400F-9E1D-23EE1D5C784D}" type="presParOf" srcId="{FC05FB39-575B-4CE5-BD63-1968FBA152E7}" destId="{06E182E0-9A35-4955-907C-6E064F958581}" srcOrd="2" destOrd="0" presId="urn:microsoft.com/office/officeart/2005/8/layout/hProcess11"/>
    <dgm:cxn modelId="{22A05EEB-91DA-460D-BE07-11C11A6DC851}" type="presParOf" srcId="{06E182E0-9A35-4955-907C-6E064F958581}" destId="{2960E8A1-D4AA-462F-B3C3-0450940A1D37}" srcOrd="0" destOrd="0" presId="urn:microsoft.com/office/officeart/2005/8/layout/hProcess11"/>
    <dgm:cxn modelId="{DEE3C3AD-75BB-450F-8148-39D824703D80}" type="presParOf" srcId="{06E182E0-9A35-4955-907C-6E064F958581}" destId="{B77225FC-607C-40A9-962D-470736CF761F}" srcOrd="1" destOrd="0" presId="urn:microsoft.com/office/officeart/2005/8/layout/hProcess11"/>
    <dgm:cxn modelId="{48BB3073-A541-47D7-9058-9C31A850E1D9}" type="presParOf" srcId="{06E182E0-9A35-4955-907C-6E064F958581}" destId="{AB38CFC0-4DD4-427C-8ED8-E24E223DA2CC}" srcOrd="2" destOrd="0" presId="urn:microsoft.com/office/officeart/2005/8/layout/hProcess11"/>
    <dgm:cxn modelId="{62213FA5-1DC9-488F-A67A-D829BFC2B0C2}" type="presParOf" srcId="{FC05FB39-575B-4CE5-BD63-1968FBA152E7}" destId="{43656F49-D39D-469D-80AF-76A9EA92978B}" srcOrd="3" destOrd="0" presId="urn:microsoft.com/office/officeart/2005/8/layout/hProcess11"/>
    <dgm:cxn modelId="{7338FE2B-36E6-49C7-99EB-8736D2759114}" type="presParOf" srcId="{FC05FB39-575B-4CE5-BD63-1968FBA152E7}" destId="{9092356D-1AE9-4D95-9D7D-B0CD3A128CBA}" srcOrd="4" destOrd="0" presId="urn:microsoft.com/office/officeart/2005/8/layout/hProcess11"/>
    <dgm:cxn modelId="{9BA1BFF0-741E-46BE-B012-05D730551D18}" type="presParOf" srcId="{9092356D-1AE9-4D95-9D7D-B0CD3A128CBA}" destId="{E7B9E9A8-7743-4B7F-9A74-47384A439EA9}" srcOrd="0" destOrd="0" presId="urn:microsoft.com/office/officeart/2005/8/layout/hProcess11"/>
    <dgm:cxn modelId="{E84046F6-3B81-4CDB-B399-A43C1D1C9945}" type="presParOf" srcId="{9092356D-1AE9-4D95-9D7D-B0CD3A128CBA}" destId="{53566118-34B5-43AF-88FF-04D2E1E6EA01}" srcOrd="1" destOrd="0" presId="urn:microsoft.com/office/officeart/2005/8/layout/hProcess11"/>
    <dgm:cxn modelId="{487CD9ED-F857-4C24-94E6-93F19EF5FD5F}" type="presParOf" srcId="{9092356D-1AE9-4D95-9D7D-B0CD3A128CBA}" destId="{582FD4A2-07E4-490E-B174-11649CBA79F2}" srcOrd="2" destOrd="0" presId="urn:microsoft.com/office/officeart/2005/8/layout/hProcess11"/>
    <dgm:cxn modelId="{9FB82B0E-0421-4097-90F2-13BFDCCD280E}" type="presParOf" srcId="{FC05FB39-575B-4CE5-BD63-1968FBA152E7}" destId="{CB86F806-E32C-4B91-AE1C-D1E41E6B8601}" srcOrd="5" destOrd="0" presId="urn:microsoft.com/office/officeart/2005/8/layout/hProcess11"/>
    <dgm:cxn modelId="{10450538-97F6-4F88-9314-C74CFCCE2B21}" type="presParOf" srcId="{FC05FB39-575B-4CE5-BD63-1968FBA152E7}" destId="{8E7C6B0A-1066-422C-A326-85A2F68726FE}" srcOrd="6" destOrd="0" presId="urn:microsoft.com/office/officeart/2005/8/layout/hProcess11"/>
    <dgm:cxn modelId="{52DA037C-04A8-4CF9-94CD-762DEF2A3497}" type="presParOf" srcId="{8E7C6B0A-1066-422C-A326-85A2F68726FE}" destId="{3A86EA19-4722-4573-B9FF-A05E17A1F41C}" srcOrd="0" destOrd="0" presId="urn:microsoft.com/office/officeart/2005/8/layout/hProcess11"/>
    <dgm:cxn modelId="{2BA8CBC7-0B5C-41AE-B23F-ADF3AA1A8D22}" type="presParOf" srcId="{8E7C6B0A-1066-422C-A326-85A2F68726FE}" destId="{63904BEA-CFE4-4A9E-932B-754DFA56F6D9}" srcOrd="1" destOrd="0" presId="urn:microsoft.com/office/officeart/2005/8/layout/hProcess11"/>
    <dgm:cxn modelId="{9B93D6A9-9EC3-448B-BD9B-F6A05958D33E}" type="presParOf" srcId="{8E7C6B0A-1066-422C-A326-85A2F68726FE}" destId="{D4424C6E-B1E3-4838-BCEA-318D50DBDE1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89B56-1DD1-4AE6-8183-BA831826B81A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50A7C-C264-4C69-94BA-AC4938AB8F5B}">
      <dsp:nvSpPr>
        <dsp:cNvPr id="0" name=""/>
        <dsp:cNvSpPr/>
      </dsp:nvSpPr>
      <dsp:spPr>
        <a:xfrm>
          <a:off x="3706" y="0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Summer 2009 -Began discussions with Jon and Chris</a:t>
          </a:r>
          <a:endParaRPr lang="en-US" sz="1800" kern="1200" dirty="0"/>
        </a:p>
      </dsp:txBody>
      <dsp:txXfrm>
        <a:off x="3706" y="0"/>
        <a:ext cx="1782946" cy="1810385"/>
      </dsp:txXfrm>
    </dsp:sp>
    <dsp:sp modelId="{98C9DE57-CE68-4175-B55F-3AD586105429}">
      <dsp:nvSpPr>
        <dsp:cNvPr id="0" name=""/>
        <dsp:cNvSpPr/>
      </dsp:nvSpPr>
      <dsp:spPr>
        <a:xfrm>
          <a:off x="668881" y="2036683"/>
          <a:ext cx="452596" cy="4525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0E8A1-D4AA-462F-B3C3-0450940A1D37}">
      <dsp:nvSpPr>
        <dsp:cNvPr id="0" name=""/>
        <dsp:cNvSpPr/>
      </dsp:nvSpPr>
      <dsp:spPr>
        <a:xfrm>
          <a:off x="1875800" y="2715577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Fall 2009 -Model developed for Tualatin</a:t>
          </a:r>
          <a:endParaRPr lang="en-US" sz="1800" kern="1200" dirty="0"/>
        </a:p>
      </dsp:txBody>
      <dsp:txXfrm>
        <a:off x="1875800" y="2715577"/>
        <a:ext cx="1782946" cy="1810385"/>
      </dsp:txXfrm>
    </dsp:sp>
    <dsp:sp modelId="{B77225FC-607C-40A9-962D-470736CF761F}">
      <dsp:nvSpPr>
        <dsp:cNvPr id="0" name=""/>
        <dsp:cNvSpPr/>
      </dsp:nvSpPr>
      <dsp:spPr>
        <a:xfrm>
          <a:off x="2540975" y="2036683"/>
          <a:ext cx="452596" cy="4525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9E9A8-7743-4B7F-9A74-47384A439EA9}">
      <dsp:nvSpPr>
        <dsp:cNvPr id="0" name=""/>
        <dsp:cNvSpPr/>
      </dsp:nvSpPr>
      <dsp:spPr>
        <a:xfrm>
          <a:off x="3747893" y="0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Spring 2010 -Presented Fiscal Health and began using “On-Going” vs. “One-Time”</a:t>
          </a:r>
          <a:endParaRPr lang="en-US" sz="1800" kern="1200" dirty="0"/>
        </a:p>
      </dsp:txBody>
      <dsp:txXfrm>
        <a:off x="3747893" y="0"/>
        <a:ext cx="1782946" cy="1810385"/>
      </dsp:txXfrm>
    </dsp:sp>
    <dsp:sp modelId="{53566118-34B5-43AF-88FF-04D2E1E6EA01}">
      <dsp:nvSpPr>
        <dsp:cNvPr id="0" name=""/>
        <dsp:cNvSpPr/>
      </dsp:nvSpPr>
      <dsp:spPr>
        <a:xfrm>
          <a:off x="4413068" y="2036683"/>
          <a:ext cx="452596" cy="4525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6EA19-4722-4573-B9FF-A05E17A1F41C}">
      <dsp:nvSpPr>
        <dsp:cNvPr id="0" name=""/>
        <dsp:cNvSpPr/>
      </dsp:nvSpPr>
      <dsp:spPr>
        <a:xfrm>
          <a:off x="5619987" y="2715577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Nov 2011 - Began Quarterly Financial Reports to the City Council</a:t>
          </a:r>
          <a:endParaRPr lang="en-US" sz="1800" kern="1200" dirty="0"/>
        </a:p>
      </dsp:txBody>
      <dsp:txXfrm>
        <a:off x="5619987" y="2715577"/>
        <a:ext cx="1782946" cy="1810385"/>
      </dsp:txXfrm>
    </dsp:sp>
    <dsp:sp modelId="{63904BEA-CFE4-4A9E-932B-754DFA56F6D9}">
      <dsp:nvSpPr>
        <dsp:cNvPr id="0" name=""/>
        <dsp:cNvSpPr/>
      </dsp:nvSpPr>
      <dsp:spPr>
        <a:xfrm>
          <a:off x="6285161" y="2036683"/>
          <a:ext cx="452596" cy="4525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0.73488</cdr:x>
      <cdr:y>0.38596</cdr:y>
    </cdr:from>
    <cdr:to>
      <cdr:x>0.95814</cdr:x>
      <cdr:y>0.53477</cdr:y>
    </cdr:to>
    <cdr:sp macro="" textlink="">
      <cdr:nvSpPr>
        <cdr:cNvPr id="2" name="Line Callout 2 1"/>
        <cdr:cNvSpPr/>
      </cdr:nvSpPr>
      <cdr:spPr>
        <a:xfrm xmlns:a="http://schemas.openxmlformats.org/drawingml/2006/main">
          <a:off x="6019800" y="1676400"/>
          <a:ext cx="1828800" cy="646331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-58409"/>
            <a:gd name="adj6" fmla="val -23182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55000" cap="flat" cmpd="thickThin" algn="ctr">
          <a:solidFill>
            <a:srgbClr val="C00000"/>
          </a:solidFill>
          <a:prstDash val="solid"/>
          <a:headEnd type="none"/>
          <a:tailEnd type="stealt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C00000"/>
              </a:solidFill>
            </a:rPr>
            <a:t>1.4% of Expenditures</a:t>
          </a:r>
          <a:endParaRPr lang="en-US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CC80D-C77E-44D0-ADBD-E8D9F31C616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EA94-0201-4309-B0AA-7E2D83809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78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A2A9D-9611-488C-BFB0-54D24E2B8AD2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BB1DD-3733-4675-9379-F8F142809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366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300" dirty="0" smtClean="0"/>
          </a:p>
          <a:p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6BBD-9A01-495E-8816-78C4AA7AA8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6BBD-9A01-495E-8816-78C4AA7AA8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7FB4-D528-49CA-9DE2-3FD79D974D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7FB4-D528-49CA-9DE2-3FD79D974D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7FB4-D528-49CA-9DE2-3FD79D974D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2971800" cy="1752600"/>
          </a:xfrm>
        </p:spPr>
        <p:txBody>
          <a:bodyPr/>
          <a:lstStyle>
            <a:lvl1pPr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8" name="Picture 2" descr="S:\LOGOS-Forms-Templates\LOGO-LETTERHEAD templates\COTlogo_vinertransparent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66374" y="228599"/>
            <a:ext cx="1753452" cy="364066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3810000" y="0"/>
            <a:ext cx="5334000" cy="6858000"/>
          </a:xfrm>
          <a:prstGeom prst="rect">
            <a:avLst/>
          </a:prstGeom>
          <a:solidFill>
            <a:srgbClr val="B04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038600" y="381000"/>
            <a:ext cx="4876800" cy="2163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2895600"/>
            <a:ext cx="4876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6096000"/>
            <a:ext cx="25146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  <p:pic>
        <p:nvPicPr>
          <p:cNvPr id="16" name="Picture 15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3404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0096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1"/>
            <a:ext cx="5111750" cy="5486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38251"/>
            <a:ext cx="3008313" cy="447675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62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hudson@ci.tualatin.or.u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1066800"/>
            <a:ext cx="5334000" cy="2163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Center for Priority Based Budgeting Conference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July 10, 2013</a:t>
            </a:r>
            <a:endParaRPr lang="en-US" sz="3600" b="1" dirty="0"/>
          </a:p>
        </p:txBody>
      </p:sp>
      <p:pic>
        <p:nvPicPr>
          <p:cNvPr id="6" name="Picture Placeholder 8" descr="Gateway pic sized for budget publ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8905"/>
            <a:ext cx="9144000" cy="265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43000"/>
            <a:ext cx="8229600" cy="452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Don Hudson</a:t>
            </a:r>
            <a:br>
              <a:rPr lang="en-US" sz="3600" dirty="0" smtClean="0"/>
            </a:br>
            <a:r>
              <a:rPr lang="en-US" sz="3600" dirty="0" smtClean="0"/>
              <a:t>Finance Director</a:t>
            </a:r>
            <a:br>
              <a:rPr lang="en-US" sz="3600" dirty="0" smtClean="0"/>
            </a:br>
            <a:r>
              <a:rPr lang="en-US" sz="3600" dirty="0" smtClean="0"/>
              <a:t>City of Tualatin</a:t>
            </a:r>
            <a:br>
              <a:rPr lang="en-US" sz="3600" dirty="0" smtClean="0"/>
            </a:br>
            <a:r>
              <a:rPr lang="en-US" sz="3600" dirty="0" smtClean="0">
                <a:hlinkClick r:id="rId2"/>
              </a:rPr>
              <a:t>dhudson@ci.tualatin.or.us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(503) 691-3050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2" descr="COTlogo_viner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" y="2057400"/>
            <a:ext cx="20574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Tualatin’s Path to Fiscal Health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Fund Revenues – April 2010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58800" y="1676400"/>
          <a:ext cx="78470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Worksheet" r:id="rId4" imgW="5372100" imgH="2295449" progId="Excel.Sheet.12">
                  <p:embed/>
                </p:oleObj>
              </mc:Choice>
              <mc:Fallback>
                <p:oleObj name="Worksheet" r:id="rId4" imgW="5372100" imgH="229544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676400"/>
                        <a:ext cx="784701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Fund Expenditures – April 2010</a:t>
            </a:r>
            <a:endParaRPr lang="en-US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33400" y="1676400"/>
          <a:ext cx="7620000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Worksheet" r:id="rId4" imgW="5429402" imgH="2838602" progId="Excel.Sheet.12">
                  <p:embed/>
                </p:oleObj>
              </mc:Choice>
              <mc:Fallback>
                <p:oleObj name="Worksheet" r:id="rId4" imgW="5429402" imgH="2838602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620000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Fiscal Health Update – 1</a:t>
            </a:r>
            <a:r>
              <a:rPr lang="en-US" sz="3600" baseline="30000" dirty="0" smtClean="0">
                <a:solidFill>
                  <a:schemeClr val="tx1"/>
                </a:solidFill>
              </a:rPr>
              <a:t>st</a:t>
            </a:r>
            <a:r>
              <a:rPr lang="en-US" sz="3600" dirty="0" smtClean="0">
                <a:solidFill>
                  <a:schemeClr val="tx1"/>
                </a:solidFill>
              </a:rPr>
              <a:t> Qtr FY12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381000" y="1524000"/>
          <a:ext cx="81915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Fiscal Health Update – 3</a:t>
            </a:r>
            <a:r>
              <a:rPr lang="en-US" sz="3600" baseline="30000" dirty="0" smtClean="0">
                <a:solidFill>
                  <a:schemeClr val="tx1"/>
                </a:solidFill>
              </a:rPr>
              <a:t>rd</a:t>
            </a:r>
            <a:r>
              <a:rPr lang="en-US" sz="3600" dirty="0" smtClean="0">
                <a:solidFill>
                  <a:schemeClr val="tx1"/>
                </a:solidFill>
              </a:rPr>
              <a:t> Qtr FY12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381001" y="1600200"/>
          <a:ext cx="82239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ine Callout 2 6"/>
          <p:cNvSpPr/>
          <p:nvPr/>
        </p:nvSpPr>
        <p:spPr>
          <a:xfrm>
            <a:off x="5486400" y="3962400"/>
            <a:ext cx="1735242" cy="6690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409"/>
              <a:gd name="adj6" fmla="val -23182"/>
            </a:avLst>
          </a:prstGeom>
          <a:solidFill>
            <a:schemeClr val="bg1">
              <a:lumMod val="85000"/>
              <a:alpha val="76000"/>
            </a:schemeClr>
          </a:solidFill>
          <a:ln w="55000" cap="flat" cmpd="thickThin" algn="ctr">
            <a:solidFill>
              <a:srgbClr val="C00000"/>
            </a:solidFill>
            <a:prstDash val="solid"/>
            <a:headEnd type="none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2.5% of Expenditures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Health Model</a:t>
            </a:r>
            <a:br>
              <a:rPr lang="en-US" dirty="0" smtClean="0"/>
            </a:br>
            <a:r>
              <a:rPr lang="en-US" sz="1600" dirty="0" smtClean="0"/>
              <a:t>(Status Quo)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Health Model</a:t>
            </a:r>
            <a:br>
              <a:rPr lang="en-US" dirty="0" smtClean="0"/>
            </a:br>
            <a:r>
              <a:rPr lang="en-US" sz="1600" dirty="0" smtClean="0"/>
              <a:t>(With Revenue Growth)</a:t>
            </a:r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1"/>
          <a:ext cx="82296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Fiscal Health Model</a:t>
            </a:r>
            <a:br>
              <a:rPr lang="en-US" dirty="0" smtClean="0"/>
            </a:br>
            <a:r>
              <a:rPr lang="en-US" sz="1600" dirty="0" smtClean="0"/>
              <a:t>(Revenue Growth &amp; Expenditure Savings)</a:t>
            </a:r>
            <a:endParaRPr lang="en-US" sz="1600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>
          <a:tailEnd type="stealth"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4983</TotalTime>
  <Words>105</Words>
  <Application>Microsoft Office PowerPoint</Application>
  <PresentationFormat>On-screen Show (4:3)</PresentationFormat>
  <Paragraphs>21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Worksheet</vt:lpstr>
      <vt:lpstr>Center for Priority Based Budgeting Conference July 10, 2013</vt:lpstr>
      <vt:lpstr>Tualatin’s Path to Fiscal Health</vt:lpstr>
      <vt:lpstr>General Fund Revenues – April 2010</vt:lpstr>
      <vt:lpstr>General Fund Expenditures – April 2010</vt:lpstr>
      <vt:lpstr>Fiscal Health Update – 1st Qtr FY12</vt:lpstr>
      <vt:lpstr>Fiscal Health Update – 3rd Qtr FY12</vt:lpstr>
      <vt:lpstr>Fiscal Health Model (Status Quo)</vt:lpstr>
      <vt:lpstr>Fiscal Health Model (With Revenue Growth)</vt:lpstr>
      <vt:lpstr>Fiscal Health Model (Revenue Growth &amp; Expenditure Savings)</vt:lpstr>
      <vt:lpstr>Don Hudson Finance Director City of Tualatin dhudson@ci.tualatin.or.us (503) 691-3050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SSinger</dc:creator>
  <cp:lastModifiedBy>Jim Davidson</cp:lastModifiedBy>
  <cp:revision>575</cp:revision>
  <dcterms:created xsi:type="dcterms:W3CDTF">2011-05-04T20:05:22Z</dcterms:created>
  <dcterms:modified xsi:type="dcterms:W3CDTF">2013-07-31T19:15:29Z</dcterms:modified>
</cp:coreProperties>
</file>