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9" r:id="rId1"/>
    <p:sldMasterId id="2147484261" r:id="rId2"/>
    <p:sldMasterId id="2147484293" r:id="rId3"/>
    <p:sldMasterId id="2147484313" r:id="rId4"/>
  </p:sldMasterIdLst>
  <p:notesMasterIdLst>
    <p:notesMasterId r:id="rId20"/>
  </p:notesMasterIdLst>
  <p:handoutMasterIdLst>
    <p:handoutMasterId r:id="rId21"/>
  </p:handoutMasterIdLst>
  <p:sldIdLst>
    <p:sldId id="533" r:id="rId5"/>
    <p:sldId id="607" r:id="rId6"/>
    <p:sldId id="434" r:id="rId7"/>
    <p:sldId id="441" r:id="rId8"/>
    <p:sldId id="666" r:id="rId9"/>
    <p:sldId id="667" r:id="rId10"/>
    <p:sldId id="668" r:id="rId11"/>
    <p:sldId id="669" r:id="rId12"/>
    <p:sldId id="443" r:id="rId13"/>
    <p:sldId id="657" r:id="rId14"/>
    <p:sldId id="658" r:id="rId15"/>
    <p:sldId id="659" r:id="rId16"/>
    <p:sldId id="534" r:id="rId17"/>
    <p:sldId id="581" r:id="rId18"/>
    <p:sldId id="665" r:id="rId19"/>
  </p:sldIdLst>
  <p:sldSz cx="9144000" cy="6858000" type="screen4x3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870A2"/>
    <a:srgbClr val="24548F"/>
    <a:srgbClr val="DAE2EC"/>
    <a:srgbClr val="6D8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4" autoAdjust="0"/>
    <p:restoredTop sz="98768" autoAdjust="0"/>
  </p:normalViewPr>
  <p:slideViewPr>
    <p:cSldViewPr snapToGrid="0" snapToObjects="1">
      <p:cViewPr>
        <p:scale>
          <a:sx n="69" d="100"/>
          <a:sy n="69" d="100"/>
        </p:scale>
        <p:origin x="-4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46BB93-5B9C-4EF3-9E92-A8308B3849A8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4EC04D-CA58-4DAA-86A0-3BFC3D386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73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A5F1DE1F-36B1-4231-B739-5F9AAB1A343D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B5D82ECF-7C38-493B-942E-49F929344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0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029D5-EEB6-4D15-8712-E07033C0FC10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3D7C1-5B60-43FC-AEC1-107F819D3AC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17" y="4447776"/>
            <a:ext cx="5661046" cy="421400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59" cy="374342"/>
          </a:xfrm>
          <a:prstGeom prst="rect">
            <a:avLst/>
          </a:prstGeom>
        </p:spPr>
        <p:txBody>
          <a:bodyPr lIns="93921" tIns="93921" rIns="93921" bIns="93921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CFC3E-19FB-4563-8D2D-5FA71510C01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B35-3616-43E3-A36E-08A9C4870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5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44DF-2247-4EA0-81CB-B4FDAA21BE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EADC-CAE5-40D7-A511-B4F01C7D35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9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0D0EF-C190-4013-A3E3-356059B060F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40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E1E07-3A40-4ACB-985B-24343809A7E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4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1827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6EAE1-9266-4BFF-9F29-5ECD1EE26DB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220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5C82E-5BE5-4821-A141-C9B28C48E09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748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07105-898A-4D11-82A7-EF817BB5D66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18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06E1C-E787-4265-A8C9-13333B06E2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0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858E6-72BF-4F77-9B9F-54F079852FF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3476-4FFE-4878-9C9E-DEAA54533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54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8886484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7640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0840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2E4CE8E-5F7C-4833-B2A2-EE7E4FF52126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5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F9C3B45-D426-426C-9F5A-A00F53E07576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21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0D54A2-61D9-4D64-90B5-C220ABC7F5B3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3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E97AF9F-B398-4796-AE35-C6BC3F09C2B4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68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9076342-68B1-46CF-9BC5-DE183FCA9178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24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7E05F0B6-99F2-4FC8-9B0F-C574B11F962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0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D0EF-C190-4013-A3E3-356059B060F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8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3998-39ED-40B2-9FDE-6ED6E13CE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63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5EDC-8E59-44DF-8000-C1F4EAF0054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66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2E4CE8E-5F7C-4833-B2A2-EE7E4FF52126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F9C3B45-D426-426C-9F5A-A00F53E07576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0D54A2-61D9-4D64-90B5-C220ABC7F5B3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E97AF9F-B398-4796-AE35-C6BC3F09C2B4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9076342-68B1-46CF-9BC5-DE183FCA9178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7E05F0B6-99F2-4FC8-9B0F-C574B11F962D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D0EF-C190-4013-A3E3-356059B060FF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5EDC-8E59-44DF-8000-C1F4EAF00546}" type="datetime1">
              <a:rPr lang="en-US" smtClean="0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0D0EF-C190-4013-A3E3-356059B060F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8424-00F4-4954-90BC-714BC1B3C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43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E1E07-3A40-4ACB-985B-24343809A7E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01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49454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6EAE1-9266-4BFF-9F29-5ECD1EE26DB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749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5C82E-5BE5-4821-A141-C9B28C48E09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109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07105-898A-4D11-82A7-EF817BB5D66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52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06E1C-E787-4265-A8C9-13333B06E2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858E6-72BF-4F77-9B9F-54F079852FF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9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6270004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13308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996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774C-8C10-48F5-8BDA-4A2D9DE839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51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2E4CE8E-5F7C-4833-B2A2-EE7E4FF52126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81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F9C3B45-D426-426C-9F5A-A00F53E07576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11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0D54A2-61D9-4D64-90B5-C220ABC7F5B3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127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E97AF9F-B398-4796-AE35-C6BC3F09C2B4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51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9076342-68B1-46CF-9BC5-DE183FCA9178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148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7E05F0B6-99F2-4FC8-9B0F-C574B11F962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74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D0EF-C190-4013-A3E3-356059B060F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851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5EDC-8E59-44DF-8000-C1F4EAF0054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48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0D0EF-C190-4013-A3E3-356059B060F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E1E07-3A40-4ACB-985B-24343809A7E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87FD-7B25-4470-B84A-43D027FEA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52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6EAE1-9266-4BFF-9F29-5ECD1EE26DB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5C82E-5BE5-4821-A141-C9B28C48E09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07105-898A-4D11-82A7-EF817BB5D66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06E1C-E787-4265-A8C9-13333B06E2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858E6-72BF-4F77-9B9F-54F079852FF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7/31/2013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1A3-044A-481F-A4C6-F1F81EFBC9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8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5951-5417-4B5B-A7D0-1C64277886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7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61B5-92F1-4508-BB82-994F68C9AF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9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DC7D06F-9F47-4A89-B36E-B374D831CC9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3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algn="r"/>
              <a:t>7/31/2013</a:t>
            </a:fld>
            <a:endParaRPr lang="en-US" sz="1400" dirty="0">
              <a:solidFill>
                <a:srgbClr val="04617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58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74" r:id="rId13"/>
    <p:sldLayoutId id="2147484275" r:id="rId14"/>
    <p:sldLayoutId id="2147484276" r:id="rId15"/>
    <p:sldLayoutId id="2147484277" r:id="rId16"/>
    <p:sldLayoutId id="2147484278" r:id="rId17"/>
    <p:sldLayoutId id="2147484279" r:id="rId18"/>
    <p:sldLayoutId id="2147484280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564CF2E0-CCC4-4E1E-9902-C3C36AB3FD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algn="r"/>
              <a:t>7/31/2013</a:t>
            </a:fld>
            <a:endParaRPr lang="en-US" sz="1400" dirty="0">
              <a:solidFill>
                <a:srgbClr val="04617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37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  <p:sldLayoutId id="2147484307" r:id="rId14"/>
    <p:sldLayoutId id="2147484308" r:id="rId15"/>
    <p:sldLayoutId id="2147484309" r:id="rId16"/>
    <p:sldLayoutId id="2147484310" r:id="rId17"/>
    <p:sldLayoutId id="2147484311" r:id="rId18"/>
    <p:sldLayoutId id="2147484312" r:id="rId1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DC7D06F-9F47-4A89-B36E-B374D831CC9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7/31/2013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Center for Priority Based Budgeting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johnson.jfadvisors@earthlink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615287"/>
            <a:ext cx="9143999" cy="1386203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FISCAL HEALTH – 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Technology and Tools 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Showcase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endParaRPr lang="en-US" sz="3600" i="1" dirty="0" smtClean="0">
              <a:latin typeface="+mn-lt"/>
              <a:cs typeface="Aharoni" pitchFamily="2" charset="-79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77535" y="4103400"/>
            <a:ext cx="8388927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endParaRPr lang="en-U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Jon Johnson &amp; Chris Fabian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July 9, 2013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5" y="5480700"/>
            <a:ext cx="2823927" cy="115294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2951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527" y="1449054"/>
            <a:ext cx="784167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Center for Priority Based Budgeting</a:t>
            </a:r>
          </a:p>
          <a:p>
            <a:pPr marL="91440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2013 </a:t>
            </a:r>
            <a:r>
              <a:rPr lang="en-US" sz="2600" b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ANNUAL </a:t>
            </a:r>
            <a:r>
              <a:rPr lang="en-US" sz="2600" b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CONFERENCE</a:t>
            </a:r>
            <a:r>
              <a:rPr lang="en-US" sz="26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                                                      </a:t>
            </a:r>
            <a:r>
              <a:rPr lang="en-US" sz="2600" b="1" i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“A SUMMIT </a:t>
            </a:r>
            <a:r>
              <a:rPr lang="en-US" sz="26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of </a:t>
            </a:r>
            <a:r>
              <a:rPr lang="en-US" sz="2600" b="1" i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LEADING PRACTICES”</a:t>
            </a:r>
            <a:endParaRPr lang="en-US" sz="2600" dirty="0">
              <a:effectLst/>
              <a:latin typeface="Cambria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8870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2585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Looks like a Financially “Healthy” Organization – Right?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72" y="1638005"/>
            <a:ext cx="6960652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852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Let’s Look through a Different Lens!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CC1A-11FB-43BD-88F8-E5E220F79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72" y="1638005"/>
            <a:ext cx="6960652" cy="4743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42" y="1608068"/>
            <a:ext cx="6958329" cy="474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642" y="1666111"/>
            <a:ext cx="6935482" cy="472594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3068" y="1666111"/>
            <a:ext cx="8877300" cy="2946353"/>
            <a:chOff x="266700" y="1666111"/>
            <a:chExt cx="8877300" cy="29463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" y="1666111"/>
              <a:ext cx="4323869" cy="29463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0131" y="1666111"/>
              <a:ext cx="4323869" cy="29463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47800"/>
            <a:ext cx="9144000" cy="39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877300" cy="1143000"/>
          </a:xfrm>
        </p:spPr>
        <p:txBody>
          <a:bodyPr/>
          <a:lstStyle/>
          <a:p>
            <a:pPr algn="ctr" eaLnBrk="1" hangingPunct="1"/>
            <a:r>
              <a:rPr lang="en-US" sz="3200" b="1" i="1" u="sng" dirty="0" smtClean="0"/>
              <a:t>“</a:t>
            </a:r>
            <a:r>
              <a:rPr lang="en-US" sz="3200" b="1" i="1" u="sng" dirty="0" smtClean="0">
                <a:solidFill>
                  <a:srgbClr val="C00000"/>
                </a:solidFill>
              </a:rPr>
              <a:t>FISCAL HEALTH DIAGNOSTIC TOOL</a:t>
            </a:r>
            <a:r>
              <a:rPr lang="en-US" sz="3200" b="1" i="1" u="sng" dirty="0" smtClean="0"/>
              <a:t>” </a:t>
            </a:r>
            <a:r>
              <a:rPr lang="en-US" sz="3200" dirty="0" smtClean="0"/>
              <a:t>–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i="1" dirty="0" smtClean="0"/>
              <a:t>Tell the Story with a “</a:t>
            </a:r>
            <a:r>
              <a:rPr lang="en-US" sz="3200" b="1" i="1" dirty="0" smtClean="0">
                <a:solidFill>
                  <a:srgbClr val="C00000"/>
                </a:solidFill>
              </a:rPr>
              <a:t>Picture</a:t>
            </a:r>
            <a:r>
              <a:rPr lang="en-US" sz="3200" i="1" dirty="0" smtClean="0"/>
              <a:t>”</a:t>
            </a:r>
            <a:endParaRPr lang="en-US" sz="3200" b="1" i="1" dirty="0" smtClean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492875"/>
            <a:ext cx="7620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fld id="{C6926053-BEAF-4F83-B23F-1F450D2C6B8C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0486" y="112221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0" y="6467015"/>
            <a:ext cx="1062987" cy="403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0" y="1447799"/>
            <a:ext cx="8866560" cy="50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009" y="1541860"/>
            <a:ext cx="8548255" cy="30284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2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Live Demonstration of</a:t>
            </a:r>
            <a:r>
              <a:rPr lang="en-US" sz="4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en-US" sz="4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sz="6000" dirty="0" smtClean="0">
                <a:solidFill>
                  <a:srgbClr val="FFFF00"/>
                </a:solidFill>
                <a:latin typeface="+mn-lt"/>
              </a:rPr>
              <a:t>Fiscal Health Diagnostic Tool”</a:t>
            </a:r>
            <a:endParaRPr lang="en-US" sz="6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573" y="4340574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18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0" y="6356350"/>
            <a:ext cx="1177627" cy="447498"/>
          </a:xfrm>
          <a:prstGeom prst="rect">
            <a:avLst/>
          </a:prstGeom>
        </p:spPr>
      </p:pic>
      <p:pic>
        <p:nvPicPr>
          <p:cNvPr id="3" name="Picture 2" descr="Screen Shot 2013-07-07 at 12.18.2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6" t="22204" r="24509" b="8235"/>
          <a:stretch/>
        </p:blipFill>
        <p:spPr>
          <a:xfrm>
            <a:off x="901963" y="423305"/>
            <a:ext cx="7373283" cy="60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" y="243840"/>
            <a:ext cx="8229600" cy="1058091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i="1" dirty="0" smtClean="0"/>
              <a:t>Thank You !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213360" y="1003360"/>
            <a:ext cx="8717280" cy="557154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05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Jon Johnson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, Co-Founder            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Chris Fabian,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Co-Founder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303-756-9090,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ext. 326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303-756-9090, 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ext. 325  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303-909-9052 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cell)                        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303-520-1356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(cell)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jjohnson@pbbcenter.org                     cfabian@pbbcenter.org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dirty="0" smtClean="0">
                <a:solidFill>
                  <a:srgbClr val="C00000"/>
                </a:solidFill>
              </a:rPr>
              <a:t>                                  www.pbbcenter.org</a:t>
            </a:r>
          </a:p>
          <a:p>
            <a:pPr indent="-246888">
              <a:buNone/>
              <a:defRPr/>
            </a:pPr>
            <a:endParaRPr lang="en-US" sz="1200" dirty="0" smtClean="0"/>
          </a:p>
          <a:p>
            <a:pPr indent="-246888" algn="ctr">
              <a:buNone/>
              <a:defRPr/>
            </a:pPr>
            <a:r>
              <a:rPr lang="en-US" sz="1200" dirty="0"/>
              <a:t> </a:t>
            </a:r>
            <a:r>
              <a:rPr lang="en-US" sz="1200" i="1" dirty="0"/>
              <a:t> </a:t>
            </a:r>
            <a:r>
              <a:rPr lang="en-US" sz="1400" i="1" dirty="0"/>
              <a:t>Copyright ©2009 by Chris Fabian and Jon Johnson d/b/a the </a:t>
            </a:r>
            <a:r>
              <a:rPr lang="en-US" sz="1400" b="1" i="1" dirty="0"/>
              <a:t>Center for Priority Based </a:t>
            </a:r>
            <a:r>
              <a:rPr lang="en-US" sz="1400" b="1" i="1" dirty="0" smtClean="0"/>
              <a:t>Budgeting,</a:t>
            </a:r>
          </a:p>
          <a:p>
            <a:pPr indent="-246888" algn="ctr">
              <a:buNone/>
              <a:defRPr/>
            </a:pPr>
            <a:r>
              <a:rPr lang="en-US" sz="1400" b="1" i="1" dirty="0" smtClean="0"/>
              <a:t> Denver, Colorado</a:t>
            </a:r>
            <a:r>
              <a:rPr lang="en-US" sz="1200" b="1" i="1" dirty="0" smtClean="0"/>
              <a:t>.</a:t>
            </a:r>
            <a:endParaRPr lang="en-US" sz="1200" i="1" dirty="0"/>
          </a:p>
          <a:p>
            <a:pPr indent="-246888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i="1" dirty="0" smtClean="0">
              <a:hlinkClick r:id="rId3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DAFA2B3-4043-4E5A-96CB-11BC0FF7A0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73" y="1301931"/>
            <a:ext cx="4987636" cy="18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060704"/>
            <a:ext cx="8229600" cy="7132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BRINGING VISION INTO FOCUS</a:t>
            </a:r>
            <a:br>
              <a:rPr lang="en-US" sz="4000" dirty="0" smtClean="0"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WITH A NEW “LENS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”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8852" name="Picture 4" descr="C:\Users\Jon\Pictures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75360" y="2131823"/>
            <a:ext cx="2966313" cy="395020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64082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2</a:t>
            </a:fld>
            <a:endParaRPr lang="en-US" dirty="0"/>
          </a:p>
        </p:txBody>
      </p:sp>
      <p:pic>
        <p:nvPicPr>
          <p:cNvPr id="78853" name="Picture 5" descr="C:\Users\Jon\Pictures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360" y="2131823"/>
            <a:ext cx="3520440" cy="395020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2" y="6336175"/>
            <a:ext cx="1373225" cy="5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518160"/>
            <a:ext cx="7208520" cy="583819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980" y="406146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1"/>
            <a:ext cx="822960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How much do we have available to spend? -                                     	(</a:t>
            </a:r>
            <a:r>
              <a:rPr lang="en-US" sz="2800" b="1" i="1" u="sng" dirty="0" smtClean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 “How much do you need”?)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Why do we need to keep “money in the bank”?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What’s the “difference”?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</a:rPr>
              <a:t>“</a:t>
            </a:r>
            <a:r>
              <a:rPr lang="en-US" sz="3000" b="1" i="1" dirty="0" smtClean="0">
                <a:solidFill>
                  <a:srgbClr val="0070C0"/>
                </a:solidFill>
              </a:rPr>
              <a:t>It costs how much”????????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68214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  <p:pic>
        <p:nvPicPr>
          <p:cNvPr id="130050" name="Picture 2" descr="http://www.eyedoctorguide.com/images/vlasik_c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74" y="4046370"/>
            <a:ext cx="3366001" cy="25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995"/>
            <a:ext cx="8229600" cy="1266696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/>
              <a:t>How to </a:t>
            </a:r>
            <a:br>
              <a:rPr lang="en-US" sz="4000" b="1" i="1" u="sng" dirty="0" smtClean="0"/>
            </a:br>
            <a:r>
              <a:rPr lang="en-US" sz="4000" b="1" i="1" u="sng" dirty="0" smtClean="0"/>
              <a:t>Identify Program Costs</a:t>
            </a:r>
            <a:endParaRPr lang="en-US" sz="4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49995"/>
            <a:ext cx="8585201" cy="40657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1) Associate </a:t>
            </a:r>
            <a:r>
              <a:rPr lang="en-US" b="1" i="1" dirty="0" smtClean="0"/>
              <a:t>Salary &amp; Benefit Costs </a:t>
            </a:r>
            <a:r>
              <a:rPr lang="en-US" dirty="0" smtClean="0"/>
              <a:t>with your </a:t>
            </a:r>
            <a:r>
              <a:rPr lang="en-US" b="1" i="1" dirty="0" smtClean="0"/>
              <a:t>Personnel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2) Assign </a:t>
            </a:r>
            <a:r>
              <a:rPr lang="en-US" b="1" i="1" dirty="0" smtClean="0"/>
              <a:t>Personnel</a:t>
            </a:r>
            <a:r>
              <a:rPr lang="en-US" dirty="0" smtClean="0"/>
              <a:t> to the </a:t>
            </a:r>
            <a:r>
              <a:rPr lang="en-US" b="1" i="1" dirty="0" smtClean="0"/>
              <a:t>Programs</a:t>
            </a:r>
            <a:r>
              <a:rPr lang="en-US" dirty="0" smtClean="0"/>
              <a:t> they Provide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3) Associate </a:t>
            </a:r>
            <a:r>
              <a:rPr lang="en-US" b="1" i="1" dirty="0" smtClean="0"/>
              <a:t>Non-Personnel Costs </a:t>
            </a:r>
            <a:r>
              <a:rPr lang="en-US" dirty="0" smtClean="0"/>
              <a:t>with </a:t>
            </a:r>
            <a:r>
              <a:rPr lang="en-US" b="1" i="1" dirty="0" smtClean="0"/>
              <a:t>Programs</a:t>
            </a:r>
          </a:p>
          <a:p>
            <a:endParaRPr lang="en-US" b="1" i="1" dirty="0" smtClean="0"/>
          </a:p>
          <a:p>
            <a:r>
              <a:rPr lang="en-US" dirty="0" smtClean="0"/>
              <a:t>4) </a:t>
            </a:r>
            <a:r>
              <a:rPr lang="en-US" b="1" i="1" dirty="0" smtClean="0"/>
              <a:t>Line item </a:t>
            </a:r>
            <a:r>
              <a:rPr lang="en-US" dirty="0" smtClean="0"/>
              <a:t>Budget is now expressed as a </a:t>
            </a:r>
            <a:r>
              <a:rPr lang="en-US" b="1" i="1" dirty="0" smtClean="0"/>
              <a:t>Program</a:t>
            </a:r>
            <a:r>
              <a:rPr lang="en-US" dirty="0" smtClean="0"/>
              <a:t> Budget!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33" y="573448"/>
            <a:ext cx="1554567" cy="215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09" y="54533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67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85" y="338452"/>
            <a:ext cx="8602771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i="1" u="sng" dirty="0" smtClean="0"/>
              <a:t>1) Associate Salary &amp; Benefit Costs</a:t>
            </a:r>
            <a:br>
              <a:rPr lang="en-US" sz="3600" b="1" i="1" u="sng" dirty="0" smtClean="0"/>
            </a:br>
            <a:r>
              <a:rPr lang="en-US" sz="3600" b="1" i="1" u="sng" dirty="0" smtClean="0"/>
              <a:t> with </a:t>
            </a:r>
            <a:r>
              <a:rPr lang="en-US" sz="3600" b="1" i="1" u="sng" dirty="0"/>
              <a:t>your Personnel</a:t>
            </a:r>
          </a:p>
        </p:txBody>
      </p:sp>
      <p:pic>
        <p:nvPicPr>
          <p:cNvPr id="5" name="Content Placeholder 4" descr="Screen Shot 2012-06-26 at 1.38.0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t="25823" b="7330"/>
          <a:stretch/>
        </p:blipFill>
        <p:spPr>
          <a:xfrm>
            <a:off x="294485" y="1597222"/>
            <a:ext cx="8707042" cy="40604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485" y="5657670"/>
            <a:ext cx="870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Key is understanding how personnel line items are distributed (per FTE, on a percentage of salary basis, etc.)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4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800" b="1" i="1" u="sng" dirty="0" smtClean="0"/>
              <a:t>2) </a:t>
            </a:r>
            <a:r>
              <a:rPr lang="en-US" sz="3800" b="1" i="1" u="sng" dirty="0"/>
              <a:t>Assign Personnel to the </a:t>
            </a:r>
            <a:r>
              <a:rPr lang="en-US" sz="3800" b="1" i="1" u="sng" dirty="0" smtClean="0"/>
              <a:t/>
            </a:r>
            <a:br>
              <a:rPr lang="en-US" sz="3800" b="1" i="1" u="sng" dirty="0" smtClean="0"/>
            </a:br>
            <a:r>
              <a:rPr lang="en-US" sz="3800" b="1" i="1" u="sng" dirty="0" smtClean="0"/>
              <a:t>Programs </a:t>
            </a:r>
            <a:r>
              <a:rPr lang="en-US" sz="3800" b="1" i="1" u="sng" dirty="0"/>
              <a:t>they </a:t>
            </a:r>
            <a:r>
              <a:rPr lang="en-US" sz="3800" b="1" i="1" u="sng" dirty="0" smtClean="0"/>
              <a:t>Provide</a:t>
            </a:r>
            <a:endParaRPr lang="en-US" sz="3800" b="1" i="1" u="sng" dirty="0"/>
          </a:p>
        </p:txBody>
      </p:sp>
      <p:pic>
        <p:nvPicPr>
          <p:cNvPr id="7" name="Content Placeholder 6" descr="Screen Shot 2012-06-26 at 1.35.3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t="25449" b="7731"/>
          <a:stretch/>
        </p:blipFill>
        <p:spPr>
          <a:xfrm>
            <a:off x="409795" y="1481452"/>
            <a:ext cx="8392445" cy="39452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485" y="5426742"/>
            <a:ext cx="8707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Estimate for a given year (this is not a time study!)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Accuracy, not precision, is the goal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Can’t allocate an FTE over 100% (no matter how overworked they think they are)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4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800" b="1" i="1" u="sng" dirty="0" smtClean="0"/>
              <a:t>3) </a:t>
            </a:r>
            <a:r>
              <a:rPr lang="en-US" sz="3800" b="1" i="1" u="sng" dirty="0"/>
              <a:t>Associate </a:t>
            </a:r>
            <a:r>
              <a:rPr lang="en-US" sz="3800" b="1" i="1" u="sng" dirty="0" smtClean="0"/>
              <a:t>Non-Personnel Costs </a:t>
            </a:r>
            <a:br>
              <a:rPr lang="en-US" sz="3800" b="1" i="1" u="sng" dirty="0" smtClean="0"/>
            </a:br>
            <a:r>
              <a:rPr lang="en-US" sz="3800" b="1" i="1" u="sng" dirty="0" smtClean="0"/>
              <a:t>with </a:t>
            </a:r>
            <a:r>
              <a:rPr lang="en-US" sz="3800" b="1" i="1" u="sng" dirty="0"/>
              <a:t>Programs</a:t>
            </a:r>
          </a:p>
        </p:txBody>
      </p:sp>
      <p:pic>
        <p:nvPicPr>
          <p:cNvPr id="5" name="Content Placeholder 4" descr="Screen Shot 2012-06-26 at 1.36.3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25823" b="7731"/>
          <a:stretch/>
        </p:blipFill>
        <p:spPr>
          <a:xfrm>
            <a:off x="367542" y="1635708"/>
            <a:ext cx="8434698" cy="36755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485" y="5311278"/>
            <a:ext cx="8707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Choose a reasonable allocation methodology: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Divide costs by FTE (i.e. supplies line item)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Assign costs directly to program (i.e. annual audit)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1"/>
            <a:ext cx="822960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How much do we have available to spend? -                                     	(</a:t>
            </a:r>
            <a:r>
              <a:rPr lang="en-US" sz="2800" b="1" i="1" u="sng" dirty="0" smtClean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 “How much do you need”?)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Why do we need to keep “money in the bank”?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What’s the “difference”?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“It costs how much”????????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i="1" dirty="0" smtClean="0">
                <a:solidFill>
                  <a:srgbClr val="0070C0"/>
                </a:solidFill>
              </a:rPr>
              <a:t>“What’s the plan and what could cause it to change?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0070C0"/>
                </a:solidFill>
              </a:rPr>
              <a:t>What does the future look like?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0070C0"/>
                </a:solidFill>
              </a:rPr>
              <a:t>What if………..???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33352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9</a:t>
            </a:fld>
            <a:endParaRPr lang="en-US" dirty="0"/>
          </a:p>
        </p:txBody>
      </p:sp>
      <p:pic>
        <p:nvPicPr>
          <p:cNvPr id="131074" name="Picture 2" descr="https://encrypted-tbn1.google.com/images?q=tbn:ANd9GcT20SljiYui4AWuqMru6Wnnzf5_O8pwsAnL0Mcj32I7faGvZrWk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82" y="4690276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6" y="441960"/>
            <a:ext cx="1558636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10764</TotalTime>
  <Words>274</Words>
  <Application>Microsoft Office PowerPoint</Application>
  <PresentationFormat>On-screen Show (4:3)</PresentationFormat>
  <Paragraphs>84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1_Office Theme</vt:lpstr>
      <vt:lpstr>8_Flow</vt:lpstr>
      <vt:lpstr>1_Flow</vt:lpstr>
      <vt:lpstr>Flow</vt:lpstr>
      <vt:lpstr>  FISCAL HEALTH –  Technology and Tools  Showcase    </vt:lpstr>
      <vt:lpstr>BRINGING VISION INTO FOCUS WITH A NEW “LENS”</vt:lpstr>
      <vt:lpstr>PowerPoint Presentation</vt:lpstr>
      <vt:lpstr>Strategic Questions </vt:lpstr>
      <vt:lpstr>How to  Identify Program Costs</vt:lpstr>
      <vt:lpstr>1) Associate Salary &amp; Benefit Costs  with your Personnel</vt:lpstr>
      <vt:lpstr>2) Assign Personnel to the  Programs they Provide</vt:lpstr>
      <vt:lpstr>3) Associate Non-Personnel Costs  with Programs</vt:lpstr>
      <vt:lpstr>Strategic Questions </vt:lpstr>
      <vt:lpstr>Looks like a Financially “Healthy” Organization – Right?</vt:lpstr>
      <vt:lpstr>Let’s Look through a Different Lens!</vt:lpstr>
      <vt:lpstr>“FISCAL HEALTH DIAGNOSTIC TOOL” –  Tell the Story with a “Picture”</vt:lpstr>
      <vt:lpstr>   Live Demonstration of  “Fiscal Health Diagnostic Tool”</vt:lpstr>
      <vt:lpstr>PowerPoint Presentation</vt:lpstr>
      <vt:lpstr>Thank You !</vt:lpstr>
    </vt:vector>
  </TitlesOfParts>
  <Company>ICMA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 Kemp</dc:creator>
  <cp:lastModifiedBy>Jim Davidson</cp:lastModifiedBy>
  <cp:revision>127</cp:revision>
  <cp:lastPrinted>2012-09-07T20:05:39Z</cp:lastPrinted>
  <dcterms:created xsi:type="dcterms:W3CDTF">2010-04-09T21:19:22Z</dcterms:created>
  <dcterms:modified xsi:type="dcterms:W3CDTF">2013-07-31T19:17:21Z</dcterms:modified>
</cp:coreProperties>
</file>