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42"/>
  </p:notesMasterIdLst>
  <p:handoutMasterIdLst>
    <p:handoutMasterId r:id="rId43"/>
  </p:handoutMasterIdLst>
  <p:sldIdLst>
    <p:sldId id="440" r:id="rId2"/>
    <p:sldId id="461" r:id="rId3"/>
    <p:sldId id="462" r:id="rId4"/>
    <p:sldId id="463" r:id="rId5"/>
    <p:sldId id="441" r:id="rId6"/>
    <p:sldId id="442" r:id="rId7"/>
    <p:sldId id="443" r:id="rId8"/>
    <p:sldId id="444" r:id="rId9"/>
    <p:sldId id="445" r:id="rId10"/>
    <p:sldId id="446" r:id="rId11"/>
    <p:sldId id="447" r:id="rId12"/>
    <p:sldId id="449" r:id="rId13"/>
    <p:sldId id="464" r:id="rId14"/>
    <p:sldId id="451" r:id="rId15"/>
    <p:sldId id="453" r:id="rId16"/>
    <p:sldId id="454" r:id="rId17"/>
    <p:sldId id="457" r:id="rId18"/>
    <p:sldId id="459" r:id="rId19"/>
    <p:sldId id="460" r:id="rId20"/>
    <p:sldId id="465" r:id="rId21"/>
    <p:sldId id="466" r:id="rId22"/>
    <p:sldId id="467" r:id="rId23"/>
    <p:sldId id="468" r:id="rId24"/>
    <p:sldId id="469" r:id="rId25"/>
    <p:sldId id="470" r:id="rId26"/>
    <p:sldId id="471" r:id="rId27"/>
    <p:sldId id="472" r:id="rId28"/>
    <p:sldId id="473" r:id="rId29"/>
    <p:sldId id="474" r:id="rId30"/>
    <p:sldId id="475" r:id="rId31"/>
    <p:sldId id="477" r:id="rId32"/>
    <p:sldId id="479" r:id="rId33"/>
    <p:sldId id="480" r:id="rId34"/>
    <p:sldId id="481" r:id="rId35"/>
    <p:sldId id="482" r:id="rId36"/>
    <p:sldId id="483" r:id="rId37"/>
    <p:sldId id="484" r:id="rId38"/>
    <p:sldId id="478" r:id="rId39"/>
    <p:sldId id="485" r:id="rId40"/>
    <p:sldId id="476" r:id="rId41"/>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7" autoAdjust="0"/>
    <p:restoredTop sz="56604" autoAdjust="0"/>
  </p:normalViewPr>
  <p:slideViewPr>
    <p:cSldViewPr>
      <p:cViewPr>
        <p:scale>
          <a:sx n="50" d="100"/>
          <a:sy n="50" d="100"/>
        </p:scale>
        <p:origin x="-456" y="18"/>
      </p:cViewPr>
      <p:guideLst>
        <p:guide orient="horz" pos="2160"/>
        <p:guide pos="2880"/>
      </p:guideLst>
    </p:cSldViewPr>
  </p:slideViewPr>
  <p:outlineViewPr>
    <p:cViewPr>
      <p:scale>
        <a:sx n="33" d="100"/>
        <a:sy n="33" d="100"/>
      </p:scale>
      <p:origin x="0" y="12492"/>
    </p:cViewPr>
  </p:outlineViewPr>
  <p:notesTextViewPr>
    <p:cViewPr>
      <p:scale>
        <a:sx n="100" d="100"/>
        <a:sy n="100" d="100"/>
      </p:scale>
      <p:origin x="0" y="0"/>
    </p:cViewPr>
  </p:notesTextViewPr>
  <p:sorterViewPr>
    <p:cViewPr>
      <p:scale>
        <a:sx n="66" d="100"/>
        <a:sy n="66" d="100"/>
      </p:scale>
      <p:origin x="0" y="123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47" tIns="47873" rIns="95747" bIns="47873" numCol="1" anchor="t" anchorCtr="0" compatLnSpc="1">
            <a:prstTxWarp prst="textNoShape">
              <a:avLst/>
            </a:prstTxWarp>
          </a:bodyPr>
          <a:lstStyle>
            <a:lvl1pPr defTabSz="957263" eaLnBrk="1" hangingPunct="1">
              <a:defRPr sz="1300"/>
            </a:lvl1pPr>
          </a:lstStyle>
          <a:p>
            <a:pPr>
              <a:defRPr/>
            </a:pPr>
            <a:endParaRPr lang="en-US"/>
          </a:p>
        </p:txBody>
      </p:sp>
      <p:sp>
        <p:nvSpPr>
          <p:cNvPr id="112643"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47" tIns="47873" rIns="95747" bIns="47873" numCol="1" anchor="t" anchorCtr="0" compatLnSpc="1">
            <a:prstTxWarp prst="textNoShape">
              <a:avLst/>
            </a:prstTxWarp>
          </a:bodyPr>
          <a:lstStyle>
            <a:lvl1pPr algn="r" defTabSz="957263" eaLnBrk="1" hangingPunct="1">
              <a:defRPr sz="1300"/>
            </a:lvl1pPr>
          </a:lstStyle>
          <a:p>
            <a:pPr>
              <a:defRPr/>
            </a:pPr>
            <a:endParaRPr lang="en-US"/>
          </a:p>
        </p:txBody>
      </p:sp>
      <p:sp>
        <p:nvSpPr>
          <p:cNvPr id="112644"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47" tIns="47873" rIns="95747" bIns="47873" numCol="1" anchor="b" anchorCtr="0" compatLnSpc="1">
            <a:prstTxWarp prst="textNoShape">
              <a:avLst/>
            </a:prstTxWarp>
          </a:bodyPr>
          <a:lstStyle>
            <a:lvl1pPr defTabSz="957263" eaLnBrk="1" hangingPunct="1">
              <a:defRPr sz="1300"/>
            </a:lvl1pPr>
          </a:lstStyle>
          <a:p>
            <a:pPr>
              <a:defRPr/>
            </a:pPr>
            <a:r>
              <a:rPr lang="en-US"/>
              <a:t>Session 9 - LTFP Process</a:t>
            </a:r>
          </a:p>
        </p:txBody>
      </p:sp>
      <p:sp>
        <p:nvSpPr>
          <p:cNvPr id="112645"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47" tIns="47873" rIns="95747" bIns="47873" numCol="1" anchor="b" anchorCtr="0" compatLnSpc="1">
            <a:prstTxWarp prst="textNoShape">
              <a:avLst/>
            </a:prstTxWarp>
          </a:bodyPr>
          <a:lstStyle>
            <a:lvl1pPr algn="r" defTabSz="957263" eaLnBrk="1" hangingPunct="1">
              <a:defRPr sz="1300"/>
            </a:lvl1pPr>
          </a:lstStyle>
          <a:p>
            <a:pPr>
              <a:defRPr/>
            </a:pPr>
            <a:fld id="{64A6B9A0-B79E-4609-A10F-FBFC11B51F12}" type="slidenum">
              <a:rPr lang="en-US"/>
              <a:pPr>
                <a:defRPr/>
              </a:pPr>
              <a:t>‹#›</a:t>
            </a:fld>
            <a:endParaRPr lang="en-US"/>
          </a:p>
        </p:txBody>
      </p:sp>
    </p:spTree>
    <p:extLst>
      <p:ext uri="{BB962C8B-B14F-4D97-AF65-F5344CB8AC3E}">
        <p14:creationId xmlns:p14="http://schemas.microsoft.com/office/powerpoint/2010/main" val="35225846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7" tIns="48328" rIns="96657" bIns="48328" numCol="1" anchor="t" anchorCtr="0" compatLnSpc="1">
            <a:prstTxWarp prst="textNoShape">
              <a:avLst/>
            </a:prstTxWarp>
          </a:bodyPr>
          <a:lstStyle>
            <a:lvl1pPr defTabSz="965200" eaLnBrk="1" hangingPunct="1">
              <a:defRPr sz="1300"/>
            </a:lvl1pPr>
          </a:lstStyle>
          <a:p>
            <a:pPr>
              <a:defRPr/>
            </a:pPr>
            <a:endParaRPr lang="en-US"/>
          </a:p>
        </p:txBody>
      </p:sp>
      <p:sp>
        <p:nvSpPr>
          <p:cNvPr id="12291"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7" tIns="48328" rIns="96657" bIns="48328" numCol="1" anchor="t" anchorCtr="0" compatLnSpc="1">
            <a:prstTxWarp prst="textNoShape">
              <a:avLst/>
            </a:prstTxWarp>
          </a:bodyPr>
          <a:lstStyle>
            <a:lvl1pPr algn="r" defTabSz="965200" eaLnBrk="1" hangingPunct="1">
              <a:defRPr sz="1300"/>
            </a:lvl1pPr>
          </a:lstStyle>
          <a:p>
            <a:pPr>
              <a:defRPr/>
            </a:pPr>
            <a:endParaRPr lang="en-US"/>
          </a:p>
        </p:txBody>
      </p:sp>
      <p:sp>
        <p:nvSpPr>
          <p:cNvPr id="45060"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7" tIns="48328" rIns="96657" bIns="483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7" tIns="48328" rIns="96657" bIns="48328" numCol="1" anchor="b" anchorCtr="0" compatLnSpc="1">
            <a:prstTxWarp prst="textNoShape">
              <a:avLst/>
            </a:prstTxWarp>
          </a:bodyPr>
          <a:lstStyle>
            <a:lvl1pPr defTabSz="965200" eaLnBrk="1" hangingPunct="1">
              <a:defRPr sz="1300"/>
            </a:lvl1pPr>
          </a:lstStyle>
          <a:p>
            <a:pPr>
              <a:defRPr/>
            </a:pPr>
            <a:r>
              <a:rPr lang="en-US"/>
              <a:t>Session 9 - LTFP Process</a:t>
            </a:r>
          </a:p>
        </p:txBody>
      </p:sp>
      <p:sp>
        <p:nvSpPr>
          <p:cNvPr id="12295"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7" tIns="48328" rIns="96657" bIns="48328" numCol="1" anchor="b" anchorCtr="0" compatLnSpc="1">
            <a:prstTxWarp prst="textNoShape">
              <a:avLst/>
            </a:prstTxWarp>
          </a:bodyPr>
          <a:lstStyle>
            <a:lvl1pPr algn="r" defTabSz="965200" eaLnBrk="1" hangingPunct="1">
              <a:defRPr sz="1300"/>
            </a:lvl1pPr>
          </a:lstStyle>
          <a:p>
            <a:pPr>
              <a:defRPr/>
            </a:pPr>
            <a:fld id="{767900A9-657D-4B69-A7AA-81BEB217A087}" type="slidenum">
              <a:rPr lang="en-US"/>
              <a:pPr>
                <a:defRPr/>
              </a:pPr>
              <a:t>‹#›</a:t>
            </a:fld>
            <a:endParaRPr lang="en-US"/>
          </a:p>
        </p:txBody>
      </p:sp>
    </p:spTree>
    <p:extLst>
      <p:ext uri="{BB962C8B-B14F-4D97-AF65-F5344CB8AC3E}">
        <p14:creationId xmlns:p14="http://schemas.microsoft.com/office/powerpoint/2010/main" val="131584645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p:spPr>
        <p:txBody>
          <a:bodyPr/>
          <a:lstStyle/>
          <a:p>
            <a:endParaRPr lang="en-US" smtClean="0"/>
          </a:p>
        </p:txBody>
      </p:sp>
      <p:sp>
        <p:nvSpPr>
          <p:cNvPr id="55300"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55301"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33C91519-2072-440A-BB6E-DDA389BB743C}"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marL="228600" indent="-228600" eaLnBrk="1" hangingPunct="1">
              <a:buFontTx/>
              <a:buAutoNum type="arabicPeriod"/>
            </a:pPr>
            <a:r>
              <a:rPr lang="en-US" smtClean="0"/>
              <a:t>This is crucial first step to rectifying the </a:t>
            </a:r>
            <a:r>
              <a:rPr lang="en-US" b="1" u="sng" smtClean="0"/>
              <a:t>trust gap</a:t>
            </a:r>
            <a:r>
              <a:rPr lang="en-US" smtClean="0"/>
              <a:t> that often exists between citizens and government – define the future the community wants so you can align finances accordingly. Further, this is the favorite part of the process for elected officials because it is where they articulate what they want the community to be. </a:t>
            </a:r>
          </a:p>
          <a:p>
            <a:pPr marL="228600" indent="-228600" eaLnBrk="1" hangingPunct="1">
              <a:buFontTx/>
              <a:buAutoNum type="arabicPeriod"/>
            </a:pPr>
            <a:r>
              <a:rPr lang="en-US" smtClean="0"/>
              <a:t>An official or citizen doesn’t have to be a financial expert to participate – everyone can understand visioning. </a:t>
            </a:r>
          </a:p>
          <a:p>
            <a:pPr marL="228600" indent="-228600" eaLnBrk="1" hangingPunct="1">
              <a:buFontTx/>
              <a:buAutoNum type="arabicPeriod"/>
            </a:pPr>
            <a:r>
              <a:rPr lang="en-US" smtClean="0"/>
              <a:t>The service vision helps officials start to tie services to finance and realize the trade-offs inherent in decision making. Data visualization can be hugely helpful here to provide an interactive means for seeing the impact of service decisions on finances. There sometimes is an excel demonstration as part of the show. Foreshadow excel demonstration if there is one.</a:t>
            </a:r>
          </a:p>
          <a:p>
            <a:pPr marL="228600" indent="-228600" eaLnBrk="1" hangingPunct="1"/>
            <a:endParaRPr lang="en-US" smtClean="0"/>
          </a:p>
          <a:p>
            <a:pPr marL="228600" indent="-228600"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marL="228600" indent="-228600" eaLnBrk="1" hangingPunct="1">
              <a:buFontTx/>
              <a:buAutoNum type="arabicPeriod"/>
            </a:pPr>
            <a:r>
              <a:rPr lang="en-US" smtClean="0"/>
              <a:t>Policies help refine vision of the community, contributing to trust</a:t>
            </a:r>
          </a:p>
          <a:p>
            <a:pPr marL="228600" indent="-228600" eaLnBrk="1" hangingPunct="1">
              <a:buFontTx/>
              <a:buAutoNum type="arabicPeriod"/>
            </a:pPr>
            <a:r>
              <a:rPr lang="en-US" smtClean="0"/>
              <a:t>Policies help define standards of accountability by suggesting measures for a financial health scorecard – for example, what size of fund balance should we have and why?</a:t>
            </a:r>
          </a:p>
          <a:p>
            <a:pPr marL="228600" indent="-228600" eaLnBrk="1" hangingPunct="1">
              <a:buFontTx/>
              <a:buAutoNum type="arabicPeriod"/>
            </a:pPr>
            <a:r>
              <a:rPr lang="en-US" smtClean="0"/>
              <a:t>Elected official involvement is crucial for active support of policies. </a:t>
            </a:r>
            <a:r>
              <a:rPr lang="en-US" b="1" smtClean="0"/>
              <a:t>Developing checklists and scorecards will help them see how policies make a difference.</a:t>
            </a:r>
          </a:p>
          <a:p>
            <a:pPr marL="228600" indent="-228600" eaLnBrk="1" hangingPunct="1"/>
            <a:endParaRPr lang="en-US" b="1"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p:spPr>
        <p:txBody>
          <a:bodyPr/>
          <a:lstStyle/>
          <a:p>
            <a:endParaRPr lang="en-US" smtClean="0"/>
          </a:p>
        </p:txBody>
      </p:sp>
      <p:sp>
        <p:nvSpPr>
          <p:cNvPr id="58372"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58373"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2746E9D3-A151-46B8-96C7-F6B418820C19}"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marL="704850" lvl="1" indent="-247650" eaLnBrk="1" hangingPunct="1">
              <a:buFontTx/>
              <a:buAutoNum type="arabicPeriod"/>
            </a:pPr>
            <a:r>
              <a:rPr lang="en-US" smtClean="0"/>
              <a:t>Credibility is key. </a:t>
            </a:r>
            <a:r>
              <a:rPr lang="en-US" b="1" u="sng" smtClean="0"/>
              <a:t>Improve product and perception of product!</a:t>
            </a:r>
          </a:p>
          <a:p>
            <a:pPr marL="704850" lvl="1" indent="-247650" eaLnBrk="1" hangingPunct="1">
              <a:buFontTx/>
              <a:buAutoNum type="arabicPeriod"/>
            </a:pPr>
            <a:r>
              <a:rPr lang="en-US" smtClean="0"/>
              <a:t> Scenario analysis is used to examine different futures and to expand thinking. Scenarios should be limited in number of focus on truly critical “unknowable” variables. </a:t>
            </a:r>
          </a:p>
          <a:p>
            <a:pPr marL="704850" lvl="1" indent="-247650" eaLnBrk="1" hangingPunct="1">
              <a:buFontTx/>
              <a:buAutoNum type="arabicPeriod"/>
            </a:pPr>
            <a:r>
              <a:rPr lang="en-US" smtClean="0"/>
              <a:t> Forecasts must be adaptable. Adjusting forecasts to account for new developments and decisions not only makes them more useful but emphasizes that forecasts are an evolving tool, not a crystal ball.</a:t>
            </a:r>
          </a:p>
          <a:p>
            <a:pPr marL="247650" indent="-247650"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smtClean="0"/>
              <a:t>Develop a forecast model that shows financial conditions over a long-term period and that shows the impact on reserves. Ideally, a forecast model will be able to accommodate what-if scenarios to demonstrate different possible financial futures.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marL="685800" lvl="1" indent="-228600" eaLnBrk="1" hangingPunct="1">
              <a:buFontTx/>
              <a:buAutoNum type="arabicPeriod"/>
            </a:pPr>
            <a:r>
              <a:rPr lang="en-US" smtClean="0"/>
              <a:t>Different vantage points are needed to get the most accurate picture of the future that the community wants. </a:t>
            </a:r>
            <a:r>
              <a:rPr lang="en-US" b="1" u="sng" smtClean="0"/>
              <a:t>Perform a stakeholder analysis</a:t>
            </a:r>
            <a:r>
              <a:rPr lang="en-US" smtClean="0"/>
              <a:t> to determine which groups to bring into the process.</a:t>
            </a:r>
          </a:p>
          <a:p>
            <a:pPr marL="685800" lvl="1" indent="-228600" eaLnBrk="1" hangingPunct="1">
              <a:buFontTx/>
              <a:buAutoNum type="arabicPeriod"/>
            </a:pPr>
            <a:r>
              <a:rPr lang="en-US" smtClean="0"/>
              <a:t>Other departments must also be engaged – for example, community development can help increase the quality of analysis by giving information on land-use trends, while the police department must be involved to develop operational solutions – for example, defining public safety service strategies or containing operational costs</a:t>
            </a:r>
          </a:p>
          <a:p>
            <a:pPr marL="685800" lvl="1" indent="-228600" eaLnBrk="1" hangingPunct="1">
              <a:buFontTx/>
              <a:buAutoNum type="arabicPeriod"/>
            </a:pPr>
            <a:r>
              <a:rPr lang="en-US" smtClean="0"/>
              <a:t>Getting a wide array of input puts in place community support for strategy implementation. For example, your could engage community groups to help implement the vision, including holding them to standards of accountability for delivering on their part of the implementation. This is crucial for holding down the price of government</a:t>
            </a:r>
          </a:p>
          <a:p>
            <a:pPr marL="228600" indent="-228600"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smtClean="0"/>
              <a:t>Orange are good points of potential council interaction. This is from the City of San Clemente, but is broadly applicable.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marL="228600" indent="-228600" eaLnBrk="1" hangingPunct="1">
              <a:buFontTx/>
              <a:buAutoNum type="arabicPeriod"/>
            </a:pPr>
            <a:r>
              <a:rPr lang="en-US" smtClean="0"/>
              <a:t>LTFP has an important connection to other plans</a:t>
            </a:r>
          </a:p>
          <a:p>
            <a:pPr marL="228600" indent="-228600" eaLnBrk="1" hangingPunct="1">
              <a:buFontTx/>
              <a:buAutoNum type="arabicPeriod"/>
            </a:pPr>
            <a:r>
              <a:rPr lang="en-US" smtClean="0"/>
              <a:t>The strategic plan provides the long-term service vision, while the LTFP highlights financial balance and injects financial reality in decisions.</a:t>
            </a:r>
          </a:p>
          <a:p>
            <a:pPr marL="228600" indent="-228600" eaLnBrk="1" hangingPunct="1">
              <a:buFontTx/>
              <a:buAutoNum type="arabicPeriod"/>
            </a:pPr>
            <a:r>
              <a:rPr lang="en-US" smtClean="0"/>
              <a:t>The LTFP highlights maintenance and operational costs of long-term assets, while the capital plan suggests future spending and debt burden</a:t>
            </a:r>
          </a:p>
          <a:p>
            <a:pPr marL="228600" indent="-228600" eaLnBrk="1" hangingPunct="1">
              <a:buFontTx/>
              <a:buAutoNum type="arabicPeriod"/>
            </a:pPr>
            <a:r>
              <a:rPr lang="en-US" smtClean="0"/>
              <a:t>The budget implements the LTFP</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marL="228600" indent="-228600" eaLnBrk="1" hangingPunct="1"/>
            <a:r>
              <a:rPr lang="en-US" smtClean="0"/>
              <a:t>This is summary slide. Highlight any other key points.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endParaRPr lang="en-US" smtClean="0"/>
          </a:p>
        </p:txBody>
      </p:sp>
      <p:sp>
        <p:nvSpPr>
          <p:cNvPr id="47108"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47109"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2965082D-F331-4DAC-9AD9-30BF50DC3AF3}"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p:spPr>
        <p:txBody>
          <a:bodyPr/>
          <a:lstStyle/>
          <a:p>
            <a:endParaRPr lang="en-US" smtClean="0"/>
          </a:p>
        </p:txBody>
      </p:sp>
      <p:sp>
        <p:nvSpPr>
          <p:cNvPr id="65540"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65541"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0EC3E0DB-0712-4E1D-9C42-A1B82781DE0E}"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p:spPr>
        <p:txBody>
          <a:bodyPr/>
          <a:lstStyle/>
          <a:p>
            <a:endParaRPr lang="en-US" smtClean="0"/>
          </a:p>
        </p:txBody>
      </p:sp>
      <p:sp>
        <p:nvSpPr>
          <p:cNvPr id="66564"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66565"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8ADE38CB-1CE1-4D58-8BC5-83264CEBAE9D}"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p:spPr>
        <p:txBody>
          <a:bodyPr/>
          <a:lstStyle/>
          <a:p>
            <a:r>
              <a:rPr lang="en-US" smtClean="0"/>
              <a:t>such as wildfires, floods, and, to a lesser extent, snowstorms.</a:t>
            </a:r>
          </a:p>
        </p:txBody>
      </p:sp>
      <p:sp>
        <p:nvSpPr>
          <p:cNvPr id="67588"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67589"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45417EB0-3DBF-4E51-BFAF-6EC56D204A85}"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r>
              <a:rPr lang="en-US" smtClean="0"/>
              <a:t>The accomplished forecasting scientist, Spyros Makridakis, has suggested a “triple-A” approach for dealing with uncertainty.</a:t>
            </a:r>
          </a:p>
          <a:p>
            <a:endParaRPr lang="en-US" b="1" smtClean="0"/>
          </a:p>
          <a:p>
            <a:r>
              <a:rPr lang="en-US" b="1" smtClean="0"/>
              <a:t>Accept</a:t>
            </a:r>
            <a:r>
              <a:rPr lang="en-US" smtClean="0"/>
              <a:t>. First, we must accept that we are subject to uncertainty, including events that we haven’t even imagined. The term “black swan” derives from a belief held in England before 1697 that all swans were white – in fact, the term “black swan” was a common metaphor for an impossibility. Black swans were discovered in Australia in 1697 demonstrating the limits of human knowledge about the world.  </a:t>
            </a:r>
          </a:p>
          <a:p>
            <a:endParaRPr lang="en-US" smtClean="0"/>
          </a:p>
          <a:p>
            <a:r>
              <a:rPr lang="en-US" smtClean="0"/>
              <a:t>•</a:t>
            </a:r>
            <a:r>
              <a:rPr lang="en-US" b="1" smtClean="0"/>
              <a:t>Assess</a:t>
            </a:r>
            <a:r>
              <a:rPr lang="en-US" smtClean="0"/>
              <a:t>. Next, we must assess the potential impact of the uncertainty. Historical reference cases are a useful baseline.</a:t>
            </a:r>
          </a:p>
          <a:p>
            <a:endParaRPr lang="en-US" smtClean="0"/>
          </a:p>
          <a:p>
            <a:r>
              <a:rPr lang="en-US" smtClean="0"/>
              <a:t>•</a:t>
            </a:r>
            <a:r>
              <a:rPr lang="en-US" b="1" smtClean="0"/>
              <a:t>Augment</a:t>
            </a:r>
            <a:r>
              <a:rPr lang="en-US" smtClean="0"/>
              <a:t>. The range of uncertainty we really face will almost always be greater than we assess it to be, so we should augment that range. Historical reference cases provide a baseline, but that baseline may not be adequate to account for all future possibilities.</a:t>
            </a:r>
          </a:p>
        </p:txBody>
      </p:sp>
      <p:sp>
        <p:nvSpPr>
          <p:cNvPr id="68612"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68613"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F9FA6EF0-9AD5-4EFA-9D98-407EFFCBDE24}"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r>
              <a:rPr lang="en-US" smtClean="0"/>
              <a:t>shows monthly sales tax revenue since 2006. The red circles denote January revenues which are always the highest of the year due to holiday shopping. The green circles show revenues from July, October, and April, which all see revenue spikes (due to quarterly sales tax filings for smaller vendors). This pattern and even the relative magnitude of the spikes is quite consistent from year to year, even as far back as 1996.  In fact, a statistical analysis shows that that only 2% change in sales tax revenue is attributable to random variation. About 91% is due to fundamental economic trends / business cycles (also known simply as “trend-cycle”) and 7% is explainable by seasonal variation.</a:t>
            </a:r>
          </a:p>
          <a:p>
            <a:endParaRPr lang="en-US" smtClean="0"/>
          </a:p>
          <a:p>
            <a:r>
              <a:rPr lang="en-US" smtClean="0"/>
              <a:t>This means that random fluctuations in the sales tax should not be a concern for the City. However, it also means that the influence of economic cycles is very strong. An unexpected shift in the economy could have serious ramifications for City revenues, as the City has experienced in the wake of the 2001 recession and the more recent Great Recession. </a:t>
            </a:r>
          </a:p>
        </p:txBody>
      </p:sp>
      <p:sp>
        <p:nvSpPr>
          <p:cNvPr id="69636"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69637"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ABCA13B7-A075-4CC7-8E69-3D1E0CDFFE9F}"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p:spPr>
        <p:txBody>
          <a:bodyPr/>
          <a:lstStyle/>
          <a:p>
            <a:r>
              <a:rPr lang="en-US" smtClean="0"/>
              <a:t>shows the trend-cycle line for sales tax overlaid on monthly sales tax revenues.  The red arrows show the beginning and end-points of significant downtrends. The first one started in April 2001 and lasted until May 2003. The trend-cycle declined 6.6% over 25 months, or about a quarter percent per month. The second started in July ’07 and lasted until April’09. The trend-cycle declined 11.2% or just over half a percent per month.</a:t>
            </a:r>
          </a:p>
          <a:p>
            <a:endParaRPr lang="en-US" smtClean="0"/>
          </a:p>
          <a:p>
            <a:r>
              <a:rPr lang="en-US" smtClean="0"/>
              <a:t>The trend-cycle line is calculated by taking a 12-month centered moving average of actual monthly sales tax revenue. For example, the moving average for January ’05 would be an average of August ’04 through July ’05. February ‘05 would be an average of September ’04 through August ’05, and so on. A 12-month moving average smooths out seasonal variation, leaving only the trend cycle.</a:t>
            </a:r>
          </a:p>
          <a:p>
            <a:endParaRPr lang="en-US" smtClean="0"/>
          </a:p>
          <a:p>
            <a:r>
              <a:rPr lang="en-US" smtClean="0"/>
              <a:t>Obviously, the decline associated with the Great Recession was much sharper than the 2001 recession, both in terms of overall decline and speed of the decline. In fact, so severe was some of the financial fallout from the Great Recession that some have dubbed it what acclaimed financial thinker Nasim Talib has termed a “Black Swan” event – a rare and unpredictable event that has an extreme impact.  Black Swans are, by definition, impossible to predict, so the best that anyone can do is to be prepared. </a:t>
            </a:r>
          </a:p>
        </p:txBody>
      </p:sp>
      <p:sp>
        <p:nvSpPr>
          <p:cNvPr id="70660"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70661"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D8485669-D232-4059-9E1E-365D870EAE87}"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p:spPr>
        <p:txBody>
          <a:bodyPr/>
          <a:lstStyle/>
          <a:p>
            <a:r>
              <a:rPr lang="en-US" b="1" smtClean="0"/>
              <a:t>Accept.</a:t>
            </a:r>
            <a:r>
              <a:rPr lang="en-US" smtClean="0"/>
              <a:t> Even though the sales tax is subject to relatively little random variation, it is clearly subject to Black Swans.</a:t>
            </a:r>
          </a:p>
          <a:p>
            <a:r>
              <a:rPr lang="en-US" b="1" smtClean="0"/>
              <a:t>Assess.</a:t>
            </a:r>
            <a:r>
              <a:rPr lang="en-US" smtClean="0"/>
              <a:t> A downturn in the trend-cycle has lasted as long as </a:t>
            </a:r>
            <a:r>
              <a:rPr lang="en-US" b="1" u="sng" smtClean="0"/>
              <a:t>25 months </a:t>
            </a:r>
            <a:r>
              <a:rPr lang="en-US" smtClean="0"/>
              <a:t>and has been as severe as </a:t>
            </a:r>
            <a:r>
              <a:rPr lang="en-US" b="1" u="sng" smtClean="0"/>
              <a:t>a 0.53% </a:t>
            </a:r>
            <a:r>
              <a:rPr lang="en-US" smtClean="0"/>
              <a:t>monthly decline. </a:t>
            </a:r>
          </a:p>
          <a:p>
            <a:r>
              <a:rPr lang="en-US" b="1" smtClean="0"/>
              <a:t>Augment.</a:t>
            </a:r>
            <a:r>
              <a:rPr lang="en-US" smtClean="0"/>
              <a:t> The Great Recession was our reference point, but many economists believe that the effects of the Great Recession would have been much worse</a:t>
            </a:r>
          </a:p>
          <a:p>
            <a:endParaRPr lang="en-US" smtClean="0"/>
          </a:p>
          <a:p>
            <a:r>
              <a:rPr lang="en-US" smtClean="0"/>
              <a:t>Double your range of uncertainty if you have little historical data or multiply  by 1.5 if you have more. We had a good deal of data, so a 1.5 multiplier seemed appropriate giving us a </a:t>
            </a:r>
            <a:r>
              <a:rPr lang="en-US" b="1" u="sng" smtClean="0"/>
              <a:t>0.8% monthly </a:t>
            </a:r>
            <a:r>
              <a:rPr lang="en-US" smtClean="0"/>
              <a:t>decline. That translates to a potential </a:t>
            </a:r>
            <a:r>
              <a:rPr lang="en-US" b="1" u="sng" smtClean="0"/>
              <a:t>20% decline over 25 months</a:t>
            </a:r>
            <a:r>
              <a:rPr lang="en-US" smtClean="0"/>
              <a:t>. This does not necessarily mean that the City should reserve this entire amount,, because, in the event of a financial Black Swan, the City would take action to reduce spending – not just continue to spend as it had before. </a:t>
            </a:r>
          </a:p>
          <a:p>
            <a:endParaRPr lang="en-US" smtClean="0"/>
          </a:p>
          <a:p>
            <a:r>
              <a:rPr lang="en-US" smtClean="0"/>
              <a:t>The City budget office estimates that the budget could be </a:t>
            </a:r>
            <a:r>
              <a:rPr lang="en-US" b="1" u="sng" smtClean="0"/>
              <a:t>reduced by just under $10 million </a:t>
            </a:r>
            <a:r>
              <a:rPr lang="en-US" smtClean="0"/>
              <a:t>without creating a major disruption to services (though service quality would be negatively affected to some degree, of course). This means the City should </a:t>
            </a:r>
            <a:r>
              <a:rPr lang="en-US" b="1" u="sng" smtClean="0"/>
              <a:t>maintain a reserve of at least $13 million </a:t>
            </a:r>
            <a:r>
              <a:rPr lang="en-US" smtClean="0"/>
              <a:t>to fill the remaining portion of the revenue gap and to help the City make a “soft landing”  </a:t>
            </a:r>
          </a:p>
        </p:txBody>
      </p:sp>
      <p:sp>
        <p:nvSpPr>
          <p:cNvPr id="71684"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71685"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D8EC218E-1363-4E88-ACAF-75B1724218BB}"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p:spPr>
        <p:txBody>
          <a:bodyPr/>
          <a:lstStyle/>
          <a:p>
            <a:r>
              <a:rPr lang="en-US" smtClean="0"/>
              <a:t>In Colorado Springs, the two asset classes that were deemed to be of the greatest importance are bridges and storm sewers.</a:t>
            </a:r>
          </a:p>
          <a:p>
            <a:endParaRPr lang="en-US" smtClean="0"/>
          </a:p>
          <a:p>
            <a:r>
              <a:rPr lang="en-US" smtClean="0"/>
              <a:t>Exhibit shows a risk profile for bridges and culverts. Risk is defined as the product of probability of failure and the consequences of failure. Probability of failure is based on the Bridge Sufficiency Index (BSI) provided by the City staff. A lower BSI indicates a bridge that is in worse condition and ultimately a higher risk (probability) to fail. Consequence is based on cost - the higher the replacement cost of an asset, the higher the consequence to the City if that asset were to fail</a:t>
            </a:r>
          </a:p>
          <a:p>
            <a:endParaRPr lang="en-US" smtClean="0"/>
          </a:p>
          <a:p>
            <a:r>
              <a:rPr lang="en-US" b="1" u="sng" smtClean="0"/>
              <a:t>13 bridge structures</a:t>
            </a:r>
            <a:r>
              <a:rPr lang="en-US" smtClean="0"/>
              <a:t> have been identified as having a high risk rating (those bridges in the red area, which have a total score of between 8-10, when the scores from each axis is added together).  These bridges have an estimated replacement value of </a:t>
            </a:r>
            <a:r>
              <a:rPr lang="en-US" b="1" u="sng" smtClean="0"/>
              <a:t>$22.8 M. </a:t>
            </a:r>
            <a:r>
              <a:rPr lang="en-US" smtClean="0"/>
              <a:t>This averages out to about </a:t>
            </a:r>
            <a:r>
              <a:rPr lang="en-US" b="1" u="sng" smtClean="0"/>
              <a:t>$1.75 million per bridge</a:t>
            </a:r>
            <a:r>
              <a:rPr lang="en-US" smtClean="0"/>
              <a:t>. A reserve that covers </a:t>
            </a:r>
            <a:r>
              <a:rPr lang="en-US" b="1" u="sng" smtClean="0"/>
              <a:t>one or two </a:t>
            </a:r>
            <a:r>
              <a:rPr lang="en-US" smtClean="0"/>
              <a:t>bridges should be adequate, but using the “Triple-A” rule of doubling our expectation for uncertainty, preparing for the premature failure of three of these bridges might be more prudent. </a:t>
            </a:r>
            <a:r>
              <a:rPr lang="en-US" b="1" u="sng" smtClean="0"/>
              <a:t>This equates to a $5.25 million reserve</a:t>
            </a:r>
            <a:r>
              <a:rPr lang="en-US" smtClean="0"/>
              <a:t>. </a:t>
            </a:r>
          </a:p>
          <a:p>
            <a:endParaRPr lang="en-US" smtClean="0"/>
          </a:p>
        </p:txBody>
      </p:sp>
      <p:sp>
        <p:nvSpPr>
          <p:cNvPr id="72708"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72709"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B8D3A808-2CE3-4E62-B188-57E8799D0399}"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p:spPr>
        <p:txBody>
          <a:bodyPr/>
          <a:lstStyle/>
          <a:p>
            <a:r>
              <a:rPr lang="en-US" smtClean="0"/>
              <a:t>estimated costs for the </a:t>
            </a:r>
            <a:r>
              <a:rPr lang="en-US" b="1" u="sng" smtClean="0"/>
              <a:t>2012 fire was $3.75 million</a:t>
            </a:r>
            <a:r>
              <a:rPr lang="en-US" smtClean="0"/>
              <a:t> in personnel time and other direct expenses. Of this, of the expenses eligible for a 75% FEMA reimbursement  were </a:t>
            </a:r>
            <a:r>
              <a:rPr lang="en-US" b="1" u="sng" smtClean="0"/>
              <a:t>$2.15 million</a:t>
            </a:r>
            <a:r>
              <a:rPr lang="en-US" smtClean="0"/>
              <a:t>.  Adding together the FEMA ineligible expenses, plus the 25% unreimbursed expenses results in $</a:t>
            </a:r>
            <a:r>
              <a:rPr lang="en-US" b="1" u="sng" smtClean="0"/>
              <a:t>2.14 million</a:t>
            </a:r>
            <a:r>
              <a:rPr lang="en-US" smtClean="0"/>
              <a:t>.  Some of this is expenses that the City would have incurred anyhow (e.g., firefighters on duty). </a:t>
            </a:r>
          </a:p>
          <a:p>
            <a:endParaRPr lang="en-US" smtClean="0"/>
          </a:p>
          <a:p>
            <a:r>
              <a:rPr lang="en-US" smtClean="0"/>
              <a:t>A reserve of $4 million would be more than adequate to cover the cost of the most recent fire before FEMA reimbursement. However, it may behoove the City to augment the level of risk it is preparing for. If we </a:t>
            </a:r>
            <a:r>
              <a:rPr lang="en-US" b="1" u="sng" smtClean="0"/>
              <a:t>multiplied $3.75 million by 2 we would get $7.5 million. </a:t>
            </a:r>
            <a:r>
              <a:rPr lang="en-US" smtClean="0"/>
              <a:t>However, much of an extreme event’s cost would be reimbursed by other parties and some of this figure would represent costs the City would incur anyhow, so $7.5 M might be excessive. Discussions with City staff indicated that about </a:t>
            </a:r>
            <a:r>
              <a:rPr lang="en-US" b="1" u="sng" smtClean="0"/>
              <a:t>1/3 of the most recent fire’s costs would have been incurred anyhow </a:t>
            </a:r>
            <a:r>
              <a:rPr lang="en-US" smtClean="0"/>
              <a:t>in the normal cost of doing business and that </a:t>
            </a:r>
            <a:r>
              <a:rPr lang="en-US" b="1" u="sng" smtClean="0"/>
              <a:t>about half of the reimbursement from FEMA </a:t>
            </a:r>
            <a:r>
              <a:rPr lang="en-US" smtClean="0"/>
              <a:t>can be expected to be received within 6 months of the expenditure.  Using this as a reference point, a reserve of $3.3 million might represent the minimum prudent reserve amount because it accounts for the fact that the City will bear some of the costs of responding to an extreme event in its regular budget, and that another significant portion of the cost will be reimbursed quickly by FEMA. A reserve of </a:t>
            </a:r>
            <a:r>
              <a:rPr lang="en-US" b="1" u="sng" smtClean="0"/>
              <a:t>$5 million </a:t>
            </a:r>
            <a:r>
              <a:rPr lang="en-US" smtClean="0"/>
              <a:t>might be a middle ground because it </a:t>
            </a:r>
            <a:r>
              <a:rPr lang="en-US" b="1" u="sng" smtClean="0"/>
              <a:t>does not account for FEMA reimbursement </a:t>
            </a:r>
            <a:r>
              <a:rPr lang="en-US" smtClean="0"/>
              <a:t>(which is outside the control of the City).</a:t>
            </a:r>
          </a:p>
        </p:txBody>
      </p:sp>
      <p:sp>
        <p:nvSpPr>
          <p:cNvPr id="73732"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73733"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D22DB715-FD9A-4DFA-A06E-8D997DEF8101}"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p:spPr>
        <p:txBody>
          <a:bodyPr/>
          <a:lstStyle/>
          <a:p>
            <a:r>
              <a:rPr lang="en-US" smtClean="0"/>
              <a:t>Many cities express their reserve policy target as single number (e.g., 16% of revenues). However, GFOA has found that leading municipalities often find it helpful to segment their reserves into different categories because this makes the purpose of the reserve more transparent. For example, a reserve for “emergencies” and a reserve for “economic uncertainty” would provide more clarity on the purpose of the reserves than one all-encompassing reserve.  The first three bullets could comprise the budgetary uncertainty reserve, while the last three would form the emergency reserve, leading to the following targets:</a:t>
            </a:r>
            <a:endParaRPr lang="en-US" baseline="30000" smtClean="0"/>
          </a:p>
          <a:p>
            <a:endParaRPr lang="en-US" baseline="30000" smtClean="0"/>
          </a:p>
          <a:p>
            <a:r>
              <a:rPr lang="en-US" smtClean="0"/>
              <a:t>This provides </a:t>
            </a:r>
            <a:r>
              <a:rPr lang="en-US" b="1" i="1" smtClean="0"/>
              <a:t>a target of about 25% of general fund revenues</a:t>
            </a:r>
            <a:r>
              <a:rPr lang="en-US" smtClean="0"/>
              <a:t>, which is also about in line with the range of reserves actually maintained by other cities that are comparable to Colorado Springs and is above the level that GFOA considers the minimum baseline level that a government should maintain (16%)</a:t>
            </a:r>
          </a:p>
          <a:p>
            <a:endParaRPr lang="en-US" smtClean="0"/>
          </a:p>
          <a:p>
            <a:r>
              <a:rPr lang="en-US" smtClean="0"/>
              <a:t>Note that it was just luck that the two figures worked out to be more or less equal. Doesn’t necessarily have to be equal. </a:t>
            </a:r>
          </a:p>
        </p:txBody>
      </p:sp>
      <p:sp>
        <p:nvSpPr>
          <p:cNvPr id="74756"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74757"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37A798E0-3AE7-490C-B805-824B5EF14749}"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smtClean="0"/>
          </a:p>
        </p:txBody>
      </p:sp>
      <p:sp>
        <p:nvSpPr>
          <p:cNvPr id="48132"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48133"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B93B8AAD-44C5-4C5F-B0B7-6061DE252F43}"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p:spPr>
        <p:txBody>
          <a:bodyPr/>
          <a:lstStyle/>
          <a:p>
            <a:endParaRPr lang="en-US" smtClean="0"/>
          </a:p>
        </p:txBody>
      </p:sp>
      <p:sp>
        <p:nvSpPr>
          <p:cNvPr id="75780"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75781"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2A25749A-D862-4E55-9AD1-27F9FC4F2B37}"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p:spPr>
        <p:txBody>
          <a:bodyPr/>
          <a:lstStyle/>
          <a:p>
            <a:endParaRPr lang="en-US" smtClean="0"/>
          </a:p>
        </p:txBody>
      </p:sp>
      <p:sp>
        <p:nvSpPr>
          <p:cNvPr id="76804"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76805"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CF6CF95F-FF28-42A5-8E1D-6EC55E00037B}"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p:spPr>
        <p:txBody>
          <a:bodyPr/>
          <a:lstStyle/>
          <a:p>
            <a:pPr eaLnBrk="1" hangingPunct="1">
              <a:spcBef>
                <a:spcPct val="0"/>
              </a:spcBef>
            </a:pPr>
            <a:r>
              <a:rPr lang="en-US" smtClean="0"/>
              <a:t>These are good books that you might want to buy</a:t>
            </a:r>
          </a:p>
          <a:p>
            <a:pPr eaLnBrk="1" hangingPunct="1">
              <a:spcBef>
                <a:spcPct val="0"/>
              </a:spcBef>
            </a:pPr>
            <a:endParaRPr lang="en-US" smtClean="0"/>
          </a:p>
          <a:p>
            <a:pPr eaLnBrk="1" hangingPunct="1">
              <a:spcBef>
                <a:spcPct val="0"/>
              </a:spcBef>
            </a:pPr>
            <a:r>
              <a:rPr lang="en-US" smtClean="0"/>
              <a:t>Miller refers to straightening out processes using many of the same principles we will learn in this training. </a:t>
            </a:r>
          </a:p>
          <a:p>
            <a:pPr eaLnBrk="1" hangingPunct="1">
              <a:spcBef>
                <a:spcPct val="0"/>
              </a:spcBef>
            </a:pPr>
            <a:endParaRPr lang="en-US" smtClean="0"/>
          </a:p>
          <a:p>
            <a:pPr eaLnBrk="1" hangingPunct="1">
              <a:spcBef>
                <a:spcPct val="0"/>
              </a:spcBef>
            </a:pPr>
            <a:r>
              <a:rPr lang="en-US" smtClean="0"/>
              <a:t>Seddon refers to calls that represent defects, such as calling for information on unclear forms, checking up on progress for prior requests, etc. </a:t>
            </a:r>
          </a:p>
        </p:txBody>
      </p:sp>
      <p:sp>
        <p:nvSpPr>
          <p:cNvPr id="77828"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Module 1: Intro</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p:spPr>
        <p:txBody>
          <a:bodyPr/>
          <a:lstStyle/>
          <a:p>
            <a:pPr eaLnBrk="1" hangingPunct="1">
              <a:spcBef>
                <a:spcPct val="0"/>
              </a:spcBef>
            </a:pPr>
            <a:r>
              <a:rPr lang="en-US" smtClean="0"/>
              <a:t>Irving is a baldrige award winner and has been doing this a while</a:t>
            </a:r>
          </a:p>
          <a:p>
            <a:pPr eaLnBrk="1" hangingPunct="1">
              <a:spcBef>
                <a:spcPct val="0"/>
              </a:spcBef>
            </a:pPr>
            <a:r>
              <a:rPr lang="en-US" smtClean="0"/>
              <a:t>Has saved a lot of money </a:t>
            </a:r>
          </a:p>
          <a:p>
            <a:pPr eaLnBrk="1" hangingPunct="1">
              <a:spcBef>
                <a:spcPct val="0"/>
              </a:spcBef>
            </a:pPr>
            <a:r>
              <a:rPr lang="en-US" smtClean="0"/>
              <a:t>Has saved a lot of time</a:t>
            </a:r>
          </a:p>
        </p:txBody>
      </p:sp>
      <p:sp>
        <p:nvSpPr>
          <p:cNvPr id="78852"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Module 1: Intro</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p:spPr>
        <p:txBody>
          <a:bodyPr/>
          <a:lstStyle/>
          <a:p>
            <a:pPr eaLnBrk="1" hangingPunct="1">
              <a:spcBef>
                <a:spcPct val="0"/>
              </a:spcBef>
            </a:pPr>
            <a:endParaRPr lang="en-US" smtClean="0"/>
          </a:p>
        </p:txBody>
      </p:sp>
      <p:sp>
        <p:nvSpPr>
          <p:cNvPr id="79876"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Module 1: Intro</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p:spPr>
        <p:txBody>
          <a:bodyPr/>
          <a:lstStyle/>
          <a:p>
            <a:pPr>
              <a:spcBef>
                <a:spcPct val="0"/>
              </a:spcBef>
            </a:pPr>
            <a:r>
              <a:rPr lang="en-US" smtClean="0"/>
              <a:t>In short, Lean is a Japanese method with roots in the quality movement associated with individuals we are more familiar with, such as W. Edwards Deming. It has become popular not only in manufacturing industries, but also increasingly in service industries, including increasing popularity of government. Government has looked at programs, line items, outcomes, but not much of the reform efforts have been focused on process improvement.</a:t>
            </a:r>
          </a:p>
        </p:txBody>
      </p:sp>
      <p:sp>
        <p:nvSpPr>
          <p:cNvPr id="80900" name="Slide Number Placeholder 3"/>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B593F5AF-3F77-4BEF-977E-2BC796657BD3}"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p:spPr>
        <p:txBody>
          <a:bodyPr/>
          <a:lstStyle/>
          <a:p>
            <a:r>
              <a:rPr lang="en-US" smtClean="0"/>
              <a:t>Lean very well known for its various tool sets used to improve processes. However, at its best Lean is a system of thinking that permeates the organization it becomes a way of working and a way of thinking. In fact, at governments we have worked people have even started to use Lean at home – that’s when you know it has taken hold! </a:t>
            </a:r>
          </a:p>
          <a:p>
            <a:endParaRPr lang="en-US" smtClean="0"/>
          </a:p>
          <a:p>
            <a:r>
              <a:rPr lang="en-US" smtClean="0"/>
              <a:t>PW AA cut dinner time in half and morning routine by 1/3</a:t>
            </a:r>
          </a:p>
          <a:p>
            <a:endParaRPr lang="en-US" smtClean="0"/>
          </a:p>
        </p:txBody>
      </p:sp>
      <p:sp>
        <p:nvSpPr>
          <p:cNvPr id="81924" name="Slide Number Placeholder 3"/>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FDEA9F06-53D1-45A5-A9B1-31DAECD6D5B5}"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p:spPr>
        <p:txBody>
          <a:bodyPr/>
          <a:lstStyle/>
          <a:p>
            <a:pPr eaLnBrk="1" hangingPunct="1"/>
            <a:r>
              <a:rPr lang="en-US" smtClean="0"/>
              <a:t>The 8 wastes is one of the most powerful concepts in Lean because people like categories because categories help people recognize patterns. It is has been said in Lean that getting rid of waste is easy, recognizing waste is hard. These categories are the foundation of recognizing waste. Other tools in lean are used to help reduce or eliminate waste</a:t>
            </a:r>
          </a:p>
          <a:p>
            <a:pPr eaLnBrk="1" hangingPunct="1"/>
            <a:endParaRPr lang="en-US" smtClean="0"/>
          </a:p>
          <a:p>
            <a:pPr eaLnBrk="1" hangingPunct="1"/>
            <a:r>
              <a:rPr lang="en-US" smtClean="0"/>
              <a:t>A goal of Lean is to enable employees to spot waste in their everyday lives so that immediate countermeasures can be taken on the spot.  Kaizen is a dedicated time used for improving a process during which waste is identified and eliminated.</a:t>
            </a:r>
          </a:p>
          <a:p>
            <a:pPr eaLnBrk="1" hangingPunct="1"/>
            <a:endParaRPr lang="en-US" smtClean="0"/>
          </a:p>
          <a:p>
            <a:pPr eaLnBrk="1" hangingPunct="1"/>
            <a:r>
              <a:rPr lang="en-US" smtClean="0"/>
              <a:t>Note that the 8 forms of waste are not written in stone. Different authors have different spins on it. The number of wastes also can vary from 7 to as high as 10, but 8 is the most common. Our list represents the most widely accepted 8 categories, with a spin for government specific concerns. </a:t>
            </a:r>
          </a:p>
          <a:p>
            <a:pPr eaLnBrk="1" hangingPunct="1"/>
            <a:endParaRPr lang="en-US" smtClean="0"/>
          </a:p>
        </p:txBody>
      </p:sp>
      <p:sp>
        <p:nvSpPr>
          <p:cNvPr id="82948" name="Slide Number Placeholder 3"/>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390DCAC2-C9F1-4FF1-9430-741EBDF830FD}"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p:spPr>
        <p:txBody>
          <a:bodyPr/>
          <a:lstStyle/>
          <a:p>
            <a:endParaRPr lang="en-US" smtClean="0"/>
          </a:p>
        </p:txBody>
      </p:sp>
      <p:sp>
        <p:nvSpPr>
          <p:cNvPr id="83972"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83973"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3DD95806-AF58-4AED-9162-6735B5363617}"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p:spPr>
        <p:txBody>
          <a:bodyPr/>
          <a:lstStyle/>
          <a:p>
            <a:endParaRPr lang="en-US" smtClean="0"/>
          </a:p>
        </p:txBody>
      </p:sp>
      <p:sp>
        <p:nvSpPr>
          <p:cNvPr id="84996"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84997"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2117C308-A812-4AFB-A7AE-7A7E562F0EE7}"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p:spPr>
        <p:txBody>
          <a:bodyPr/>
          <a:lstStyle/>
          <a:p>
            <a:endParaRPr lang="en-US" smtClean="0"/>
          </a:p>
        </p:txBody>
      </p:sp>
      <p:sp>
        <p:nvSpPr>
          <p:cNvPr id="49156"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49157"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02E1131D-CD89-40E8-8FDC-71A615AC22FD}"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p:spPr>
        <p:txBody>
          <a:bodyPr/>
          <a:lstStyle/>
          <a:p>
            <a:endParaRPr lang="en-US" smtClean="0"/>
          </a:p>
        </p:txBody>
      </p:sp>
      <p:sp>
        <p:nvSpPr>
          <p:cNvPr id="86020"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86021"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9A6B20AD-E713-4707-AFC9-E179A8A6E6BB}" type="slidenum">
              <a:rPr lang="en-US" smtClean="0"/>
              <a:pPr/>
              <a:t>40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p:spPr>
        <p:txBody>
          <a:bodyPr/>
          <a:lstStyle/>
          <a:p>
            <a:endParaRPr lang="en-US" smtClean="0"/>
          </a:p>
        </p:txBody>
      </p:sp>
      <p:sp>
        <p:nvSpPr>
          <p:cNvPr id="50180"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50181"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DFCDE05E-E156-4E46-BF4D-11706958D3AE}"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pPr eaLnBrk="1" hangingPunct="1"/>
            <a:endParaRPr lang="en-US" smtClean="0"/>
          </a:p>
        </p:txBody>
      </p:sp>
      <p:sp>
        <p:nvSpPr>
          <p:cNvPr id="51204"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51205"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A0CC2AA4-3F8E-4060-B8EB-69CF8AC8BB0A}"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marL="685800" lvl="1" indent="-228600" eaLnBrk="1" hangingPunct="1">
              <a:buFontTx/>
              <a:buAutoNum type="arabicPeriod"/>
            </a:pPr>
            <a:r>
              <a:rPr lang="en-US" smtClean="0"/>
              <a:t>Forecasting and analysis reveals problems, and then strategies are developed to address them</a:t>
            </a:r>
          </a:p>
          <a:p>
            <a:pPr marL="685800" lvl="1" indent="-228600" eaLnBrk="1" hangingPunct="1">
              <a:buFontTx/>
              <a:buAutoNum type="arabicPeriod"/>
            </a:pPr>
            <a:r>
              <a:rPr lang="en-US" smtClean="0"/>
              <a:t>Above all, the plan is strategic and visionary. It doesn’t just forecast the status quo into the future. It also involves others – particularly elected officials and other departments to develop consensus strategies and ensure a successful implementation. </a:t>
            </a:r>
          </a:p>
          <a:p>
            <a:pPr marL="685800" lvl="1" indent="-228600" eaLnBrk="1" hangingPunct="1">
              <a:buFontTx/>
              <a:buAutoNum type="arabicPeriod"/>
            </a:pPr>
            <a:r>
              <a:rPr lang="en-US" smtClean="0"/>
              <a:t>Develop big picture, long-term thinking among elected and appointed officials. </a:t>
            </a:r>
          </a:p>
          <a:p>
            <a:pPr marL="685800" lvl="1" indent="-228600" eaLnBrk="1" hangingPunct="1">
              <a:buFontTx/>
              <a:buAutoNum type="arabicPeriod"/>
            </a:pPr>
            <a:endParaRPr lang="en-US" smtClean="0"/>
          </a:p>
          <a:p>
            <a:pPr marL="685800" lvl="1" indent="-228600" eaLnBrk="1" hangingPunct="1"/>
            <a:r>
              <a:rPr lang="en-US" smtClean="0"/>
              <a:t>WE WILL REVIEW THESE IDEAS IN A LITTLE MORE DEPTH ON THE NEXT FEW SLIDES.</a:t>
            </a:r>
          </a:p>
          <a:p>
            <a:pPr marL="228600" indent="-228600"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1 - LTFP Training</a:t>
            </a: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marL="685800" lvl="1" indent="-228600" eaLnBrk="1" hangingPunct="1">
              <a:buFontTx/>
              <a:buAutoNum type="arabicPeriod"/>
            </a:pPr>
            <a:r>
              <a:rPr lang="en-US" smtClean="0"/>
              <a:t>A plan is between 5-10 years. Some plans included 20-year forecasts, but these are usually speculative in nature. Key is to align the time frame with issues driving the plannign process. If an issue’s impact is 6-years out then a 5 year plan is not going to work.</a:t>
            </a:r>
          </a:p>
          <a:p>
            <a:pPr marL="685800" lvl="1" indent="-228600" eaLnBrk="1" hangingPunct="1">
              <a:buFontTx/>
              <a:buAutoNum type="arabicPeriod"/>
            </a:pPr>
            <a:r>
              <a:rPr lang="en-US" smtClean="0"/>
              <a:t> A plan could consider a range of funds but beginners tend to limit to fewer funds. However, the plan must include the funds that are relevant to the most pressing issues (e.g., if street repair is a big issue, then the street repair fund must be included)</a:t>
            </a:r>
          </a:p>
          <a:p>
            <a:pPr marL="685800" lvl="1" indent="-228600" eaLnBrk="1" hangingPunct="1"/>
            <a:r>
              <a:rPr lang="en-US" smtClean="0"/>
              <a:t>3. A plan can be done annually or as-needed. Annually is ideal so that the plan can act as prelude to the budget process and contribute a long-term perspective to budget deliberations. As-needed plans may be driven by special issues like a large debt issuance or a financial crisis. A hybrid approach is also possible, where a plan is done annually but more sophisticated elements are only undertaken every few years. For example, your could do extensive community visioning and workshops only every few years.</a:t>
            </a:r>
          </a:p>
          <a:p>
            <a:pPr marL="685800" lvl="1" indent="-228600" eaLnBrk="1" hangingPunct="1"/>
            <a:r>
              <a:rPr lang="en-US" smtClean="0"/>
              <a:t>4. A plan contains a scan of the environment, long-term forecasts, debt analysis, and financial strategies.</a:t>
            </a:r>
          </a:p>
          <a:p>
            <a:pPr marL="228600" indent="-228600"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p:spPr>
        <p:txBody>
          <a:bodyPr/>
          <a:lstStyle/>
          <a:p>
            <a:endParaRPr lang="en-US" smtClean="0"/>
          </a:p>
        </p:txBody>
      </p:sp>
      <p:sp>
        <p:nvSpPr>
          <p:cNvPr id="54276" name="Footer Placeholder 3"/>
          <p:cNvSpPr>
            <a:spLocks noGrp="1"/>
          </p:cNvSpPr>
          <p:nvPr>
            <p:ph type="ftr" sz="quarter" idx="4"/>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r>
              <a:rPr lang="en-US" smtClean="0"/>
              <a:t>Session 9 - LTFP Process</a:t>
            </a:r>
          </a:p>
        </p:txBody>
      </p:sp>
      <p:sp>
        <p:nvSpPr>
          <p:cNvPr id="54277" name="Slide Number Placeholder 4"/>
          <p:cNvSpPr>
            <a:spLocks noGrp="1"/>
          </p:cNvSpPr>
          <p:nvPr>
            <p:ph type="sldNum" sz="quarter" idx="5"/>
          </p:nvPr>
        </p:nvSpPr>
        <p:spPr>
          <a:noFill/>
        </p:spPr>
        <p:txBody>
          <a:bodyPr/>
          <a:lstStyle>
            <a:lvl1pPr defTabSz="965200">
              <a:defRPr>
                <a:solidFill>
                  <a:schemeClr val="tx1"/>
                </a:solidFill>
                <a:latin typeface="Arial" charset="0"/>
              </a:defRPr>
            </a:lvl1pPr>
            <a:lvl2pPr marL="742950" indent="-285750" defTabSz="965200">
              <a:defRPr>
                <a:solidFill>
                  <a:schemeClr val="tx1"/>
                </a:solidFill>
                <a:latin typeface="Arial" charset="0"/>
              </a:defRPr>
            </a:lvl2pPr>
            <a:lvl3pPr marL="1143000" indent="-228600" defTabSz="965200">
              <a:defRPr>
                <a:solidFill>
                  <a:schemeClr val="tx1"/>
                </a:solidFill>
                <a:latin typeface="Arial" charset="0"/>
              </a:defRPr>
            </a:lvl3pPr>
            <a:lvl4pPr marL="1600200" indent="-228600" defTabSz="965200">
              <a:defRPr>
                <a:solidFill>
                  <a:schemeClr val="tx1"/>
                </a:solidFill>
                <a:latin typeface="Arial" charset="0"/>
              </a:defRPr>
            </a:lvl4pPr>
            <a:lvl5pPr marL="2057400" indent="-228600" defTabSz="965200">
              <a:defRPr>
                <a:solidFill>
                  <a:schemeClr val="tx1"/>
                </a:solidFill>
                <a:latin typeface="Arial" charset="0"/>
              </a:defRPr>
            </a:lvl5pPr>
            <a:lvl6pPr marL="2514600" indent="-228600" defTabSz="965200" eaLnBrk="0" fontAlgn="base" hangingPunct="0">
              <a:spcBef>
                <a:spcPct val="0"/>
              </a:spcBef>
              <a:spcAft>
                <a:spcPct val="0"/>
              </a:spcAft>
              <a:defRPr>
                <a:solidFill>
                  <a:schemeClr val="tx1"/>
                </a:solidFill>
                <a:latin typeface="Arial" charset="0"/>
              </a:defRPr>
            </a:lvl6pPr>
            <a:lvl7pPr marL="2971800" indent="-228600" defTabSz="965200" eaLnBrk="0" fontAlgn="base" hangingPunct="0">
              <a:spcBef>
                <a:spcPct val="0"/>
              </a:spcBef>
              <a:spcAft>
                <a:spcPct val="0"/>
              </a:spcAft>
              <a:defRPr>
                <a:solidFill>
                  <a:schemeClr val="tx1"/>
                </a:solidFill>
                <a:latin typeface="Arial" charset="0"/>
              </a:defRPr>
            </a:lvl7pPr>
            <a:lvl8pPr marL="3429000" indent="-228600" defTabSz="965200" eaLnBrk="0" fontAlgn="base" hangingPunct="0">
              <a:spcBef>
                <a:spcPct val="0"/>
              </a:spcBef>
              <a:spcAft>
                <a:spcPct val="0"/>
              </a:spcAft>
              <a:defRPr>
                <a:solidFill>
                  <a:schemeClr val="tx1"/>
                </a:solidFill>
                <a:latin typeface="Arial" charset="0"/>
              </a:defRPr>
            </a:lvl8pPr>
            <a:lvl9pPr marL="3886200" indent="-228600" defTabSz="965200" eaLnBrk="0" fontAlgn="base" hangingPunct="0">
              <a:spcBef>
                <a:spcPct val="0"/>
              </a:spcBef>
              <a:spcAft>
                <a:spcPct val="0"/>
              </a:spcAft>
              <a:defRPr>
                <a:solidFill>
                  <a:schemeClr val="tx1"/>
                </a:solidFill>
                <a:latin typeface="Arial" charset="0"/>
              </a:defRPr>
            </a:lvl9pPr>
          </a:lstStyle>
          <a:p>
            <a:fld id="{42568D45-6C24-4374-846A-941478DDC400}"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19050" y="914400"/>
            <a:ext cx="73152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2"/>
          <p:cNvSpPr>
            <a:spLocks noChangeArrowheads="1"/>
          </p:cNvSpPr>
          <p:nvPr userDrawn="1"/>
        </p:nvSpPr>
        <p:spPr bwMode="auto">
          <a:xfrm>
            <a:off x="7315200" y="0"/>
            <a:ext cx="1828800" cy="2819400"/>
          </a:xfrm>
          <a:prstGeom prst="rect">
            <a:avLst/>
          </a:prstGeom>
          <a:solidFill>
            <a:srgbClr val="000080"/>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Oval 8"/>
          <p:cNvSpPr>
            <a:spLocks noChangeArrowheads="1"/>
          </p:cNvSpPr>
          <p:nvPr/>
        </p:nvSpPr>
        <p:spPr bwMode="auto">
          <a:xfrm>
            <a:off x="7446963" y="3024188"/>
            <a:ext cx="200025" cy="201612"/>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Oval 9"/>
          <p:cNvSpPr>
            <a:spLocks noChangeArrowheads="1"/>
          </p:cNvSpPr>
          <p:nvPr/>
        </p:nvSpPr>
        <p:spPr bwMode="auto">
          <a:xfrm>
            <a:off x="7729538" y="3024188"/>
            <a:ext cx="201612" cy="201612"/>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Oval 10"/>
          <p:cNvSpPr>
            <a:spLocks noChangeArrowheads="1"/>
          </p:cNvSpPr>
          <p:nvPr/>
        </p:nvSpPr>
        <p:spPr bwMode="auto">
          <a:xfrm>
            <a:off x="8013700" y="3024188"/>
            <a:ext cx="201613" cy="201612"/>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Oval 11"/>
          <p:cNvSpPr>
            <a:spLocks noChangeArrowheads="1"/>
          </p:cNvSpPr>
          <p:nvPr/>
        </p:nvSpPr>
        <p:spPr bwMode="auto">
          <a:xfrm>
            <a:off x="7446963" y="3308350"/>
            <a:ext cx="200025" cy="201613"/>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Oval 12"/>
          <p:cNvSpPr>
            <a:spLocks noChangeArrowheads="1"/>
          </p:cNvSpPr>
          <p:nvPr/>
        </p:nvSpPr>
        <p:spPr bwMode="auto">
          <a:xfrm>
            <a:off x="7729538" y="3308350"/>
            <a:ext cx="201612" cy="201613"/>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Oval 13"/>
          <p:cNvSpPr>
            <a:spLocks noChangeArrowheads="1"/>
          </p:cNvSpPr>
          <p:nvPr/>
        </p:nvSpPr>
        <p:spPr bwMode="auto">
          <a:xfrm>
            <a:off x="8013700" y="3308350"/>
            <a:ext cx="201613" cy="201613"/>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Oval 14"/>
          <p:cNvSpPr>
            <a:spLocks noChangeArrowheads="1"/>
          </p:cNvSpPr>
          <p:nvPr/>
        </p:nvSpPr>
        <p:spPr bwMode="auto">
          <a:xfrm>
            <a:off x="8297863" y="3308350"/>
            <a:ext cx="203200" cy="201613"/>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Oval 15"/>
          <p:cNvSpPr>
            <a:spLocks noChangeArrowheads="1"/>
          </p:cNvSpPr>
          <p:nvPr/>
        </p:nvSpPr>
        <p:spPr bwMode="auto">
          <a:xfrm>
            <a:off x="7446963" y="3592513"/>
            <a:ext cx="200025" cy="20161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Oval 16"/>
          <p:cNvSpPr>
            <a:spLocks noChangeArrowheads="1"/>
          </p:cNvSpPr>
          <p:nvPr/>
        </p:nvSpPr>
        <p:spPr bwMode="auto">
          <a:xfrm>
            <a:off x="7729538" y="3592513"/>
            <a:ext cx="201612" cy="20161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Oval 17"/>
          <p:cNvSpPr>
            <a:spLocks noChangeArrowheads="1"/>
          </p:cNvSpPr>
          <p:nvPr/>
        </p:nvSpPr>
        <p:spPr bwMode="auto">
          <a:xfrm>
            <a:off x="8013700" y="3592513"/>
            <a:ext cx="201613" cy="20161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Oval 18"/>
          <p:cNvSpPr>
            <a:spLocks noChangeArrowheads="1"/>
          </p:cNvSpPr>
          <p:nvPr/>
        </p:nvSpPr>
        <p:spPr bwMode="auto">
          <a:xfrm>
            <a:off x="8297863" y="3592513"/>
            <a:ext cx="203200" cy="20161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Oval 19"/>
          <p:cNvSpPr>
            <a:spLocks noChangeArrowheads="1"/>
          </p:cNvSpPr>
          <p:nvPr/>
        </p:nvSpPr>
        <p:spPr bwMode="auto">
          <a:xfrm>
            <a:off x="8583613" y="3592513"/>
            <a:ext cx="200025" cy="20161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20"/>
          <p:cNvSpPr>
            <a:spLocks noChangeShapeType="1"/>
          </p:cNvSpPr>
          <p:nvPr userDrawn="1"/>
        </p:nvSpPr>
        <p:spPr bwMode="auto">
          <a:xfrm>
            <a:off x="0" y="2819400"/>
            <a:ext cx="9144000" cy="0"/>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Oval 21"/>
          <p:cNvSpPr>
            <a:spLocks noChangeArrowheads="1"/>
          </p:cNvSpPr>
          <p:nvPr userDrawn="1"/>
        </p:nvSpPr>
        <p:spPr bwMode="auto">
          <a:xfrm>
            <a:off x="8291513" y="3022600"/>
            <a:ext cx="200025" cy="201613"/>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Oval 22"/>
          <p:cNvSpPr>
            <a:spLocks noChangeArrowheads="1"/>
          </p:cNvSpPr>
          <p:nvPr userDrawn="1"/>
        </p:nvSpPr>
        <p:spPr bwMode="auto">
          <a:xfrm>
            <a:off x="8574088" y="3022600"/>
            <a:ext cx="201612" cy="201613"/>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Oval 23"/>
          <p:cNvSpPr>
            <a:spLocks noChangeArrowheads="1"/>
          </p:cNvSpPr>
          <p:nvPr userDrawn="1"/>
        </p:nvSpPr>
        <p:spPr bwMode="auto">
          <a:xfrm>
            <a:off x="8574088" y="3298825"/>
            <a:ext cx="201612" cy="201613"/>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Oval 24"/>
          <p:cNvSpPr>
            <a:spLocks noChangeArrowheads="1"/>
          </p:cNvSpPr>
          <p:nvPr userDrawn="1"/>
        </p:nvSpPr>
        <p:spPr bwMode="auto">
          <a:xfrm>
            <a:off x="7721600" y="3875088"/>
            <a:ext cx="201613" cy="201612"/>
          </a:xfrm>
          <a:prstGeom prst="ellipse">
            <a:avLst/>
          </a:prstGeom>
          <a:solidFill>
            <a:srgbClr val="11111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Oval 25"/>
          <p:cNvSpPr>
            <a:spLocks noChangeArrowheads="1"/>
          </p:cNvSpPr>
          <p:nvPr userDrawn="1"/>
        </p:nvSpPr>
        <p:spPr bwMode="auto">
          <a:xfrm>
            <a:off x="8005763" y="3875088"/>
            <a:ext cx="203200" cy="201612"/>
          </a:xfrm>
          <a:prstGeom prst="ellipse">
            <a:avLst/>
          </a:prstGeom>
          <a:solidFill>
            <a:srgbClr val="11111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Oval 26"/>
          <p:cNvSpPr>
            <a:spLocks noChangeArrowheads="1"/>
          </p:cNvSpPr>
          <p:nvPr userDrawn="1"/>
        </p:nvSpPr>
        <p:spPr bwMode="auto">
          <a:xfrm>
            <a:off x="8005763" y="4159250"/>
            <a:ext cx="203200" cy="201613"/>
          </a:xfrm>
          <a:prstGeom prst="ellipse">
            <a:avLst/>
          </a:pr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Oval 27"/>
          <p:cNvSpPr>
            <a:spLocks noChangeArrowheads="1"/>
          </p:cNvSpPr>
          <p:nvPr userDrawn="1"/>
        </p:nvSpPr>
        <p:spPr bwMode="auto">
          <a:xfrm>
            <a:off x="8291513" y="4159250"/>
            <a:ext cx="200025" cy="201613"/>
          </a:xfrm>
          <a:prstGeom prst="ellipse">
            <a:avLst/>
          </a:pr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Oval 28"/>
          <p:cNvSpPr>
            <a:spLocks noChangeArrowheads="1"/>
          </p:cNvSpPr>
          <p:nvPr userDrawn="1"/>
        </p:nvSpPr>
        <p:spPr bwMode="auto">
          <a:xfrm>
            <a:off x="8291513" y="4443413"/>
            <a:ext cx="200025" cy="201612"/>
          </a:xfrm>
          <a:prstGeom prst="ellipse">
            <a:avLst/>
          </a:prstGeom>
          <a:solidFill>
            <a:srgbClr val="77777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Oval 29"/>
          <p:cNvSpPr>
            <a:spLocks noChangeArrowheads="1"/>
          </p:cNvSpPr>
          <p:nvPr userDrawn="1"/>
        </p:nvSpPr>
        <p:spPr bwMode="auto">
          <a:xfrm>
            <a:off x="8574088" y="4443413"/>
            <a:ext cx="201612" cy="201612"/>
          </a:xfrm>
          <a:prstGeom prst="ellipse">
            <a:avLst/>
          </a:prstGeom>
          <a:solidFill>
            <a:srgbClr val="77777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Oval 30"/>
          <p:cNvSpPr>
            <a:spLocks noChangeArrowheads="1"/>
          </p:cNvSpPr>
          <p:nvPr userDrawn="1"/>
        </p:nvSpPr>
        <p:spPr bwMode="auto">
          <a:xfrm>
            <a:off x="8281988" y="3873500"/>
            <a:ext cx="201612" cy="201613"/>
          </a:xfrm>
          <a:prstGeom prst="ellipse">
            <a:avLst/>
          </a:prstGeom>
          <a:solidFill>
            <a:srgbClr val="11111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 name="Oval 31"/>
          <p:cNvSpPr>
            <a:spLocks noChangeArrowheads="1"/>
          </p:cNvSpPr>
          <p:nvPr userDrawn="1"/>
        </p:nvSpPr>
        <p:spPr bwMode="auto">
          <a:xfrm>
            <a:off x="8566150" y="3873500"/>
            <a:ext cx="201613" cy="201613"/>
          </a:xfrm>
          <a:prstGeom prst="ellipse">
            <a:avLst/>
          </a:prstGeom>
          <a:solidFill>
            <a:srgbClr val="11111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Oval 32"/>
          <p:cNvSpPr>
            <a:spLocks noChangeArrowheads="1"/>
          </p:cNvSpPr>
          <p:nvPr userDrawn="1"/>
        </p:nvSpPr>
        <p:spPr bwMode="auto">
          <a:xfrm>
            <a:off x="8566150" y="4149725"/>
            <a:ext cx="201613" cy="201613"/>
          </a:xfrm>
          <a:prstGeom prst="ellipse">
            <a:avLst/>
          </a:pr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Oval 33"/>
          <p:cNvSpPr>
            <a:spLocks noChangeArrowheads="1"/>
          </p:cNvSpPr>
          <p:nvPr userDrawn="1"/>
        </p:nvSpPr>
        <p:spPr bwMode="auto">
          <a:xfrm>
            <a:off x="8566150" y="4740275"/>
            <a:ext cx="201613" cy="201613"/>
          </a:xfrm>
          <a:prstGeom prst="ellipse">
            <a:avLst/>
          </a:pr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Oval 34"/>
          <p:cNvSpPr>
            <a:spLocks noChangeArrowheads="1"/>
          </p:cNvSpPr>
          <p:nvPr userDrawn="1"/>
        </p:nvSpPr>
        <p:spPr bwMode="auto">
          <a:xfrm>
            <a:off x="8853488" y="3602038"/>
            <a:ext cx="201612" cy="20161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Oval 35"/>
          <p:cNvSpPr>
            <a:spLocks noChangeArrowheads="1"/>
          </p:cNvSpPr>
          <p:nvPr userDrawn="1"/>
        </p:nvSpPr>
        <p:spPr bwMode="auto">
          <a:xfrm>
            <a:off x="8845550" y="3032125"/>
            <a:ext cx="201613" cy="201613"/>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Oval 36"/>
          <p:cNvSpPr>
            <a:spLocks noChangeArrowheads="1"/>
          </p:cNvSpPr>
          <p:nvPr userDrawn="1"/>
        </p:nvSpPr>
        <p:spPr bwMode="auto">
          <a:xfrm>
            <a:off x="8845550" y="3308350"/>
            <a:ext cx="201613" cy="201613"/>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Oval 37"/>
          <p:cNvSpPr>
            <a:spLocks noChangeArrowheads="1"/>
          </p:cNvSpPr>
          <p:nvPr userDrawn="1"/>
        </p:nvSpPr>
        <p:spPr bwMode="auto">
          <a:xfrm>
            <a:off x="8845550" y="4452938"/>
            <a:ext cx="201613" cy="201612"/>
          </a:xfrm>
          <a:prstGeom prst="ellipse">
            <a:avLst/>
          </a:prstGeom>
          <a:solidFill>
            <a:srgbClr val="77777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Oval 38"/>
          <p:cNvSpPr>
            <a:spLocks noChangeArrowheads="1"/>
          </p:cNvSpPr>
          <p:nvPr userDrawn="1"/>
        </p:nvSpPr>
        <p:spPr bwMode="auto">
          <a:xfrm>
            <a:off x="8837613" y="3883025"/>
            <a:ext cx="203200" cy="201613"/>
          </a:xfrm>
          <a:prstGeom prst="ellipse">
            <a:avLst/>
          </a:prstGeom>
          <a:solidFill>
            <a:srgbClr val="11111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39"/>
          <p:cNvSpPr>
            <a:spLocks noChangeArrowheads="1"/>
          </p:cNvSpPr>
          <p:nvPr userDrawn="1"/>
        </p:nvSpPr>
        <p:spPr bwMode="auto">
          <a:xfrm>
            <a:off x="8837613" y="4159250"/>
            <a:ext cx="203200" cy="201613"/>
          </a:xfrm>
          <a:prstGeom prst="ellipse">
            <a:avLst/>
          </a:pr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Oval 40"/>
          <p:cNvSpPr>
            <a:spLocks noChangeArrowheads="1"/>
          </p:cNvSpPr>
          <p:nvPr userDrawn="1"/>
        </p:nvSpPr>
        <p:spPr bwMode="auto">
          <a:xfrm>
            <a:off x="8837613" y="4749800"/>
            <a:ext cx="203200" cy="201613"/>
          </a:xfrm>
          <a:prstGeom prst="ellipse">
            <a:avLst/>
          </a:pr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Oval 41"/>
          <p:cNvSpPr>
            <a:spLocks noChangeArrowheads="1"/>
          </p:cNvSpPr>
          <p:nvPr userDrawn="1"/>
        </p:nvSpPr>
        <p:spPr bwMode="auto">
          <a:xfrm>
            <a:off x="8837613" y="5026025"/>
            <a:ext cx="203200" cy="201613"/>
          </a:xfrm>
          <a:prstGeom prst="ellipse">
            <a:avLst/>
          </a:pr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0" name="Picture 42" descr="GFOAbluewhit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27913" y="381000"/>
            <a:ext cx="1651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19" name="Rectangle 3"/>
          <p:cNvSpPr>
            <a:spLocks noGrp="1" noChangeArrowheads="1"/>
          </p:cNvSpPr>
          <p:nvPr>
            <p:ph type="ctrTitle"/>
          </p:nvPr>
        </p:nvSpPr>
        <p:spPr>
          <a:xfrm>
            <a:off x="315913" y="466725"/>
            <a:ext cx="6781800" cy="2133600"/>
          </a:xfrm>
        </p:spPr>
        <p:txBody>
          <a:bodyPr/>
          <a:lstStyle>
            <a:lvl1pPr algn="r">
              <a:defRPr sz="4800">
                <a:solidFill>
                  <a:srgbClr val="000080"/>
                </a:solidFill>
              </a:defRPr>
            </a:lvl1pPr>
          </a:lstStyle>
          <a:p>
            <a:pPr lvl="0"/>
            <a:r>
              <a:rPr lang="en-US" altLang="en-US" noProof="0" smtClean="0"/>
              <a:t>Click to edit Master title style</a:t>
            </a:r>
          </a:p>
        </p:txBody>
      </p:sp>
      <p:sp>
        <p:nvSpPr>
          <p:cNvPr id="8602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smtClean="0"/>
              <a:t>Click to edit Master subtitle style</a:t>
            </a:r>
          </a:p>
        </p:txBody>
      </p:sp>
      <p:sp>
        <p:nvSpPr>
          <p:cNvPr id="41" name="Rectangle 5"/>
          <p:cNvSpPr>
            <a:spLocks noGrp="1" noChangeArrowheads="1"/>
          </p:cNvSpPr>
          <p:nvPr>
            <p:ph type="dt" sz="half" idx="10"/>
          </p:nvPr>
        </p:nvSpPr>
        <p:spPr/>
        <p:txBody>
          <a:bodyPr/>
          <a:lstStyle>
            <a:lvl1pPr>
              <a:defRPr/>
            </a:lvl1pPr>
          </a:lstStyle>
          <a:p>
            <a:pPr>
              <a:defRPr/>
            </a:pPr>
            <a:endParaRPr lang="en-US" altLang="en-US"/>
          </a:p>
        </p:txBody>
      </p:sp>
      <p:sp>
        <p:nvSpPr>
          <p:cNvPr id="42" name="Rectangle 6"/>
          <p:cNvSpPr>
            <a:spLocks noGrp="1" noChangeArrowheads="1"/>
          </p:cNvSpPr>
          <p:nvPr>
            <p:ph type="ftr" sz="quarter" idx="11"/>
          </p:nvPr>
        </p:nvSpPr>
        <p:spPr/>
        <p:txBody>
          <a:bodyPr/>
          <a:lstStyle>
            <a:lvl1pPr>
              <a:defRPr/>
            </a:lvl1pPr>
          </a:lstStyle>
          <a:p>
            <a:pPr>
              <a:defRPr/>
            </a:pPr>
            <a:endParaRPr lang="en-US" altLang="en-US"/>
          </a:p>
        </p:txBody>
      </p:sp>
      <p:sp>
        <p:nvSpPr>
          <p:cNvPr id="43" name="Rectangle 7"/>
          <p:cNvSpPr>
            <a:spLocks noGrp="1" noChangeArrowheads="1"/>
          </p:cNvSpPr>
          <p:nvPr>
            <p:ph type="sldNum" sz="quarter" idx="12"/>
          </p:nvPr>
        </p:nvSpPr>
        <p:spPr/>
        <p:txBody>
          <a:bodyPr/>
          <a:lstStyle>
            <a:lvl1pPr>
              <a:defRPr/>
            </a:lvl1pPr>
          </a:lstStyle>
          <a:p>
            <a:pPr>
              <a:defRPr/>
            </a:pPr>
            <a:fld id="{EF55A289-6DDD-44CF-9501-F389C6C05406}" type="slidenum">
              <a:rPr lang="en-US" altLang="en-US"/>
              <a:pPr>
                <a:defRPr/>
              </a:pPr>
              <a:t>‹#›</a:t>
            </a:fld>
            <a:endParaRPr lang="en-US" altLang="en-US"/>
          </a:p>
        </p:txBody>
      </p:sp>
    </p:spTree>
    <p:extLst>
      <p:ext uri="{BB962C8B-B14F-4D97-AF65-F5344CB8AC3E}">
        <p14:creationId xmlns:p14="http://schemas.microsoft.com/office/powerpoint/2010/main" val="2934572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p:cNvSpPr>
            <a:spLocks noGrp="1" noChangeArrowheads="1"/>
          </p:cNvSpPr>
          <p:nvPr>
            <p:ph type="sldNum" sz="quarter" idx="12"/>
          </p:nvPr>
        </p:nvSpPr>
        <p:spPr>
          <a:ln/>
        </p:spPr>
        <p:txBody>
          <a:bodyPr/>
          <a:lstStyle>
            <a:lvl1pPr>
              <a:defRPr/>
            </a:lvl1pPr>
          </a:lstStyle>
          <a:p>
            <a:pPr>
              <a:defRPr/>
            </a:pPr>
            <a:fld id="{A50A28A0-85B0-4DBE-A6C0-5F693520B3EA}" type="slidenum">
              <a:rPr lang="en-US" altLang="en-US"/>
              <a:pPr>
                <a:defRPr/>
              </a:pPr>
              <a:t>‹#›</a:t>
            </a:fld>
            <a:endParaRPr lang="en-US" altLang="en-US"/>
          </a:p>
        </p:txBody>
      </p:sp>
    </p:spTree>
    <p:extLst>
      <p:ext uri="{BB962C8B-B14F-4D97-AF65-F5344CB8AC3E}">
        <p14:creationId xmlns:p14="http://schemas.microsoft.com/office/powerpoint/2010/main" val="2957244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28600"/>
            <a:ext cx="20764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28600"/>
            <a:ext cx="6076950"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p:cNvSpPr>
            <a:spLocks noGrp="1" noChangeArrowheads="1"/>
          </p:cNvSpPr>
          <p:nvPr>
            <p:ph type="sldNum" sz="quarter" idx="12"/>
          </p:nvPr>
        </p:nvSpPr>
        <p:spPr>
          <a:ln/>
        </p:spPr>
        <p:txBody>
          <a:bodyPr/>
          <a:lstStyle>
            <a:lvl1pPr>
              <a:defRPr/>
            </a:lvl1pPr>
          </a:lstStyle>
          <a:p>
            <a:pPr>
              <a:defRPr/>
            </a:pPr>
            <a:fld id="{3DF94B9B-2D33-4266-B6AC-157E1A6CE3BC}" type="slidenum">
              <a:rPr lang="en-US" altLang="en-US"/>
              <a:pPr>
                <a:defRPr/>
              </a:pPr>
              <a:t>‹#›</a:t>
            </a:fld>
            <a:endParaRPr lang="en-US" altLang="en-US"/>
          </a:p>
        </p:txBody>
      </p:sp>
    </p:spTree>
    <p:extLst>
      <p:ext uri="{BB962C8B-B14F-4D97-AF65-F5344CB8AC3E}">
        <p14:creationId xmlns:p14="http://schemas.microsoft.com/office/powerpoint/2010/main" val="4007080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2248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p:cNvSpPr>
            <a:spLocks noGrp="1" noChangeArrowheads="1"/>
          </p:cNvSpPr>
          <p:nvPr>
            <p:ph type="sldNum" sz="quarter" idx="12"/>
          </p:nvPr>
        </p:nvSpPr>
        <p:spPr>
          <a:ln/>
        </p:spPr>
        <p:txBody>
          <a:bodyPr/>
          <a:lstStyle>
            <a:lvl1pPr>
              <a:defRPr/>
            </a:lvl1pPr>
          </a:lstStyle>
          <a:p>
            <a:pPr>
              <a:defRPr/>
            </a:pPr>
            <a:fld id="{B994ED41-7308-4B76-AEE8-34677FCFE28D}" type="slidenum">
              <a:rPr lang="en-US" altLang="en-US"/>
              <a:pPr>
                <a:defRPr/>
              </a:pPr>
              <a:t>‹#›</a:t>
            </a:fld>
            <a:endParaRPr lang="en-US" altLang="en-US"/>
          </a:p>
        </p:txBody>
      </p:sp>
    </p:spTree>
    <p:extLst>
      <p:ext uri="{BB962C8B-B14F-4D97-AF65-F5344CB8AC3E}">
        <p14:creationId xmlns:p14="http://schemas.microsoft.com/office/powerpoint/2010/main" val="1739858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p:cNvSpPr>
            <a:spLocks noGrp="1" noChangeArrowheads="1"/>
          </p:cNvSpPr>
          <p:nvPr>
            <p:ph type="sldNum" sz="quarter" idx="12"/>
          </p:nvPr>
        </p:nvSpPr>
        <p:spPr>
          <a:ln/>
        </p:spPr>
        <p:txBody>
          <a:bodyPr/>
          <a:lstStyle>
            <a:lvl1pPr>
              <a:defRPr/>
            </a:lvl1pPr>
          </a:lstStyle>
          <a:p>
            <a:pPr>
              <a:defRPr/>
            </a:pPr>
            <a:fld id="{2A0178E1-7BDC-42F1-8254-22756057EDA3}" type="slidenum">
              <a:rPr lang="en-US" altLang="en-US"/>
              <a:pPr>
                <a:defRPr/>
              </a:pPr>
              <a:t>‹#›</a:t>
            </a:fld>
            <a:endParaRPr lang="en-US" altLang="en-US"/>
          </a:p>
        </p:txBody>
      </p:sp>
    </p:spTree>
    <p:extLst>
      <p:ext uri="{BB962C8B-B14F-4D97-AF65-F5344CB8AC3E}">
        <p14:creationId xmlns:p14="http://schemas.microsoft.com/office/powerpoint/2010/main" val="3983953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4606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4606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
          <p:cNvSpPr>
            <a:spLocks noGrp="1" noChangeArrowheads="1"/>
          </p:cNvSpPr>
          <p:nvPr>
            <p:ph type="sldNum" sz="quarter" idx="12"/>
          </p:nvPr>
        </p:nvSpPr>
        <p:spPr>
          <a:ln/>
        </p:spPr>
        <p:txBody>
          <a:bodyPr/>
          <a:lstStyle>
            <a:lvl1pPr>
              <a:defRPr/>
            </a:lvl1pPr>
          </a:lstStyle>
          <a:p>
            <a:pPr>
              <a:defRPr/>
            </a:pPr>
            <a:fld id="{EFCA2ECE-B21B-486A-870E-C4D77C7CAB68}" type="slidenum">
              <a:rPr lang="en-US" altLang="en-US"/>
              <a:pPr>
                <a:defRPr/>
              </a:pPr>
              <a:t>‹#›</a:t>
            </a:fld>
            <a:endParaRPr lang="en-US" altLang="en-US"/>
          </a:p>
        </p:txBody>
      </p:sp>
    </p:spTree>
    <p:extLst>
      <p:ext uri="{BB962C8B-B14F-4D97-AF65-F5344CB8AC3E}">
        <p14:creationId xmlns:p14="http://schemas.microsoft.com/office/powerpoint/2010/main" val="3844159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8"/>
          <p:cNvSpPr>
            <a:spLocks noGrp="1" noChangeArrowheads="1"/>
          </p:cNvSpPr>
          <p:nvPr>
            <p:ph type="sldNum" sz="quarter" idx="12"/>
          </p:nvPr>
        </p:nvSpPr>
        <p:spPr>
          <a:ln/>
        </p:spPr>
        <p:txBody>
          <a:bodyPr/>
          <a:lstStyle>
            <a:lvl1pPr>
              <a:defRPr/>
            </a:lvl1pPr>
          </a:lstStyle>
          <a:p>
            <a:pPr>
              <a:defRPr/>
            </a:pPr>
            <a:fld id="{D26B5FD5-D5FC-4DA0-8E16-60CF204FE984}" type="slidenum">
              <a:rPr lang="en-US" altLang="en-US"/>
              <a:pPr>
                <a:defRPr/>
              </a:pPr>
              <a:t>‹#›</a:t>
            </a:fld>
            <a:endParaRPr lang="en-US" altLang="en-US"/>
          </a:p>
        </p:txBody>
      </p:sp>
    </p:spTree>
    <p:extLst>
      <p:ext uri="{BB962C8B-B14F-4D97-AF65-F5344CB8AC3E}">
        <p14:creationId xmlns:p14="http://schemas.microsoft.com/office/powerpoint/2010/main" val="160449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8"/>
          <p:cNvSpPr>
            <a:spLocks noGrp="1" noChangeArrowheads="1"/>
          </p:cNvSpPr>
          <p:nvPr>
            <p:ph type="sldNum" sz="quarter" idx="12"/>
          </p:nvPr>
        </p:nvSpPr>
        <p:spPr>
          <a:ln/>
        </p:spPr>
        <p:txBody>
          <a:bodyPr/>
          <a:lstStyle>
            <a:lvl1pPr>
              <a:defRPr/>
            </a:lvl1pPr>
          </a:lstStyle>
          <a:p>
            <a:pPr>
              <a:defRPr/>
            </a:pPr>
            <a:fld id="{50A45B0B-6D89-4768-9490-F201ABA3798A}" type="slidenum">
              <a:rPr lang="en-US" altLang="en-US"/>
              <a:pPr>
                <a:defRPr/>
              </a:pPr>
              <a:t>‹#›</a:t>
            </a:fld>
            <a:endParaRPr lang="en-US" altLang="en-US"/>
          </a:p>
        </p:txBody>
      </p:sp>
    </p:spTree>
    <p:extLst>
      <p:ext uri="{BB962C8B-B14F-4D97-AF65-F5344CB8AC3E}">
        <p14:creationId xmlns:p14="http://schemas.microsoft.com/office/powerpoint/2010/main" val="63416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8"/>
          <p:cNvSpPr>
            <a:spLocks noGrp="1" noChangeArrowheads="1"/>
          </p:cNvSpPr>
          <p:nvPr>
            <p:ph type="sldNum" sz="quarter" idx="12"/>
          </p:nvPr>
        </p:nvSpPr>
        <p:spPr>
          <a:ln/>
        </p:spPr>
        <p:txBody>
          <a:bodyPr/>
          <a:lstStyle>
            <a:lvl1pPr>
              <a:defRPr/>
            </a:lvl1pPr>
          </a:lstStyle>
          <a:p>
            <a:pPr>
              <a:defRPr/>
            </a:pPr>
            <a:fld id="{95B5C6FE-2EFC-4563-B18E-4D592E2215AF}" type="slidenum">
              <a:rPr lang="en-US" altLang="en-US"/>
              <a:pPr>
                <a:defRPr/>
              </a:pPr>
              <a:t>‹#›</a:t>
            </a:fld>
            <a:endParaRPr lang="en-US" altLang="en-US"/>
          </a:p>
        </p:txBody>
      </p:sp>
    </p:spTree>
    <p:extLst>
      <p:ext uri="{BB962C8B-B14F-4D97-AF65-F5344CB8AC3E}">
        <p14:creationId xmlns:p14="http://schemas.microsoft.com/office/powerpoint/2010/main" val="4092878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
          <p:cNvSpPr>
            <a:spLocks noGrp="1" noChangeArrowheads="1"/>
          </p:cNvSpPr>
          <p:nvPr>
            <p:ph type="sldNum" sz="quarter" idx="12"/>
          </p:nvPr>
        </p:nvSpPr>
        <p:spPr>
          <a:ln/>
        </p:spPr>
        <p:txBody>
          <a:bodyPr/>
          <a:lstStyle>
            <a:lvl1pPr>
              <a:defRPr/>
            </a:lvl1pPr>
          </a:lstStyle>
          <a:p>
            <a:pPr>
              <a:defRPr/>
            </a:pPr>
            <a:fld id="{28602371-310B-4AAC-9FEB-EA7F7F868EAC}" type="slidenum">
              <a:rPr lang="en-US" altLang="en-US"/>
              <a:pPr>
                <a:defRPr/>
              </a:pPr>
              <a:t>‹#›</a:t>
            </a:fld>
            <a:endParaRPr lang="en-US" altLang="en-US"/>
          </a:p>
        </p:txBody>
      </p:sp>
    </p:spTree>
    <p:extLst>
      <p:ext uri="{BB962C8B-B14F-4D97-AF65-F5344CB8AC3E}">
        <p14:creationId xmlns:p14="http://schemas.microsoft.com/office/powerpoint/2010/main" val="2800695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
          <p:cNvSpPr>
            <a:spLocks noGrp="1" noChangeArrowheads="1"/>
          </p:cNvSpPr>
          <p:nvPr>
            <p:ph type="sldNum" sz="quarter" idx="12"/>
          </p:nvPr>
        </p:nvSpPr>
        <p:spPr>
          <a:ln/>
        </p:spPr>
        <p:txBody>
          <a:bodyPr/>
          <a:lstStyle>
            <a:lvl1pPr>
              <a:defRPr/>
            </a:lvl1pPr>
          </a:lstStyle>
          <a:p>
            <a:pPr>
              <a:defRPr/>
            </a:pPr>
            <a:fld id="{28A6819B-B398-4258-80F2-C111AD6F40DC}" type="slidenum">
              <a:rPr lang="en-US" altLang="en-US"/>
              <a:pPr>
                <a:defRPr/>
              </a:pPr>
              <a:t>‹#›</a:t>
            </a:fld>
            <a:endParaRPr lang="en-US" altLang="en-US"/>
          </a:p>
        </p:txBody>
      </p:sp>
    </p:spTree>
    <p:extLst>
      <p:ext uri="{BB962C8B-B14F-4D97-AF65-F5344CB8AC3E}">
        <p14:creationId xmlns:p14="http://schemas.microsoft.com/office/powerpoint/2010/main" val="2421825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userDrawn="1"/>
        </p:nvSpPr>
        <p:spPr bwMode="auto">
          <a:xfrm>
            <a:off x="8001000" y="0"/>
            <a:ext cx="1143000" cy="1371600"/>
          </a:xfrm>
          <a:prstGeom prst="rect">
            <a:avLst/>
          </a:prstGeom>
          <a:solidFill>
            <a:srgbClr val="00008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4"/>
          <p:cNvSpPr>
            <a:spLocks noGrp="1" noChangeArrowheads="1"/>
          </p:cNvSpPr>
          <p:nvPr>
            <p:ph type="title"/>
          </p:nvPr>
        </p:nvSpPr>
        <p:spPr bwMode="auto">
          <a:xfrm>
            <a:off x="381000" y="228600"/>
            <a:ext cx="7543800" cy="111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5"/>
          <p:cNvSpPr>
            <a:spLocks noGrp="1" noChangeArrowheads="1"/>
          </p:cNvSpPr>
          <p:nvPr>
            <p:ph type="body" idx="1"/>
          </p:nvPr>
        </p:nvSpPr>
        <p:spPr bwMode="auto">
          <a:xfrm>
            <a:off x="457200" y="1524000"/>
            <a:ext cx="8229600" cy="460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4998" name="Rectangle 6"/>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a:p>
        </p:txBody>
      </p:sp>
      <p:sp>
        <p:nvSpPr>
          <p:cNvPr id="84999"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a:p>
        </p:txBody>
      </p:sp>
      <p:sp>
        <p:nvSpPr>
          <p:cNvPr id="85000" name="Rectangle 8"/>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fld id="{CCFED99C-FA67-458F-B6B1-5D0A2E217692}" type="slidenum">
              <a:rPr lang="en-US" altLang="en-US"/>
              <a:pPr>
                <a:defRPr/>
              </a:pPr>
              <a:t>‹#›</a:t>
            </a:fld>
            <a:endParaRPr lang="en-US" altLang="en-US"/>
          </a:p>
        </p:txBody>
      </p:sp>
      <p:sp>
        <p:nvSpPr>
          <p:cNvPr id="1032" name="Rectangle 11"/>
          <p:cNvSpPr>
            <a:spLocks noChangeArrowheads="1"/>
          </p:cNvSpPr>
          <p:nvPr userDrawn="1"/>
        </p:nvSpPr>
        <p:spPr bwMode="auto">
          <a:xfrm>
            <a:off x="8991600" y="1371600"/>
            <a:ext cx="152400" cy="5486400"/>
          </a:xfrm>
          <a:prstGeom prst="rect">
            <a:avLst/>
          </a:prstGeom>
          <a:solidFill>
            <a:srgbClr val="00008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12"/>
          <p:cNvSpPr>
            <a:spLocks noChangeArrowheads="1"/>
          </p:cNvSpPr>
          <p:nvPr userDrawn="1"/>
        </p:nvSpPr>
        <p:spPr bwMode="auto">
          <a:xfrm flipV="1">
            <a:off x="0" y="0"/>
            <a:ext cx="8001000" cy="152400"/>
          </a:xfrm>
          <a:prstGeom prst="rect">
            <a:avLst/>
          </a:prstGeom>
          <a:solidFill>
            <a:srgbClr val="00008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4"/>
          <p:cNvSpPr>
            <a:spLocks noChangeShapeType="1"/>
          </p:cNvSpPr>
          <p:nvPr userDrawn="1"/>
        </p:nvSpPr>
        <p:spPr bwMode="auto">
          <a:xfrm>
            <a:off x="-30163" y="1368425"/>
            <a:ext cx="8945563" cy="31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Rectangle 15"/>
          <p:cNvSpPr>
            <a:spLocks noChangeArrowheads="1"/>
          </p:cNvSpPr>
          <p:nvPr userDrawn="1"/>
        </p:nvSpPr>
        <p:spPr bwMode="auto">
          <a:xfrm>
            <a:off x="9010650" y="1295400"/>
            <a:ext cx="109538" cy="152400"/>
          </a:xfrm>
          <a:prstGeom prst="rect">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Rectangle 16"/>
          <p:cNvSpPr>
            <a:spLocks noChangeArrowheads="1"/>
          </p:cNvSpPr>
          <p:nvPr userDrawn="1"/>
        </p:nvSpPr>
        <p:spPr bwMode="auto">
          <a:xfrm>
            <a:off x="7924800" y="22225"/>
            <a:ext cx="304800" cy="109538"/>
          </a:xfrm>
          <a:prstGeom prst="rect">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Rectangle 18"/>
          <p:cNvSpPr>
            <a:spLocks noChangeArrowheads="1"/>
          </p:cNvSpPr>
          <p:nvPr userDrawn="1"/>
        </p:nvSpPr>
        <p:spPr bwMode="auto">
          <a:xfrm>
            <a:off x="8153400" y="152400"/>
            <a:ext cx="838200" cy="1066800"/>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38" name="Picture 13" descr="GFOA logo - Black"/>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48650" y="319088"/>
            <a:ext cx="6540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7"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8"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1"/>
          </a:solidFill>
          <a:latin typeface="+mj-lt"/>
          <a:ea typeface="+mj-ea"/>
          <a:cs typeface="+mj-cs"/>
        </a:defRPr>
      </a:lvl1pPr>
      <a:lvl2pPr algn="l" rtl="0" eaLnBrk="0" fontAlgn="base" hangingPunct="0">
        <a:spcBef>
          <a:spcPct val="0"/>
        </a:spcBef>
        <a:spcAft>
          <a:spcPct val="0"/>
        </a:spcAft>
        <a:defRPr sz="3900" b="1">
          <a:solidFill>
            <a:schemeClr val="tx1"/>
          </a:solidFill>
          <a:latin typeface="Arial" charset="0"/>
        </a:defRPr>
      </a:lvl2pPr>
      <a:lvl3pPr algn="l" rtl="0" eaLnBrk="0" fontAlgn="base" hangingPunct="0">
        <a:spcBef>
          <a:spcPct val="0"/>
        </a:spcBef>
        <a:spcAft>
          <a:spcPct val="0"/>
        </a:spcAft>
        <a:defRPr sz="3900" b="1">
          <a:solidFill>
            <a:schemeClr val="tx1"/>
          </a:solidFill>
          <a:latin typeface="Arial" charset="0"/>
        </a:defRPr>
      </a:lvl3pPr>
      <a:lvl4pPr algn="l" rtl="0" eaLnBrk="0" fontAlgn="base" hangingPunct="0">
        <a:spcBef>
          <a:spcPct val="0"/>
        </a:spcBef>
        <a:spcAft>
          <a:spcPct val="0"/>
        </a:spcAft>
        <a:defRPr sz="3900" b="1">
          <a:solidFill>
            <a:schemeClr val="tx1"/>
          </a:solidFill>
          <a:latin typeface="Arial" charset="0"/>
        </a:defRPr>
      </a:lvl4pPr>
      <a:lvl5pPr algn="l" rtl="0" eaLnBrk="0" fontAlgn="base" hangingPunct="0">
        <a:spcBef>
          <a:spcPct val="0"/>
        </a:spcBef>
        <a:spcAft>
          <a:spcPct val="0"/>
        </a:spcAft>
        <a:defRPr sz="3900" b="1">
          <a:solidFill>
            <a:schemeClr val="tx1"/>
          </a:solidFill>
          <a:latin typeface="Arial" charset="0"/>
        </a:defRPr>
      </a:lvl5pPr>
      <a:lvl6pPr marL="457200" algn="l" rtl="0" fontAlgn="base">
        <a:spcBef>
          <a:spcPct val="0"/>
        </a:spcBef>
        <a:spcAft>
          <a:spcPct val="0"/>
        </a:spcAft>
        <a:defRPr sz="3900" b="1">
          <a:solidFill>
            <a:schemeClr val="tx1"/>
          </a:solidFill>
          <a:latin typeface="Arial" charset="0"/>
        </a:defRPr>
      </a:lvl6pPr>
      <a:lvl7pPr marL="914400" algn="l" rtl="0" fontAlgn="base">
        <a:spcBef>
          <a:spcPct val="0"/>
        </a:spcBef>
        <a:spcAft>
          <a:spcPct val="0"/>
        </a:spcAft>
        <a:defRPr sz="3900" b="1">
          <a:solidFill>
            <a:schemeClr val="tx1"/>
          </a:solidFill>
          <a:latin typeface="Arial" charset="0"/>
        </a:defRPr>
      </a:lvl7pPr>
      <a:lvl8pPr marL="1371600" algn="l" rtl="0" fontAlgn="base">
        <a:spcBef>
          <a:spcPct val="0"/>
        </a:spcBef>
        <a:spcAft>
          <a:spcPct val="0"/>
        </a:spcAft>
        <a:defRPr sz="3900" b="1">
          <a:solidFill>
            <a:schemeClr val="tx1"/>
          </a:solidFill>
          <a:latin typeface="Arial" charset="0"/>
        </a:defRPr>
      </a:lvl8pPr>
      <a:lvl9pPr marL="1828800" algn="l" rtl="0" fontAlgn="base">
        <a:spcBef>
          <a:spcPct val="0"/>
        </a:spcBef>
        <a:spcAft>
          <a:spcPct val="0"/>
        </a:spcAft>
        <a:defRPr sz="3900" b="1">
          <a:solidFill>
            <a:schemeClr val="tx1"/>
          </a:solidFill>
          <a:latin typeface="Arial" charset="0"/>
        </a:defRPr>
      </a:lvl9pPr>
    </p:titleStyle>
    <p:bodyStyle>
      <a:lvl1pPr marL="342900" indent="-342900" algn="l" rtl="0" eaLnBrk="0" fontAlgn="base" hangingPunct="0">
        <a:spcBef>
          <a:spcPct val="20000"/>
        </a:spcBef>
        <a:spcAft>
          <a:spcPct val="0"/>
        </a:spcAft>
        <a:buClr>
          <a:srgbClr val="CC0000"/>
        </a:buClr>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777777"/>
        </a:buClr>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777777"/>
        </a:buClr>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777777"/>
        </a:buClr>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777777"/>
        </a:buClr>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777777"/>
        </a:buClr>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777777"/>
        </a:buClr>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777777"/>
        </a:buClr>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777777"/>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skavanagh@gfoa.org"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www.gfoa.org/research"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 y="533400"/>
            <a:ext cx="7315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99" name="Rectangle 2"/>
          <p:cNvSpPr>
            <a:spLocks noGrp="1" noChangeArrowheads="1"/>
          </p:cNvSpPr>
          <p:nvPr>
            <p:ph type="ctrTitle"/>
          </p:nvPr>
        </p:nvSpPr>
        <p:spPr>
          <a:xfrm>
            <a:off x="381000" y="685800"/>
            <a:ext cx="6781800" cy="3184525"/>
          </a:xfrm>
        </p:spPr>
        <p:txBody>
          <a:bodyPr/>
          <a:lstStyle/>
          <a:p>
            <a:pPr algn="ctr" eaLnBrk="1" hangingPunct="1"/>
            <a:r>
              <a:rPr lang="en-US" sz="4400" smtClean="0"/>
              <a:t>GFOA Leading Practices </a:t>
            </a:r>
            <a:br>
              <a:rPr lang="en-US" sz="4400" smtClean="0"/>
            </a:br>
            <a:r>
              <a:rPr lang="en-US" sz="4400" smtClean="0"/>
              <a:t>and </a:t>
            </a:r>
            <a:br>
              <a:rPr lang="en-US" sz="4400" smtClean="0"/>
            </a:br>
            <a:r>
              <a:rPr lang="en-US" sz="4400" smtClean="0"/>
              <a:t> Long-Term Financial Planning</a:t>
            </a:r>
          </a:p>
        </p:txBody>
      </p:sp>
      <p:sp>
        <p:nvSpPr>
          <p:cNvPr id="4100" name="Rectangle 7"/>
          <p:cNvSpPr>
            <a:spLocks noGrp="1" noChangeArrowheads="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10D7986-D616-4FEC-A792-A31C57BF2502}" type="slidenum">
              <a:rPr lang="en-US" altLang="en-US" smtClean="0"/>
              <a:pPr/>
              <a:t>1</a:t>
            </a:fld>
            <a:endParaRPr lang="en-US" altLang="en-US" smtClean="0"/>
          </a:p>
        </p:txBody>
      </p:sp>
      <p:sp>
        <p:nvSpPr>
          <p:cNvPr id="4101" name="Subtitle 2"/>
          <p:cNvSpPr>
            <a:spLocks noGrp="1"/>
          </p:cNvSpPr>
          <p:nvPr>
            <p:ph type="subTitle" idx="1"/>
          </p:nvPr>
        </p:nvSpPr>
        <p:spPr>
          <a:xfrm>
            <a:off x="838200" y="4191000"/>
            <a:ext cx="6248400" cy="1066800"/>
          </a:xfrm>
        </p:spPr>
        <p:txBody>
          <a:bodyPr/>
          <a:lstStyle/>
          <a:p>
            <a:pPr algn="ctr"/>
            <a:r>
              <a:rPr lang="en-US" smtClean="0"/>
              <a:t>By Shayne Kavanagh</a:t>
            </a:r>
          </a:p>
          <a:p>
            <a:pPr algn="ctr"/>
            <a:r>
              <a:rPr lang="en-US" smtClean="0"/>
              <a:t>Senior Manager of Research</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a:xfrm>
            <a:off x="315913" y="76200"/>
            <a:ext cx="6781800" cy="2133600"/>
          </a:xfrm>
        </p:spPr>
        <p:txBody>
          <a:bodyPr/>
          <a:lstStyle/>
          <a:p>
            <a:pPr algn="ctr" eaLnBrk="1" hangingPunct="1"/>
            <a:r>
              <a:rPr lang="en-US" smtClean="0"/>
              <a:t>Part II</a:t>
            </a:r>
            <a:br>
              <a:rPr lang="en-US" smtClean="0"/>
            </a:br>
            <a:r>
              <a:rPr lang="en-US" smtClean="0"/>
              <a:t>Five Pillars of LTFP</a:t>
            </a:r>
          </a:p>
        </p:txBody>
      </p:sp>
      <p:sp>
        <p:nvSpPr>
          <p:cNvPr id="13315" name="Rectangle 5"/>
          <p:cNvSpPr>
            <a:spLocks noGrp="1" noChangeArrowheads="1"/>
          </p:cNvSpPr>
          <p:nvPr>
            <p:ph type="subTitle" idx="1"/>
          </p:nvPr>
        </p:nvSpPr>
        <p:spPr>
          <a:xfrm>
            <a:off x="1600200" y="3733800"/>
            <a:ext cx="6248400" cy="2057400"/>
          </a:xfrm>
        </p:spPr>
        <p:txBody>
          <a:bodyPr/>
          <a:lstStyle/>
          <a:p>
            <a:pPr algn="l" eaLnBrk="1" hangingPunct="1">
              <a:lnSpc>
                <a:spcPct val="90000"/>
              </a:lnSpc>
              <a:buFont typeface="Wingdings" pitchFamily="2" charset="2"/>
              <a:buChar char="l"/>
            </a:pPr>
            <a:r>
              <a:rPr lang="en-US" sz="2400" smtClean="0"/>
              <a:t>Long-Term Service Vision</a:t>
            </a:r>
          </a:p>
          <a:p>
            <a:pPr algn="l" eaLnBrk="1" hangingPunct="1">
              <a:lnSpc>
                <a:spcPct val="90000"/>
              </a:lnSpc>
              <a:buFont typeface="Wingdings" pitchFamily="2" charset="2"/>
              <a:buChar char="l"/>
            </a:pPr>
            <a:r>
              <a:rPr lang="en-US" sz="2400" smtClean="0"/>
              <a:t>Financial Policies </a:t>
            </a:r>
          </a:p>
          <a:p>
            <a:pPr algn="l" eaLnBrk="1" hangingPunct="1">
              <a:lnSpc>
                <a:spcPct val="90000"/>
              </a:lnSpc>
              <a:buFont typeface="Wingdings" pitchFamily="2" charset="2"/>
              <a:buChar char="l"/>
            </a:pPr>
            <a:r>
              <a:rPr lang="en-US" sz="2400" smtClean="0"/>
              <a:t>Technically Sound Analysis &amp; Forecasting</a:t>
            </a:r>
          </a:p>
          <a:p>
            <a:pPr algn="l" eaLnBrk="1" hangingPunct="1">
              <a:lnSpc>
                <a:spcPct val="90000"/>
              </a:lnSpc>
              <a:buFont typeface="Wingdings" pitchFamily="2" charset="2"/>
              <a:buChar char="l"/>
            </a:pPr>
            <a:r>
              <a:rPr lang="en-US" sz="2400" smtClean="0"/>
              <a:t>Collaborative &amp; participative process</a:t>
            </a:r>
          </a:p>
          <a:p>
            <a:pPr algn="l" eaLnBrk="1" hangingPunct="1">
              <a:lnSpc>
                <a:spcPct val="90000"/>
              </a:lnSpc>
              <a:buFont typeface="Wingdings" pitchFamily="2" charset="2"/>
              <a:buChar char="l"/>
            </a:pPr>
            <a:r>
              <a:rPr lang="en-US" sz="2400" smtClean="0"/>
              <a:t>Connection to other plans</a:t>
            </a:r>
          </a:p>
          <a:p>
            <a:pPr algn="l" eaLnBrk="1" hangingPunct="1">
              <a:lnSpc>
                <a:spcPct val="90000"/>
              </a:lnSpc>
              <a:buFont typeface="Wingdings" pitchFamily="2" charset="2"/>
              <a:buChar char="l"/>
            </a:pPr>
            <a:endParaRPr lang="en-US" sz="2400" smtClean="0"/>
          </a:p>
        </p:txBody>
      </p:sp>
      <p:sp>
        <p:nvSpPr>
          <p:cNvPr id="13316" name="Rectangle 7"/>
          <p:cNvSpPr>
            <a:spLocks noGrp="1" noChangeArrowheads="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93B5ACD-D722-4C73-B2C7-A03656CEEE7E}" type="slidenum">
              <a:rPr lang="en-US" altLang="en-US" smtClean="0"/>
              <a:pPr/>
              <a:t>10</a:t>
            </a:fld>
            <a:endParaRPr lang="en-US" alt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Long-Term Service Vision</a:t>
            </a:r>
          </a:p>
        </p:txBody>
      </p:sp>
      <p:sp>
        <p:nvSpPr>
          <p:cNvPr id="14339" name="Rectangle 3"/>
          <p:cNvSpPr>
            <a:spLocks noGrp="1" noChangeArrowheads="1"/>
          </p:cNvSpPr>
          <p:nvPr>
            <p:ph idx="1"/>
          </p:nvPr>
        </p:nvSpPr>
        <p:spPr/>
        <p:txBody>
          <a:bodyPr/>
          <a:lstStyle/>
          <a:p>
            <a:pPr eaLnBrk="1" hangingPunct="1"/>
            <a:r>
              <a:rPr lang="en-US" smtClean="0"/>
              <a:t>Define the future the community wants</a:t>
            </a:r>
          </a:p>
          <a:p>
            <a:pPr lvl="1" eaLnBrk="1" hangingPunct="1"/>
            <a:r>
              <a:rPr lang="en-US" smtClean="0"/>
              <a:t>Great opportunity to engage elected officials and the public</a:t>
            </a:r>
          </a:p>
          <a:p>
            <a:pPr lvl="1" eaLnBrk="1" hangingPunct="1"/>
            <a:r>
              <a:rPr lang="en-US" smtClean="0"/>
              <a:t>Makes planning more meaningful for participants</a:t>
            </a:r>
          </a:p>
          <a:p>
            <a:pPr lvl="1" eaLnBrk="1" hangingPunct="1"/>
            <a:r>
              <a:rPr lang="en-US" smtClean="0"/>
              <a:t>Key for aligning finances with service levels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Financial Policies</a:t>
            </a:r>
          </a:p>
        </p:txBody>
      </p:sp>
      <p:sp>
        <p:nvSpPr>
          <p:cNvPr id="15363" name="Rectangle 3"/>
          <p:cNvSpPr>
            <a:spLocks noGrp="1" noChangeArrowheads="1"/>
          </p:cNvSpPr>
          <p:nvPr>
            <p:ph idx="1"/>
          </p:nvPr>
        </p:nvSpPr>
        <p:spPr/>
        <p:txBody>
          <a:bodyPr/>
          <a:lstStyle/>
          <a:p>
            <a:pPr marL="609600" indent="-609600" eaLnBrk="1" hangingPunct="1"/>
            <a:r>
              <a:rPr lang="en-US" smtClean="0"/>
              <a:t>Define standards for stewardship of public’s tax dollars</a:t>
            </a:r>
          </a:p>
          <a:p>
            <a:pPr marL="990600" lvl="1" indent="-533400" eaLnBrk="1" hangingPunct="1"/>
            <a:r>
              <a:rPr lang="en-US" smtClean="0"/>
              <a:t>Define financial future community wants</a:t>
            </a:r>
          </a:p>
          <a:p>
            <a:pPr marL="990600" lvl="1" indent="-533400" eaLnBrk="1" hangingPunct="1"/>
            <a:r>
              <a:rPr lang="en-US" smtClean="0"/>
              <a:t>Forms basis for accountability and increasing trust in government</a:t>
            </a:r>
          </a:p>
          <a:p>
            <a:pPr marL="990600" lvl="1" indent="-533400" eaLnBrk="1" hangingPunct="1"/>
            <a:r>
              <a:rPr lang="en-US" smtClean="0"/>
              <a:t>Another crucial point of elected official involvement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Most critical policies</a:t>
            </a:r>
          </a:p>
        </p:txBody>
      </p:sp>
      <p:sp>
        <p:nvSpPr>
          <p:cNvPr id="3" name="Content Placeholder 2"/>
          <p:cNvSpPr>
            <a:spLocks noGrp="1"/>
          </p:cNvSpPr>
          <p:nvPr>
            <p:ph idx="1"/>
          </p:nvPr>
        </p:nvSpPr>
        <p:spPr/>
        <p:txBody>
          <a:bodyPr/>
          <a:lstStyle/>
          <a:p>
            <a:pPr>
              <a:defRPr/>
            </a:pPr>
            <a:r>
              <a:rPr lang="en-US" dirty="0" smtClean="0"/>
              <a:t>Reserve targets</a:t>
            </a:r>
          </a:p>
          <a:p>
            <a:pPr lvl="1">
              <a:defRPr/>
            </a:pPr>
            <a:r>
              <a:rPr lang="en-US" dirty="0" smtClean="0"/>
              <a:t>Conditions for use of reserves</a:t>
            </a:r>
          </a:p>
          <a:p>
            <a:pPr>
              <a:defRPr/>
            </a:pPr>
            <a:r>
              <a:rPr lang="en-US" dirty="0" smtClean="0"/>
              <a:t>Debt limits</a:t>
            </a:r>
          </a:p>
          <a:p>
            <a:pPr>
              <a:defRPr/>
            </a:pPr>
            <a:r>
              <a:rPr lang="en-US" dirty="0" smtClean="0"/>
              <a:t>User fee policies </a:t>
            </a:r>
          </a:p>
          <a:p>
            <a:pPr lvl="1">
              <a:defRPr/>
            </a:pPr>
            <a:r>
              <a:rPr lang="en-US" dirty="0" smtClean="0"/>
              <a:t>Subsidization</a:t>
            </a:r>
          </a:p>
          <a:p>
            <a:pPr>
              <a:defRPr/>
            </a:pPr>
            <a:r>
              <a:rPr lang="en-US" dirty="0" smtClean="0"/>
              <a:t>One time and volatile revenue policies</a:t>
            </a:r>
          </a:p>
          <a:p>
            <a:pPr marL="0" indent="0">
              <a:buFont typeface="Wingdings" pitchFamily="2" charset="2"/>
              <a:buNone/>
              <a:defRPr/>
            </a:pPr>
            <a:endParaRPr lang="en-US" dirty="0"/>
          </a:p>
        </p:txBody>
      </p:sp>
      <p:sp>
        <p:nvSpPr>
          <p:cNvPr id="16388"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A8BCB87-4242-4E99-82B7-4A6C68692A6E}" type="slidenum">
              <a:rPr lang="en-US" altLang="en-US" smtClean="0"/>
              <a:pPr/>
              <a:t>13</a:t>
            </a:fld>
            <a:endParaRPr lang="en-US"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Analysis and Forecasting</a:t>
            </a:r>
          </a:p>
        </p:txBody>
      </p:sp>
      <p:sp>
        <p:nvSpPr>
          <p:cNvPr id="17411" name="Rectangle 3"/>
          <p:cNvSpPr>
            <a:spLocks noGrp="1" noChangeArrowheads="1"/>
          </p:cNvSpPr>
          <p:nvPr>
            <p:ph idx="1"/>
          </p:nvPr>
        </p:nvSpPr>
        <p:spPr/>
        <p:txBody>
          <a:bodyPr/>
          <a:lstStyle/>
          <a:p>
            <a:pPr eaLnBrk="1" hangingPunct="1"/>
            <a:r>
              <a:rPr lang="en-US" smtClean="0"/>
              <a:t>Sound analysis and forecasting provides:</a:t>
            </a:r>
          </a:p>
          <a:p>
            <a:pPr lvl="1" eaLnBrk="1" hangingPunct="1"/>
            <a:r>
              <a:rPr lang="en-US" b="1" i="1" smtClean="0"/>
              <a:t>Credibility</a:t>
            </a:r>
          </a:p>
          <a:p>
            <a:pPr lvl="1" eaLnBrk="1" hangingPunct="1"/>
            <a:r>
              <a:rPr lang="en-US" smtClean="0"/>
              <a:t>Scenario analysis capabilities</a:t>
            </a:r>
          </a:p>
          <a:p>
            <a:pPr lvl="1" eaLnBrk="1" hangingPunct="1"/>
            <a:r>
              <a:rPr lang="en-US" smtClean="0"/>
              <a:t>Adaptability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8"/>
            <a:ext cx="7543800" cy="868362"/>
          </a:xfrm>
        </p:spPr>
        <p:txBody>
          <a:bodyPr/>
          <a:lstStyle/>
          <a:p>
            <a:pPr eaLnBrk="1" hangingPunct="1"/>
            <a:r>
              <a:rPr lang="en-US" smtClean="0"/>
              <a:t>Forecast Model</a:t>
            </a:r>
          </a:p>
        </p:txBody>
      </p:sp>
      <p:sp>
        <p:nvSpPr>
          <p:cNvPr id="18435" name="Rectangle 3"/>
          <p:cNvSpPr>
            <a:spLocks noGrp="1" noChangeArrowheads="1"/>
          </p:cNvSpPr>
          <p:nvPr>
            <p:ph idx="1"/>
          </p:nvPr>
        </p:nvSpPr>
        <p:spPr/>
        <p:txBody>
          <a:bodyPr/>
          <a:lstStyle/>
          <a:p>
            <a:pPr eaLnBrk="1" hangingPunct="1"/>
            <a:endParaRPr lang="en-US" smtClean="0"/>
          </a:p>
        </p:txBody>
      </p:sp>
      <p:pic>
        <p:nvPicPr>
          <p:cNvPr id="1843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 y="1219200"/>
            <a:ext cx="8858250" cy="561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04800"/>
            <a:ext cx="8229600" cy="1143000"/>
          </a:xfrm>
        </p:spPr>
        <p:txBody>
          <a:bodyPr/>
          <a:lstStyle/>
          <a:p>
            <a:pPr eaLnBrk="1" hangingPunct="1"/>
            <a:r>
              <a:rPr lang="en-US" sz="3100" smtClean="0"/>
              <a:t>Collaborative &amp; Participative Process</a:t>
            </a:r>
          </a:p>
        </p:txBody>
      </p:sp>
      <p:sp>
        <p:nvSpPr>
          <p:cNvPr id="19459" name="Rectangle 3"/>
          <p:cNvSpPr>
            <a:spLocks noGrp="1" noChangeArrowheads="1"/>
          </p:cNvSpPr>
          <p:nvPr>
            <p:ph idx="1"/>
          </p:nvPr>
        </p:nvSpPr>
        <p:spPr/>
        <p:txBody>
          <a:bodyPr/>
          <a:lstStyle/>
          <a:p>
            <a:pPr eaLnBrk="1" hangingPunct="1"/>
            <a:r>
              <a:rPr lang="en-US" smtClean="0"/>
              <a:t>Process must engage different groups to</a:t>
            </a:r>
          </a:p>
          <a:p>
            <a:pPr lvl="1" eaLnBrk="1" hangingPunct="1"/>
            <a:r>
              <a:rPr lang="en-US" smtClean="0"/>
              <a:t>Gain different vantage points</a:t>
            </a:r>
          </a:p>
          <a:p>
            <a:pPr lvl="1" eaLnBrk="1" hangingPunct="1"/>
            <a:r>
              <a:rPr lang="en-US" smtClean="0"/>
              <a:t>Increase plan quality</a:t>
            </a:r>
          </a:p>
          <a:p>
            <a:pPr lvl="1" eaLnBrk="1" hangingPunct="1"/>
            <a:r>
              <a:rPr lang="en-US" smtClean="0"/>
              <a:t>Build a wide basis of support for strategies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0" y="4648200"/>
            <a:ext cx="9144000" cy="2209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3" name="Rectangle 2"/>
          <p:cNvSpPr>
            <a:spLocks noGrp="1" noChangeArrowheads="1"/>
          </p:cNvSpPr>
          <p:nvPr>
            <p:ph type="title"/>
          </p:nvPr>
        </p:nvSpPr>
        <p:spPr>
          <a:xfrm>
            <a:off x="914400" y="228600"/>
            <a:ext cx="7313613" cy="1143000"/>
          </a:xfrm>
        </p:spPr>
        <p:txBody>
          <a:bodyPr/>
          <a:lstStyle/>
          <a:p>
            <a:pPr eaLnBrk="1" hangingPunct="1"/>
            <a:r>
              <a:rPr lang="en-US" sz="3500" smtClean="0"/>
              <a:t>Collaborative &amp; Visionary Process</a:t>
            </a:r>
          </a:p>
        </p:txBody>
      </p:sp>
      <p:graphicFrame>
        <p:nvGraphicFramePr>
          <p:cNvPr id="20484" name="Object 3"/>
          <p:cNvGraphicFramePr>
            <a:graphicFrameLocks noGrp="1" noChangeAspect="1"/>
          </p:cNvGraphicFramePr>
          <p:nvPr>
            <p:ph idx="1"/>
          </p:nvPr>
        </p:nvGraphicFramePr>
        <p:xfrm>
          <a:off x="1350963" y="1589088"/>
          <a:ext cx="6442075" cy="4476750"/>
        </p:xfrm>
        <a:graphic>
          <a:graphicData uri="http://schemas.openxmlformats.org/presentationml/2006/ole">
            <mc:AlternateContent xmlns:mc="http://schemas.openxmlformats.org/markup-compatibility/2006">
              <mc:Choice xmlns:v="urn:schemas-microsoft-com:vml" Requires="v">
                <p:oleObj spid="_x0000_s20485" name="Visio" r:id="rId4" imgW="6442609" imgH="4476929" progId="Visio.Drawing.11">
                  <p:embed/>
                </p:oleObj>
              </mc:Choice>
              <mc:Fallback>
                <p:oleObj name="Visio" r:id="rId4" imgW="6442609" imgH="4476929" progId="Visio.Drawing.11">
                  <p:embed/>
                  <p:pic>
                    <p:nvPicPr>
                      <p:cNvPr id="0"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0963" y="1589088"/>
                        <a:ext cx="6442075" cy="447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Connection to Other Plans</a:t>
            </a:r>
          </a:p>
        </p:txBody>
      </p:sp>
      <p:sp>
        <p:nvSpPr>
          <p:cNvPr id="21507" name="Rectangle 3"/>
          <p:cNvSpPr>
            <a:spLocks noGrp="1" noChangeArrowheads="1"/>
          </p:cNvSpPr>
          <p:nvPr>
            <p:ph idx="1"/>
          </p:nvPr>
        </p:nvSpPr>
        <p:spPr/>
        <p:txBody>
          <a:bodyPr/>
          <a:lstStyle/>
          <a:p>
            <a:pPr eaLnBrk="1" hangingPunct="1"/>
            <a:endParaRPr lang="en-US" smtClean="0"/>
          </a:p>
        </p:txBody>
      </p:sp>
      <p:pic>
        <p:nvPicPr>
          <p:cNvPr id="215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24000"/>
            <a:ext cx="8001000"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b="0" smtClean="0"/>
              <a:t>Part II – Take Aways</a:t>
            </a:r>
            <a:endParaRPr lang="en-US" smtClean="0"/>
          </a:p>
        </p:txBody>
      </p:sp>
      <p:sp>
        <p:nvSpPr>
          <p:cNvPr id="22531" name="Rectangle 3"/>
          <p:cNvSpPr>
            <a:spLocks noGrp="1" noChangeArrowheads="1"/>
          </p:cNvSpPr>
          <p:nvPr>
            <p:ph idx="1"/>
          </p:nvPr>
        </p:nvSpPr>
        <p:spPr/>
        <p:txBody>
          <a:bodyPr/>
          <a:lstStyle/>
          <a:p>
            <a:pPr eaLnBrk="1" hangingPunct="1"/>
            <a:r>
              <a:rPr lang="en-US" smtClean="0"/>
              <a:t>LTFP needs to be connected to a service vision</a:t>
            </a:r>
          </a:p>
          <a:p>
            <a:pPr eaLnBrk="1" hangingPunct="1"/>
            <a:r>
              <a:rPr lang="en-US" smtClean="0"/>
              <a:t>A credible technical analysis is the foundation for the plan</a:t>
            </a:r>
          </a:p>
          <a:p>
            <a:pPr lvl="1" eaLnBrk="1" hangingPunct="1"/>
            <a:r>
              <a:rPr lang="en-US" smtClean="0"/>
              <a:t>It gives participants confidence in the process</a:t>
            </a:r>
          </a:p>
          <a:p>
            <a:pPr eaLnBrk="1" hangingPunct="1"/>
            <a:r>
              <a:rPr lang="en-US" smtClean="0"/>
              <a:t>LTFP is part of a complete planning portfolio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52400" y="274638"/>
            <a:ext cx="8839200" cy="1143000"/>
          </a:xfrm>
        </p:spPr>
        <p:txBody>
          <a:bodyPr/>
          <a:lstStyle/>
          <a:p>
            <a:r>
              <a:rPr lang="en-US" sz="4000" smtClean="0"/>
              <a:t>2013 Survey: Multi-Year Fiscal Planning &amp; Projections </a:t>
            </a:r>
          </a:p>
        </p:txBody>
      </p:sp>
      <p:sp>
        <p:nvSpPr>
          <p:cNvPr id="5123" name="Content Placeholder 2"/>
          <p:cNvSpPr>
            <a:spLocks noGrp="1"/>
          </p:cNvSpPr>
          <p:nvPr>
            <p:ph idx="1"/>
          </p:nvPr>
        </p:nvSpPr>
        <p:spPr>
          <a:xfrm>
            <a:off x="457200" y="1600200"/>
            <a:ext cx="8382000" cy="4525963"/>
          </a:xfrm>
        </p:spPr>
        <p:txBody>
          <a:bodyPr/>
          <a:lstStyle/>
          <a:p>
            <a:r>
              <a:rPr lang="en-US" sz="2800" smtClean="0"/>
              <a:t>In Spring 2013, a survey was developed by Holly Sun in collaboration with GFOA to study the practice and perceived impact of multi-year fiscal planning and projections among local governments </a:t>
            </a:r>
          </a:p>
          <a:p>
            <a:endParaRPr lang="en-US" sz="2800" smtClean="0"/>
          </a:p>
          <a:p>
            <a:r>
              <a:rPr lang="en-US" sz="2800" smtClean="0"/>
              <a:t>The survey was distributed to approximately 1,300 GFOA Distinguished Budget Presentation Award winners, with 560 responses (43%)</a:t>
            </a:r>
          </a:p>
          <a:p>
            <a:endParaRPr lang="en-US" smtClean="0"/>
          </a:p>
        </p:txBody>
      </p:sp>
      <p:sp>
        <p:nvSpPr>
          <p:cNvPr id="5124" name="Footer Placeholder 3"/>
          <p:cNvSpPr>
            <a:spLocks noGrp="1"/>
          </p:cNvSpPr>
          <p:nvPr>
            <p:ph type="ftr" sz="quarter" idx="11"/>
          </p:nvPr>
        </p:nvSpPr>
        <p:spPr>
          <a:xfrm>
            <a:off x="685800" y="5562600"/>
            <a:ext cx="8153400" cy="746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a:r>
              <a:rPr lang="en-US" sz="1800" smtClean="0"/>
              <a:t>Holly Sun is Deputy Director of OMB, Prince George's County, MD, and also a Ph.D. candidate in Public Policy &amp; Public Administration. She served at GFOA’s Governmental Budgeting and Fiscal Policy Committee for six years (2007~2012).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p:cNvSpPr>
            <a:spLocks noGrp="1"/>
          </p:cNvSpPr>
          <p:nvPr>
            <p:ph type="ctrTitle"/>
          </p:nvPr>
        </p:nvSpPr>
        <p:spPr/>
        <p:txBody>
          <a:bodyPr/>
          <a:lstStyle/>
          <a:p>
            <a:pPr algn="ctr"/>
            <a:r>
              <a:rPr lang="en-US" smtClean="0"/>
              <a:t>Part III</a:t>
            </a:r>
            <a:br>
              <a:rPr lang="en-US" smtClean="0"/>
            </a:br>
            <a:r>
              <a:rPr lang="en-US" smtClean="0"/>
              <a:t>Risk Based Reserve Analysis</a:t>
            </a:r>
          </a:p>
        </p:txBody>
      </p:sp>
      <p:sp>
        <p:nvSpPr>
          <p:cNvPr id="23555" name="Subtitle 5"/>
          <p:cNvSpPr>
            <a:spLocks noGrp="1"/>
          </p:cNvSpPr>
          <p:nvPr>
            <p:ph type="subTitle" idx="1"/>
          </p:nvPr>
        </p:nvSpPr>
        <p:spPr/>
        <p:txBody>
          <a:bodyPr/>
          <a:lstStyle/>
          <a:p>
            <a:pPr algn="ctr"/>
            <a:r>
              <a:rPr lang="en-US" smtClean="0"/>
              <a:t>A Case Study of the City of Colorado Springs</a:t>
            </a:r>
          </a:p>
        </p:txBody>
      </p:sp>
      <p:sp>
        <p:nvSpPr>
          <p:cNvPr id="23556"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814F81E-A878-4F3C-95CD-D38ADEE1825A}" type="slidenum">
              <a:rPr lang="en-US" altLang="en-US" smtClean="0"/>
              <a:pPr/>
              <a:t>20</a:t>
            </a:fld>
            <a:endParaRPr lang="en-US" alt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Agenda</a:t>
            </a:r>
          </a:p>
        </p:txBody>
      </p:sp>
      <p:sp>
        <p:nvSpPr>
          <p:cNvPr id="24579" name="Content Placeholder 2"/>
          <p:cNvSpPr>
            <a:spLocks noGrp="1"/>
          </p:cNvSpPr>
          <p:nvPr>
            <p:ph idx="1"/>
          </p:nvPr>
        </p:nvSpPr>
        <p:spPr/>
        <p:txBody>
          <a:bodyPr/>
          <a:lstStyle/>
          <a:p>
            <a:r>
              <a:rPr lang="en-US" smtClean="0"/>
              <a:t>Primary risks faced by Colorado Springs</a:t>
            </a:r>
          </a:p>
          <a:p>
            <a:r>
              <a:rPr lang="en-US" smtClean="0"/>
              <a:t>“Triple-A” approach to addressing uncertainty</a:t>
            </a:r>
          </a:p>
          <a:p>
            <a:r>
              <a:rPr lang="en-US" smtClean="0"/>
              <a:t>Applying the Triple-A approach</a:t>
            </a:r>
          </a:p>
          <a:p>
            <a:endParaRPr lang="en-US" smtClean="0"/>
          </a:p>
        </p:txBody>
      </p:sp>
      <p:sp>
        <p:nvSpPr>
          <p:cNvPr id="24580"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CC55D3D-4AC1-4832-BD6D-756BE1AFF36A}" type="slidenum">
              <a:rPr lang="en-US" altLang="en-US" smtClean="0"/>
              <a:pPr/>
              <a:t>21</a:t>
            </a:fld>
            <a:endParaRPr lang="en-US"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Three Primary Risks</a:t>
            </a:r>
          </a:p>
        </p:txBody>
      </p:sp>
      <p:sp>
        <p:nvSpPr>
          <p:cNvPr id="25603" name="Content Placeholder 2"/>
          <p:cNvSpPr>
            <a:spLocks noGrp="1"/>
          </p:cNvSpPr>
          <p:nvPr>
            <p:ph idx="1"/>
          </p:nvPr>
        </p:nvSpPr>
        <p:spPr/>
        <p:txBody>
          <a:bodyPr/>
          <a:lstStyle/>
          <a:p>
            <a:r>
              <a:rPr lang="en-US" smtClean="0"/>
              <a:t>Volatility of sales tax revenue (and other revenues)</a:t>
            </a:r>
          </a:p>
          <a:p>
            <a:r>
              <a:rPr lang="en-US" smtClean="0"/>
              <a:t>Potential for the storm sewer and bridge infrastructure to fail</a:t>
            </a:r>
          </a:p>
          <a:p>
            <a:r>
              <a:rPr lang="en-US" smtClean="0"/>
              <a:t>Vulnerability to extreme events</a:t>
            </a:r>
          </a:p>
          <a:p>
            <a:r>
              <a:rPr lang="en-US" smtClean="0"/>
              <a:t>Secondary risk factors</a:t>
            </a:r>
          </a:p>
          <a:p>
            <a:pPr lvl="1"/>
            <a:r>
              <a:rPr lang="en-US" smtClean="0"/>
              <a:t>Unexpected spikes in expenditures (lawsuits)</a:t>
            </a:r>
          </a:p>
          <a:p>
            <a:pPr lvl="1"/>
            <a:r>
              <a:rPr lang="en-US" smtClean="0"/>
              <a:t>Pension cost volatility</a:t>
            </a:r>
          </a:p>
        </p:txBody>
      </p:sp>
      <p:sp>
        <p:nvSpPr>
          <p:cNvPr id="25604"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D888186-2B24-48D9-8982-74EE2E1C01BE}" type="slidenum">
              <a:rPr lang="en-US" altLang="en-US" smtClean="0"/>
              <a:pPr/>
              <a:t>22</a:t>
            </a:fld>
            <a:endParaRPr lang="en-US" alt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Triple-A Approach to   Dealing with Uncertainty</a:t>
            </a:r>
          </a:p>
        </p:txBody>
      </p:sp>
      <p:sp>
        <p:nvSpPr>
          <p:cNvPr id="26627" name="Content Placeholder 2"/>
          <p:cNvSpPr>
            <a:spLocks noGrp="1"/>
          </p:cNvSpPr>
          <p:nvPr>
            <p:ph idx="1"/>
          </p:nvPr>
        </p:nvSpPr>
        <p:spPr/>
        <p:txBody>
          <a:bodyPr/>
          <a:lstStyle/>
          <a:p>
            <a:r>
              <a:rPr lang="en-US" sz="3600" smtClean="0"/>
              <a:t>Accept</a:t>
            </a:r>
          </a:p>
          <a:p>
            <a:pPr lvl="1"/>
            <a:r>
              <a:rPr lang="en-US" sz="3200" smtClean="0"/>
              <a:t>Uncertainty is inevitable, including black swans</a:t>
            </a:r>
          </a:p>
          <a:p>
            <a:r>
              <a:rPr lang="en-US" sz="3600" smtClean="0"/>
              <a:t>Assess</a:t>
            </a:r>
          </a:p>
          <a:p>
            <a:pPr lvl="1"/>
            <a:r>
              <a:rPr lang="en-US" sz="3200" smtClean="0"/>
              <a:t>Find potential impact, using reference cases</a:t>
            </a:r>
          </a:p>
          <a:p>
            <a:r>
              <a:rPr lang="en-US" sz="3600" smtClean="0"/>
              <a:t>Augment</a:t>
            </a:r>
          </a:p>
          <a:p>
            <a:pPr lvl="1"/>
            <a:r>
              <a:rPr lang="en-US" sz="3200" smtClean="0"/>
              <a:t>Uncertainty will usually be underestimated!</a:t>
            </a:r>
          </a:p>
        </p:txBody>
      </p:sp>
      <p:sp>
        <p:nvSpPr>
          <p:cNvPr id="26628"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028FFE1-D9CA-4217-B759-09766C1E66A1}" type="slidenum">
              <a:rPr lang="en-US" altLang="en-US" smtClean="0"/>
              <a:pPr/>
              <a:t>23</a:t>
            </a:fld>
            <a:endParaRPr lang="en-US" alt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Revenue Volatility</a:t>
            </a:r>
          </a:p>
        </p:txBody>
      </p:sp>
      <p:sp>
        <p:nvSpPr>
          <p:cNvPr id="27651"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D804A5C-8188-4131-A068-62D288D19018}" type="slidenum">
              <a:rPr lang="en-US" altLang="en-US" smtClean="0"/>
              <a:pPr/>
              <a:t>24</a:t>
            </a:fld>
            <a:endParaRPr lang="en-US" altLang="en-US" smtClean="0"/>
          </a:p>
        </p:txBody>
      </p:sp>
      <p:pic>
        <p:nvPicPr>
          <p:cNvPr id="2765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1524000"/>
            <a:ext cx="9197975" cy="49530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Revenue Volatility</a:t>
            </a:r>
          </a:p>
        </p:txBody>
      </p:sp>
      <p:sp>
        <p:nvSpPr>
          <p:cNvPr id="28675" name="Content Placeholder 2"/>
          <p:cNvSpPr>
            <a:spLocks noGrp="1"/>
          </p:cNvSpPr>
          <p:nvPr>
            <p:ph idx="1"/>
          </p:nvPr>
        </p:nvSpPr>
        <p:spPr/>
        <p:txBody>
          <a:bodyPr/>
          <a:lstStyle/>
          <a:p>
            <a:endParaRPr lang="en-US" smtClean="0"/>
          </a:p>
        </p:txBody>
      </p:sp>
      <p:sp>
        <p:nvSpPr>
          <p:cNvPr id="28676"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1281810-8509-43F7-B4F0-BB04081CB50C}" type="slidenum">
              <a:rPr lang="en-US" altLang="en-US" smtClean="0"/>
              <a:pPr/>
              <a:t>25</a:t>
            </a:fld>
            <a:endParaRPr lang="en-US" altLang="en-US" smtClean="0"/>
          </a:p>
        </p:txBody>
      </p:sp>
      <p:pic>
        <p:nvPicPr>
          <p:cNvPr id="2867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9144000" cy="497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Triple-A Applied to Sales Tax</a:t>
            </a:r>
          </a:p>
        </p:txBody>
      </p:sp>
      <p:sp>
        <p:nvSpPr>
          <p:cNvPr id="29699" name="Content Placeholder 2"/>
          <p:cNvSpPr>
            <a:spLocks noGrp="1"/>
          </p:cNvSpPr>
          <p:nvPr>
            <p:ph idx="1"/>
          </p:nvPr>
        </p:nvSpPr>
        <p:spPr>
          <a:xfrm>
            <a:off x="457200" y="1295400"/>
            <a:ext cx="8229600" cy="4606925"/>
          </a:xfrm>
        </p:spPr>
        <p:txBody>
          <a:bodyPr/>
          <a:lstStyle/>
          <a:p>
            <a:r>
              <a:rPr lang="en-US" sz="2800" smtClean="0"/>
              <a:t>Accept</a:t>
            </a:r>
          </a:p>
          <a:p>
            <a:pPr lvl="1"/>
            <a:r>
              <a:rPr lang="en-US" sz="2400" smtClean="0"/>
              <a:t>Little random variation, but Black Swans are possible</a:t>
            </a:r>
          </a:p>
          <a:p>
            <a:pPr lvl="1"/>
            <a:r>
              <a:rPr lang="en-US" sz="2400" smtClean="0"/>
              <a:t>Easy to imagine sources of future trouble</a:t>
            </a:r>
          </a:p>
          <a:p>
            <a:r>
              <a:rPr lang="en-US" sz="2800" smtClean="0"/>
              <a:t>Assess</a:t>
            </a:r>
          </a:p>
          <a:p>
            <a:pPr lvl="1"/>
            <a:r>
              <a:rPr lang="en-US" sz="2400" smtClean="0"/>
              <a:t>Max length of down turn has been 25 months</a:t>
            </a:r>
          </a:p>
          <a:p>
            <a:pPr lvl="1"/>
            <a:r>
              <a:rPr lang="en-US" sz="2400" smtClean="0"/>
              <a:t>Max decline during has been 0.53% per month</a:t>
            </a:r>
          </a:p>
          <a:p>
            <a:r>
              <a:rPr lang="en-US" sz="2800" smtClean="0"/>
              <a:t>Augment</a:t>
            </a:r>
          </a:p>
          <a:p>
            <a:pPr lvl="1"/>
            <a:r>
              <a:rPr lang="en-US" sz="2400" smtClean="0"/>
              <a:t>Raise expectations for risk (1.5X)</a:t>
            </a:r>
          </a:p>
          <a:p>
            <a:pPr lvl="1"/>
            <a:r>
              <a:rPr lang="en-US" sz="2400" smtClean="0"/>
              <a:t>Max 0.8% monthly decline</a:t>
            </a:r>
          </a:p>
          <a:p>
            <a:r>
              <a:rPr lang="en-US" sz="2800" smtClean="0"/>
              <a:t>$23M loss over 25 months is “worst case”</a:t>
            </a:r>
          </a:p>
          <a:p>
            <a:pPr lvl="1"/>
            <a:r>
              <a:rPr lang="en-US" sz="2400" smtClean="0"/>
              <a:t>Budget can be reduced in response, though</a:t>
            </a:r>
          </a:p>
          <a:p>
            <a:pPr lvl="1"/>
            <a:r>
              <a:rPr lang="en-US" sz="2400" smtClean="0"/>
              <a:t>$13M judged adequate to make a “soft landing”</a:t>
            </a:r>
          </a:p>
          <a:p>
            <a:pPr lvl="1"/>
            <a:endParaRPr lang="en-US" sz="2400" smtClean="0"/>
          </a:p>
          <a:p>
            <a:endParaRPr lang="en-US" sz="2800" smtClean="0"/>
          </a:p>
        </p:txBody>
      </p:sp>
      <p:sp>
        <p:nvSpPr>
          <p:cNvPr id="29700"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0CE4284-1E23-451F-89BB-6CB31388A4FE}" type="slidenum">
              <a:rPr lang="en-US" altLang="en-US" smtClean="0"/>
              <a:pPr/>
              <a:t>26</a:t>
            </a:fld>
            <a:endParaRPr lang="en-US" alt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0" y="152400"/>
            <a:ext cx="7924800" cy="1112838"/>
          </a:xfrm>
        </p:spPr>
        <p:txBody>
          <a:bodyPr/>
          <a:lstStyle/>
          <a:p>
            <a:r>
              <a:rPr lang="en-US" sz="3600" smtClean="0"/>
              <a:t>Infrastructure – Bridges &amp; Culverts</a:t>
            </a:r>
          </a:p>
        </p:txBody>
      </p:sp>
      <p:sp>
        <p:nvSpPr>
          <p:cNvPr id="30723"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9376BC1-FA50-4680-BB3C-B15811EA79DB}" type="slidenum">
              <a:rPr lang="en-US" altLang="en-US" smtClean="0"/>
              <a:pPr/>
              <a:t>27</a:t>
            </a:fld>
            <a:endParaRPr lang="en-US" altLang="en-US" smtClean="0"/>
          </a:p>
        </p:txBody>
      </p:sp>
      <p:pic>
        <p:nvPicPr>
          <p:cNvPr id="30724" name="Content Placeholder 5"/>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12700" y="1752600"/>
            <a:ext cx="9156700" cy="3429000"/>
          </a:xfrm>
          <a:ln>
            <a:solidFill>
              <a:schemeClr val="accent1"/>
            </a:solid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Extreme Events - Wildfires</a:t>
            </a:r>
          </a:p>
        </p:txBody>
      </p:sp>
      <p:sp>
        <p:nvSpPr>
          <p:cNvPr id="31747" name="Content Placeholder 2"/>
          <p:cNvSpPr>
            <a:spLocks noGrp="1"/>
          </p:cNvSpPr>
          <p:nvPr>
            <p:ph idx="1"/>
          </p:nvPr>
        </p:nvSpPr>
        <p:spPr>
          <a:xfrm>
            <a:off x="381000" y="1524000"/>
            <a:ext cx="8382000" cy="4606925"/>
          </a:xfrm>
        </p:spPr>
        <p:txBody>
          <a:bodyPr/>
          <a:lstStyle/>
          <a:p>
            <a:r>
              <a:rPr lang="en-US" smtClean="0"/>
              <a:t>Use 2012 wildfire as a reference case</a:t>
            </a:r>
          </a:p>
          <a:p>
            <a:r>
              <a:rPr lang="en-US" smtClean="0"/>
              <a:t>$3.75M in personnel, mutual aid costs, &amp; other expenses</a:t>
            </a:r>
          </a:p>
          <a:p>
            <a:r>
              <a:rPr lang="en-US" smtClean="0"/>
              <a:t>$2.15M eligible for 75% FEMA reimbursement</a:t>
            </a:r>
          </a:p>
          <a:p>
            <a:r>
              <a:rPr lang="en-US" smtClean="0"/>
              <a:t>FEMA ineligible expenses plus City’s 25% share equals $2.14M</a:t>
            </a:r>
          </a:p>
          <a:p>
            <a:r>
              <a:rPr lang="en-US" smtClean="0"/>
              <a:t>Limited data, so multiply $3.75M by 2x?</a:t>
            </a:r>
          </a:p>
          <a:p>
            <a:r>
              <a:rPr lang="en-US" smtClean="0"/>
              <a:t>May be excessive because City bears some cost in regular budget &amp; FEMA reimburses</a:t>
            </a:r>
          </a:p>
          <a:p>
            <a:r>
              <a:rPr lang="en-US" smtClean="0"/>
              <a:t>$5M is a middle ground</a:t>
            </a:r>
          </a:p>
          <a:p>
            <a:endParaRPr lang="en-US" smtClean="0"/>
          </a:p>
          <a:p>
            <a:pPr lvl="1"/>
            <a:endParaRPr lang="en-US" smtClean="0"/>
          </a:p>
        </p:txBody>
      </p:sp>
      <p:sp>
        <p:nvSpPr>
          <p:cNvPr id="31748"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ECE18C6-B9C2-41CF-B8FC-622D7C096991}" type="slidenum">
              <a:rPr lang="en-US" altLang="en-US" smtClean="0"/>
              <a:pPr/>
              <a:t>28</a:t>
            </a:fld>
            <a:endParaRPr lang="en-US" alt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The Results</a:t>
            </a:r>
          </a:p>
        </p:txBody>
      </p:sp>
      <p:graphicFrame>
        <p:nvGraphicFramePr>
          <p:cNvPr id="5" name="Content Placeholder 4"/>
          <p:cNvGraphicFramePr>
            <a:graphicFrameLocks noGrp="1"/>
          </p:cNvGraphicFramePr>
          <p:nvPr>
            <p:ph idx="1"/>
          </p:nvPr>
        </p:nvGraphicFramePr>
        <p:xfrm>
          <a:off x="0" y="1371600"/>
          <a:ext cx="9067800" cy="5057775"/>
        </p:xfrm>
        <a:graphic>
          <a:graphicData uri="http://schemas.openxmlformats.org/drawingml/2006/table">
            <a:tbl>
              <a:tblPr firstRow="1" firstCol="1" bandRow="1"/>
              <a:tblGrid>
                <a:gridCol w="9067800"/>
              </a:tblGrid>
              <a:tr h="491867">
                <a:tc>
                  <a:txBody>
                    <a:bodyPr/>
                    <a:lstStyle/>
                    <a:p>
                      <a:pPr marL="0" marR="0">
                        <a:lnSpc>
                          <a:spcPct val="115000"/>
                        </a:lnSpc>
                        <a:spcBef>
                          <a:spcPts val="0"/>
                        </a:spcBef>
                        <a:spcAft>
                          <a:spcPts val="0"/>
                        </a:spcAft>
                      </a:pPr>
                      <a:r>
                        <a:rPr lang="en-US" sz="1800" b="1" dirty="0">
                          <a:effectLst/>
                          <a:latin typeface="Calibri"/>
                          <a:ea typeface="Calibri"/>
                          <a:cs typeface="Times New Roman"/>
                        </a:rPr>
                        <a:t>Budgetary Uncertainty Reserve</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491867">
                <a:tc>
                  <a:txBody>
                    <a:bodyPr/>
                    <a:lstStyle/>
                    <a:p>
                      <a:pPr marL="0" marR="0">
                        <a:lnSpc>
                          <a:spcPct val="115000"/>
                        </a:lnSpc>
                        <a:spcBef>
                          <a:spcPts val="0"/>
                        </a:spcBef>
                        <a:spcAft>
                          <a:spcPts val="0"/>
                        </a:spcAft>
                      </a:pPr>
                      <a:r>
                        <a:rPr lang="en-US" sz="1800" b="1" dirty="0">
                          <a:solidFill>
                            <a:srgbClr val="FF0000"/>
                          </a:solidFill>
                          <a:effectLst/>
                          <a:latin typeface="Calibri"/>
                          <a:ea typeface="Calibri"/>
                          <a:cs typeface="Times New Roman"/>
                        </a:rPr>
                        <a:t>$13 million for sales tax economic uncertainty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867">
                <a:tc>
                  <a:txBody>
                    <a:bodyPr/>
                    <a:lstStyle/>
                    <a:p>
                      <a:pPr marL="0" marR="0">
                        <a:lnSpc>
                          <a:spcPct val="115000"/>
                        </a:lnSpc>
                        <a:spcBef>
                          <a:spcPts val="0"/>
                        </a:spcBef>
                        <a:spcAft>
                          <a:spcPts val="0"/>
                        </a:spcAft>
                      </a:pPr>
                      <a:r>
                        <a:rPr lang="en-US" sz="1800" dirty="0">
                          <a:effectLst/>
                          <a:latin typeface="Calibri"/>
                          <a:ea typeface="Calibri"/>
                          <a:cs typeface="Times New Roman"/>
                        </a:rPr>
                        <a:t>$7.5 million for economic uncertainty in other revenues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867">
                <a:tc>
                  <a:txBody>
                    <a:bodyPr/>
                    <a:lstStyle/>
                    <a:p>
                      <a:pPr marL="0" marR="0">
                        <a:lnSpc>
                          <a:spcPct val="115000"/>
                        </a:lnSpc>
                        <a:spcBef>
                          <a:spcPts val="0"/>
                        </a:spcBef>
                        <a:spcAft>
                          <a:spcPts val="0"/>
                        </a:spcAft>
                      </a:pPr>
                      <a:r>
                        <a:rPr lang="en-US" sz="1800" dirty="0">
                          <a:effectLst/>
                          <a:latin typeface="Calibri"/>
                          <a:ea typeface="Calibri"/>
                          <a:cs typeface="Times New Roman"/>
                        </a:rPr>
                        <a:t>$6.25 million for pension payment uncertainty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867">
                <a:tc>
                  <a:txBody>
                    <a:bodyPr/>
                    <a:lstStyle/>
                    <a:p>
                      <a:pPr marL="0" marR="0">
                        <a:lnSpc>
                          <a:spcPct val="115000"/>
                        </a:lnSpc>
                        <a:spcBef>
                          <a:spcPts val="0"/>
                        </a:spcBef>
                        <a:spcAft>
                          <a:spcPts val="0"/>
                        </a:spcAft>
                      </a:pPr>
                      <a:r>
                        <a:rPr lang="en-US" sz="1800" b="1" i="1" dirty="0">
                          <a:effectLst/>
                          <a:latin typeface="Calibri"/>
                          <a:ea typeface="Calibri"/>
                          <a:cs typeface="Times New Roman"/>
                        </a:rPr>
                        <a:t>$27 million or about 12.5% of general fund revenues as budgetary uncertainty reserve</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867">
                <a:tc>
                  <a:txBody>
                    <a:bodyPr/>
                    <a:lstStyle/>
                    <a:p>
                      <a:pPr marL="0" marR="0">
                        <a:lnSpc>
                          <a:spcPct val="115000"/>
                        </a:lnSpc>
                        <a:spcBef>
                          <a:spcPts val="0"/>
                        </a:spcBef>
                        <a:spcAft>
                          <a:spcPts val="0"/>
                        </a:spcAft>
                      </a:pPr>
                      <a:r>
                        <a:rPr lang="en-US" sz="1800" b="1">
                          <a:effectLst/>
                          <a:latin typeface="Calibri"/>
                          <a:ea typeface="Calibri"/>
                          <a:cs typeface="Times New Roman"/>
                        </a:rPr>
                        <a:t>Emergency Reserve</a:t>
                      </a:r>
                      <a:endParaRPr lang="en-US"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630975">
                <a:tc>
                  <a:txBody>
                    <a:bodyPr/>
                    <a:lstStyle/>
                    <a:p>
                      <a:pPr marL="0" marR="0">
                        <a:lnSpc>
                          <a:spcPct val="115000"/>
                        </a:lnSpc>
                        <a:spcBef>
                          <a:spcPts val="0"/>
                        </a:spcBef>
                        <a:spcAft>
                          <a:spcPts val="0"/>
                        </a:spcAft>
                      </a:pPr>
                      <a:r>
                        <a:rPr lang="en-US" sz="1800" b="1" dirty="0">
                          <a:solidFill>
                            <a:srgbClr val="FF0000"/>
                          </a:solidFill>
                          <a:effectLst/>
                          <a:latin typeface="Calibri"/>
                          <a:ea typeface="Calibri"/>
                          <a:cs typeface="Times New Roman"/>
                        </a:rPr>
                        <a:t>$5.25 million for critical bridge failure </a:t>
                      </a:r>
                      <a:r>
                        <a:rPr lang="en-US" sz="1800" dirty="0">
                          <a:effectLst/>
                          <a:latin typeface="Calibri"/>
                          <a:ea typeface="Calibri"/>
                          <a:cs typeface="Times New Roman"/>
                        </a:rPr>
                        <a:t>and $11.6 million critical storm sewer replacement, for a total of $16.85 million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867">
                <a:tc>
                  <a:txBody>
                    <a:bodyPr/>
                    <a:lstStyle/>
                    <a:p>
                      <a:pPr marL="0" marR="0">
                        <a:lnSpc>
                          <a:spcPct val="115000"/>
                        </a:lnSpc>
                        <a:spcBef>
                          <a:spcPts val="0"/>
                        </a:spcBef>
                        <a:spcAft>
                          <a:spcPts val="0"/>
                        </a:spcAft>
                      </a:pPr>
                      <a:r>
                        <a:rPr lang="en-US" sz="1800" b="1" dirty="0">
                          <a:solidFill>
                            <a:srgbClr val="FF0000"/>
                          </a:solidFill>
                          <a:effectLst/>
                          <a:latin typeface="Calibri"/>
                          <a:ea typeface="Calibri"/>
                          <a:cs typeface="Times New Roman"/>
                        </a:rPr>
                        <a:t>$5-7.5 million for extreme events </a:t>
                      </a:r>
                      <a:r>
                        <a:rPr lang="en-US" sz="1800" dirty="0">
                          <a:effectLst/>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867">
                <a:tc>
                  <a:txBody>
                    <a:bodyPr/>
                    <a:lstStyle/>
                    <a:p>
                      <a:pPr marL="0" marR="0">
                        <a:lnSpc>
                          <a:spcPct val="115000"/>
                        </a:lnSpc>
                        <a:spcBef>
                          <a:spcPts val="0"/>
                        </a:spcBef>
                        <a:spcAft>
                          <a:spcPts val="0"/>
                        </a:spcAft>
                      </a:pPr>
                      <a:r>
                        <a:rPr lang="en-US" sz="1800">
                          <a:effectLst/>
                          <a:latin typeface="Calibri"/>
                          <a:ea typeface="Calibri"/>
                          <a:cs typeface="Times New Roman"/>
                        </a:rPr>
                        <a:t>$2-4 million for expenditure spikes from lawsuits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867">
                <a:tc>
                  <a:txBody>
                    <a:bodyPr/>
                    <a:lstStyle/>
                    <a:p>
                      <a:pPr marL="0" marR="0">
                        <a:lnSpc>
                          <a:spcPct val="115000"/>
                        </a:lnSpc>
                        <a:spcBef>
                          <a:spcPts val="0"/>
                        </a:spcBef>
                        <a:spcAft>
                          <a:spcPts val="0"/>
                        </a:spcAft>
                      </a:pPr>
                      <a:r>
                        <a:rPr lang="en-US" sz="1800" b="1" i="1" dirty="0">
                          <a:effectLst/>
                          <a:latin typeface="Calibri"/>
                          <a:ea typeface="Calibri"/>
                          <a:cs typeface="Times New Roman"/>
                        </a:rPr>
                        <a:t>$27 million or about 12.5% of general fund revenues as an emergency reserve</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2795"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F687F08-5486-4F30-AC2C-A97BC9CE8CAD}" type="slidenum">
              <a:rPr lang="en-US" altLang="en-US" smtClean="0"/>
              <a:pPr/>
              <a:t>29</a:t>
            </a:fld>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Findings : Implementation</a:t>
            </a:r>
          </a:p>
        </p:txBody>
      </p:sp>
      <p:sp>
        <p:nvSpPr>
          <p:cNvPr id="4" name="Text Placeholder 3"/>
          <p:cNvSpPr>
            <a:spLocks noGrp="1"/>
          </p:cNvSpPr>
          <p:nvPr>
            <p:ph type="body" idx="1"/>
          </p:nvPr>
        </p:nvSpPr>
        <p:spPr>
          <a:xfrm>
            <a:off x="457200" y="1524000"/>
            <a:ext cx="8229600" cy="1295400"/>
          </a:xfrm>
        </p:spPr>
        <p:txBody>
          <a:bodyPr>
            <a:normAutofit fontScale="62500" lnSpcReduction="20000"/>
          </a:bodyPr>
          <a:lstStyle/>
          <a:p>
            <a:pPr>
              <a:defRPr/>
            </a:pPr>
            <a:r>
              <a:rPr lang="en-US" sz="4000" b="0" dirty="0" smtClean="0"/>
              <a:t>The majority of survey respondents report implementing multi-year projections. But approximately 1/3 of them generally keep it as internal practice only.</a:t>
            </a:r>
          </a:p>
          <a:p>
            <a:pPr>
              <a:defRPr/>
            </a:pPr>
            <a:endParaRPr lang="en-US" dirty="0"/>
          </a:p>
        </p:txBody>
      </p:sp>
      <p:sp>
        <p:nvSpPr>
          <p:cNvPr id="6148" name="Content Placeholder 2"/>
          <p:cNvSpPr>
            <a:spLocks noGrp="1"/>
          </p:cNvSpPr>
          <p:nvPr>
            <p:ph sz="half" idx="2"/>
          </p:nvPr>
        </p:nvSpPr>
        <p:spPr>
          <a:xfrm>
            <a:off x="457200" y="3048000"/>
            <a:ext cx="3962400" cy="3078163"/>
          </a:xfrm>
        </p:spPr>
        <p:txBody>
          <a:bodyPr/>
          <a:lstStyle/>
          <a:p>
            <a:r>
              <a:rPr lang="en-US" smtClean="0"/>
              <a:t>Implementation of multi-year projections:</a:t>
            </a:r>
          </a:p>
          <a:p>
            <a:pPr lvl="1"/>
            <a:r>
              <a:rPr lang="en-US" smtClean="0"/>
              <a:t>CIP: 89.6%</a:t>
            </a:r>
          </a:p>
          <a:p>
            <a:pPr lvl="1"/>
            <a:r>
              <a:rPr lang="en-US" b="1" smtClean="0"/>
              <a:t>General Fund: 78.3%</a:t>
            </a:r>
          </a:p>
          <a:p>
            <a:pPr lvl="1"/>
            <a:r>
              <a:rPr lang="en-US" smtClean="0"/>
              <a:t>Other Funds: 68.2%</a:t>
            </a:r>
          </a:p>
          <a:p>
            <a:pPr lvl="1"/>
            <a:r>
              <a:rPr lang="en-US" smtClean="0"/>
              <a:t>Debt Analysis: 54.8%</a:t>
            </a:r>
          </a:p>
          <a:p>
            <a:pPr lvl="1"/>
            <a:endParaRPr lang="en-US" smtClean="0"/>
          </a:p>
        </p:txBody>
      </p:sp>
      <p:sp>
        <p:nvSpPr>
          <p:cNvPr id="6" name="Content Placeholder 5"/>
          <p:cNvSpPr>
            <a:spLocks noGrp="1"/>
          </p:cNvSpPr>
          <p:nvPr>
            <p:ph sz="quarter" idx="4"/>
          </p:nvPr>
        </p:nvSpPr>
        <p:spPr>
          <a:xfrm>
            <a:off x="4419600" y="3048000"/>
            <a:ext cx="4419600" cy="2819400"/>
          </a:xfrm>
        </p:spPr>
        <p:txBody>
          <a:bodyPr>
            <a:normAutofit/>
          </a:bodyPr>
          <a:lstStyle/>
          <a:p>
            <a:pPr>
              <a:defRPr/>
            </a:pPr>
            <a:r>
              <a:rPr lang="en-US" dirty="0" smtClean="0"/>
              <a:t>Publication of multi-year projections/analysis (among those implementing it):</a:t>
            </a:r>
          </a:p>
          <a:p>
            <a:pPr lvl="1">
              <a:defRPr/>
            </a:pPr>
            <a:r>
              <a:rPr lang="en-US" dirty="0" smtClean="0"/>
              <a:t>CIP: 92.0%</a:t>
            </a:r>
          </a:p>
          <a:p>
            <a:pPr lvl="1">
              <a:defRPr/>
            </a:pPr>
            <a:r>
              <a:rPr lang="en-US" b="1" dirty="0" smtClean="0"/>
              <a:t>General Fund: 70.3%</a:t>
            </a:r>
          </a:p>
          <a:p>
            <a:pPr lvl="1">
              <a:defRPr/>
            </a:pPr>
            <a:r>
              <a:rPr lang="en-US" dirty="0" smtClean="0"/>
              <a:t>Other Funds: 68.5%</a:t>
            </a:r>
          </a:p>
          <a:p>
            <a:pPr lvl="1">
              <a:defRPr/>
            </a:pPr>
            <a:r>
              <a:rPr lang="en-US" dirty="0" smtClean="0"/>
              <a:t>Debt Analysis: 56.1%</a:t>
            </a:r>
          </a:p>
          <a:p>
            <a:pPr marL="0" indent="0">
              <a:buFont typeface="Wingdings" pitchFamily="2" charset="2"/>
              <a:buNone/>
              <a:defRPr/>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Part III - Take-Aways</a:t>
            </a:r>
          </a:p>
        </p:txBody>
      </p:sp>
      <p:sp>
        <p:nvSpPr>
          <p:cNvPr id="33795" name="Content Placeholder 2"/>
          <p:cNvSpPr>
            <a:spLocks noGrp="1"/>
          </p:cNvSpPr>
          <p:nvPr>
            <p:ph idx="1"/>
          </p:nvPr>
        </p:nvSpPr>
        <p:spPr/>
        <p:txBody>
          <a:bodyPr/>
          <a:lstStyle/>
          <a:p>
            <a:r>
              <a:rPr lang="en-US" smtClean="0"/>
              <a:t>Identify major risks</a:t>
            </a:r>
          </a:p>
          <a:p>
            <a:pPr lvl="1"/>
            <a:r>
              <a:rPr lang="en-US" smtClean="0"/>
              <a:t>See GFOA’s </a:t>
            </a:r>
            <a:r>
              <a:rPr lang="en-US" i="1" smtClean="0"/>
              <a:t>Financial Policies </a:t>
            </a:r>
            <a:r>
              <a:rPr lang="en-US" smtClean="0"/>
              <a:t>for guidance</a:t>
            </a:r>
          </a:p>
          <a:p>
            <a:r>
              <a:rPr lang="en-US" smtClean="0"/>
              <a:t>Use the Triple-A approach to estimate uncertainty associated with risks</a:t>
            </a:r>
          </a:p>
          <a:p>
            <a:r>
              <a:rPr lang="en-US" smtClean="0"/>
              <a:t>Don’t ignore political considerations </a:t>
            </a:r>
          </a:p>
          <a:p>
            <a:pPr lvl="1"/>
            <a:r>
              <a:rPr lang="en-US" smtClean="0"/>
              <a:t>Work them into the process of identifying and managing risks</a:t>
            </a:r>
          </a:p>
          <a:p>
            <a:pPr lvl="1"/>
            <a:r>
              <a:rPr lang="en-US" smtClean="0"/>
              <a:t>Examples</a:t>
            </a:r>
          </a:p>
          <a:p>
            <a:pPr lvl="2"/>
            <a:r>
              <a:rPr lang="en-US" smtClean="0"/>
              <a:t>Highlight other extreme event risk mitigating strategies</a:t>
            </a:r>
          </a:p>
          <a:p>
            <a:pPr lvl="2"/>
            <a:r>
              <a:rPr lang="en-US" smtClean="0"/>
              <a:t>Address elected officials’ preferences</a:t>
            </a:r>
          </a:p>
        </p:txBody>
      </p:sp>
      <p:sp>
        <p:nvSpPr>
          <p:cNvPr id="33796"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3EE7FF0-7750-4C8C-8D0F-77507A8936FE}" type="slidenum">
              <a:rPr lang="en-US" altLang="en-US" smtClean="0"/>
              <a:pPr/>
              <a:t>30</a:t>
            </a:fld>
            <a:endParaRPr lang="en-US" alt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4"/>
          <p:cNvSpPr>
            <a:spLocks noGrp="1"/>
          </p:cNvSpPr>
          <p:nvPr>
            <p:ph type="ctrTitle"/>
          </p:nvPr>
        </p:nvSpPr>
        <p:spPr/>
        <p:txBody>
          <a:bodyPr/>
          <a:lstStyle/>
          <a:p>
            <a:pPr algn="ctr"/>
            <a:r>
              <a:rPr lang="en-US" smtClean="0"/>
              <a:t>Part IV</a:t>
            </a:r>
            <a:br>
              <a:rPr lang="en-US" smtClean="0"/>
            </a:br>
            <a:r>
              <a:rPr lang="en-US" smtClean="0"/>
              <a:t>Lean Process Improvement</a:t>
            </a:r>
          </a:p>
        </p:txBody>
      </p:sp>
      <p:sp>
        <p:nvSpPr>
          <p:cNvPr id="34819" name="Subtitle 5"/>
          <p:cNvSpPr>
            <a:spLocks noGrp="1"/>
          </p:cNvSpPr>
          <p:nvPr>
            <p:ph type="subTitle" idx="1"/>
          </p:nvPr>
        </p:nvSpPr>
        <p:spPr/>
        <p:txBody>
          <a:bodyPr/>
          <a:lstStyle/>
          <a:p>
            <a:pPr algn="ctr"/>
            <a:r>
              <a:rPr lang="en-US" smtClean="0"/>
              <a:t>A critical complement to priority-based budgeting?</a:t>
            </a:r>
          </a:p>
        </p:txBody>
      </p:sp>
      <p:sp>
        <p:nvSpPr>
          <p:cNvPr id="34820"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269379F-EA6D-4F32-A9E1-19524C81BF76}" type="slidenum">
              <a:rPr lang="en-US" altLang="en-US" smtClean="0"/>
              <a:pPr/>
              <a:t>31</a:t>
            </a:fld>
            <a:endParaRPr lang="en-US" alt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What Can Lean Do For You?</a:t>
            </a:r>
          </a:p>
        </p:txBody>
      </p:sp>
      <p:pic>
        <p:nvPicPr>
          <p:cNvPr id="35843" name="Content Placeholder 2"/>
          <p:cNvPicPr>
            <a:picLocks noGrp="1" noChangeArrowheads="1"/>
          </p:cNvPicPr>
          <p:nvPr>
            <p:ph idx="1"/>
          </p:nvPr>
        </p:nvPicPr>
        <p:blipFill>
          <a:blip r:embed="rId3">
            <a:extLst>
              <a:ext uri="{28A0092B-C50C-407E-A947-70E740481C1C}">
                <a14:useLocalDpi xmlns:a14="http://schemas.microsoft.com/office/drawing/2010/main" val="0"/>
              </a:ext>
            </a:extLst>
          </a:blip>
          <a:srcRect b="76364"/>
          <a:stretch>
            <a:fillRect/>
          </a:stretch>
        </p:blipFill>
        <p:spPr>
          <a:xfrm>
            <a:off x="360363" y="1463675"/>
            <a:ext cx="8350250" cy="1103313"/>
          </a:xfrm>
        </p:spPr>
      </p:pic>
      <p:pic>
        <p:nvPicPr>
          <p:cNvPr id="2" name="Content Placeholder 2"/>
          <p:cNvPicPr>
            <a:picLocks noChangeArrowheads="1"/>
          </p:cNvPicPr>
          <p:nvPr/>
        </p:nvPicPr>
        <p:blipFill>
          <a:blip r:embed="rId3">
            <a:extLst>
              <a:ext uri="{28A0092B-C50C-407E-A947-70E740481C1C}">
                <a14:useLocalDpi xmlns:a14="http://schemas.microsoft.com/office/drawing/2010/main" val="0"/>
              </a:ext>
            </a:extLst>
          </a:blip>
          <a:srcRect t="25455" b="56784"/>
          <a:stretch>
            <a:fillRect/>
          </a:stretch>
        </p:blipFill>
        <p:spPr bwMode="auto">
          <a:xfrm>
            <a:off x="381000" y="2667000"/>
            <a:ext cx="83502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Content Placeholder 2"/>
          <p:cNvPicPr>
            <a:picLocks noChangeArrowheads="1"/>
          </p:cNvPicPr>
          <p:nvPr/>
        </p:nvPicPr>
        <p:blipFill>
          <a:blip r:embed="rId3">
            <a:extLst>
              <a:ext uri="{28A0092B-C50C-407E-A947-70E740481C1C}">
                <a14:useLocalDpi xmlns:a14="http://schemas.microsoft.com/office/drawing/2010/main" val="0"/>
              </a:ext>
            </a:extLst>
          </a:blip>
          <a:srcRect t="64616"/>
          <a:stretch>
            <a:fillRect/>
          </a:stretch>
        </p:blipFill>
        <p:spPr bwMode="auto">
          <a:xfrm>
            <a:off x="533400" y="4572000"/>
            <a:ext cx="8350250" cy="164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Content Placeholder 2"/>
          <p:cNvPicPr>
            <a:picLocks noChangeArrowheads="1"/>
          </p:cNvPicPr>
          <p:nvPr/>
        </p:nvPicPr>
        <p:blipFill>
          <a:blip r:embed="rId3">
            <a:extLst>
              <a:ext uri="{28A0092B-C50C-407E-A947-70E740481C1C}">
                <a14:useLocalDpi xmlns:a14="http://schemas.microsoft.com/office/drawing/2010/main" val="0"/>
              </a:ext>
            </a:extLst>
          </a:blip>
          <a:srcRect t="43077" b="35245"/>
          <a:stretch>
            <a:fillRect/>
          </a:stretch>
        </p:blipFill>
        <p:spPr bwMode="auto">
          <a:xfrm>
            <a:off x="304800" y="3505200"/>
            <a:ext cx="8350250" cy="101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Irving’s Results</a:t>
            </a:r>
          </a:p>
        </p:txBody>
      </p:sp>
      <p:sp>
        <p:nvSpPr>
          <p:cNvPr id="36867" name="Content Placeholder 2"/>
          <p:cNvSpPr>
            <a:spLocks noGrp="1"/>
          </p:cNvSpPr>
          <p:nvPr>
            <p:ph idx="1"/>
          </p:nvPr>
        </p:nvSpPr>
        <p:spPr/>
        <p:txBody>
          <a:bodyPr/>
          <a:lstStyle/>
          <a:p>
            <a:pPr>
              <a:lnSpc>
                <a:spcPct val="80000"/>
              </a:lnSpc>
              <a:buFont typeface="Wingdings" pitchFamily="2" charset="2"/>
              <a:buNone/>
            </a:pPr>
            <a:r>
              <a:rPr lang="en-US" sz="2400" i="1" smtClean="0"/>
              <a:t>Began in 2007:</a:t>
            </a:r>
            <a:r>
              <a:rPr lang="en-US" sz="2400" smtClean="0"/>
              <a:t> </a:t>
            </a:r>
          </a:p>
          <a:p>
            <a:pPr>
              <a:lnSpc>
                <a:spcPct val="80000"/>
              </a:lnSpc>
              <a:buClr>
                <a:schemeClr val="tx1"/>
              </a:buClr>
              <a:buFont typeface="Arial" charset="0"/>
              <a:buChar char="•"/>
            </a:pPr>
            <a:r>
              <a:rPr lang="en-US" sz="2000" smtClean="0"/>
              <a:t>Eliminated </a:t>
            </a:r>
            <a:r>
              <a:rPr lang="en-US" sz="2000" b="1" smtClean="0">
                <a:solidFill>
                  <a:srgbClr val="FF0000"/>
                </a:solidFill>
              </a:rPr>
              <a:t>50,000+ hours</a:t>
            </a:r>
          </a:p>
          <a:p>
            <a:pPr>
              <a:lnSpc>
                <a:spcPct val="80000"/>
              </a:lnSpc>
              <a:buClr>
                <a:schemeClr val="tx1"/>
              </a:buClr>
              <a:buFont typeface="Arial" charset="0"/>
              <a:buChar char="•"/>
            </a:pPr>
            <a:r>
              <a:rPr lang="en-US" sz="2000" smtClean="0"/>
              <a:t>  </a:t>
            </a:r>
            <a:r>
              <a:rPr lang="en-US" sz="2000" smtClean="0">
                <a:solidFill>
                  <a:srgbClr val="FF0000"/>
                </a:solidFill>
              </a:rPr>
              <a:t>Saved </a:t>
            </a:r>
            <a:r>
              <a:rPr lang="en-US" sz="2000" b="1" smtClean="0">
                <a:solidFill>
                  <a:srgbClr val="FF0000"/>
                </a:solidFill>
              </a:rPr>
              <a:t>$44 million</a:t>
            </a:r>
          </a:p>
          <a:p>
            <a:pPr lvl="1">
              <a:lnSpc>
                <a:spcPct val="80000"/>
              </a:lnSpc>
              <a:buClr>
                <a:schemeClr val="tx1"/>
              </a:buClr>
              <a:buFont typeface="Calibri" pitchFamily="34" charset="0"/>
              <a:buChar char="–"/>
            </a:pPr>
            <a:r>
              <a:rPr lang="en-US" sz="1900" smtClean="0"/>
              <a:t>Cost savings and avoidances</a:t>
            </a:r>
            <a:endParaRPr lang="en-US" sz="1900" i="1" smtClean="0"/>
          </a:p>
          <a:p>
            <a:pPr lvl="1">
              <a:lnSpc>
                <a:spcPct val="80000"/>
              </a:lnSpc>
              <a:buFont typeface="Calibri" pitchFamily="34" charset="0"/>
              <a:buChar char="–"/>
            </a:pPr>
            <a:endParaRPr lang="en-US" sz="2000" i="1" smtClean="0"/>
          </a:p>
          <a:p>
            <a:pPr lvl="1">
              <a:lnSpc>
                <a:spcPct val="80000"/>
              </a:lnSpc>
              <a:spcBef>
                <a:spcPct val="0"/>
              </a:spcBef>
              <a:buFont typeface="Wingdings" pitchFamily="2" charset="2"/>
              <a:buNone/>
            </a:pPr>
            <a:r>
              <a:rPr lang="en-US" i="1" smtClean="0"/>
              <a:t>Businesses &amp; Residents:</a:t>
            </a:r>
          </a:p>
          <a:p>
            <a:pPr>
              <a:lnSpc>
                <a:spcPct val="70000"/>
              </a:lnSpc>
              <a:buClr>
                <a:schemeClr val="tx1"/>
              </a:buClr>
              <a:buFont typeface="Arial" charset="0"/>
              <a:buChar char="•"/>
            </a:pPr>
            <a:r>
              <a:rPr lang="en-US" sz="2000" smtClean="0"/>
              <a:t>Improved service and satisfaction</a:t>
            </a:r>
          </a:p>
          <a:p>
            <a:pPr>
              <a:lnSpc>
                <a:spcPct val="70000"/>
              </a:lnSpc>
              <a:buClr>
                <a:schemeClr val="tx1"/>
              </a:buClr>
              <a:buFont typeface="Arial" charset="0"/>
              <a:buChar char="•"/>
            </a:pPr>
            <a:r>
              <a:rPr lang="en-US" sz="2000" smtClean="0">
                <a:solidFill>
                  <a:srgbClr val="FF0000"/>
                </a:solidFill>
              </a:rPr>
              <a:t>Faster services</a:t>
            </a:r>
          </a:p>
          <a:p>
            <a:pPr>
              <a:lnSpc>
                <a:spcPct val="70000"/>
              </a:lnSpc>
              <a:buFontTx/>
              <a:buNone/>
            </a:pPr>
            <a:endParaRPr lang="en-US" sz="2000" smtClean="0"/>
          </a:p>
          <a:p>
            <a:pPr>
              <a:lnSpc>
                <a:spcPct val="70000"/>
              </a:lnSpc>
              <a:buFontTx/>
              <a:buNone/>
            </a:pPr>
            <a:r>
              <a:rPr lang="en-US" sz="2400" i="1" smtClean="0"/>
              <a:t>Employees’ Increased:</a:t>
            </a:r>
          </a:p>
          <a:p>
            <a:pPr>
              <a:lnSpc>
                <a:spcPct val="70000"/>
              </a:lnSpc>
              <a:buClr>
                <a:schemeClr val="tx1"/>
              </a:buClr>
              <a:buFont typeface="Arial" charset="0"/>
              <a:buChar char="•"/>
            </a:pPr>
            <a:r>
              <a:rPr lang="en-US" sz="2000" smtClean="0">
                <a:solidFill>
                  <a:srgbClr val="FF0000"/>
                </a:solidFill>
              </a:rPr>
              <a:t>Productivity</a:t>
            </a:r>
          </a:p>
          <a:p>
            <a:pPr>
              <a:lnSpc>
                <a:spcPct val="70000"/>
              </a:lnSpc>
              <a:buClr>
                <a:schemeClr val="tx1"/>
              </a:buClr>
              <a:buFont typeface="Arial" charset="0"/>
              <a:buChar char="•"/>
            </a:pPr>
            <a:r>
              <a:rPr lang="en-US" sz="2000" smtClean="0">
                <a:solidFill>
                  <a:srgbClr val="FF0000"/>
                </a:solidFill>
              </a:rPr>
              <a:t>Job satisfaction</a:t>
            </a:r>
          </a:p>
          <a:p>
            <a:pPr>
              <a:lnSpc>
                <a:spcPct val="70000"/>
              </a:lnSpc>
              <a:buClr>
                <a:schemeClr val="tx1"/>
              </a:buClr>
              <a:buFont typeface="Arial" charset="0"/>
              <a:buChar char="•"/>
            </a:pPr>
            <a:r>
              <a:rPr lang="en-US" sz="2000" smtClean="0"/>
              <a:t>Communication</a:t>
            </a:r>
          </a:p>
          <a:p>
            <a:pPr>
              <a:lnSpc>
                <a:spcPct val="70000"/>
              </a:lnSpc>
              <a:buClr>
                <a:schemeClr val="tx1"/>
              </a:buClr>
              <a:buFont typeface="Arial" charset="0"/>
              <a:buChar char="•"/>
            </a:pPr>
            <a:r>
              <a:rPr lang="en-US" sz="2000" smtClean="0"/>
              <a:t>Collaboration / teamwork</a:t>
            </a:r>
          </a:p>
          <a:p>
            <a:pPr>
              <a:lnSpc>
                <a:spcPct val="70000"/>
              </a:lnSpc>
              <a:buClr>
                <a:schemeClr val="tx1"/>
              </a:buClr>
              <a:buFont typeface="Arial" charset="0"/>
              <a:buChar char="•"/>
            </a:pPr>
            <a:r>
              <a:rPr lang="en-US" sz="2000" smtClean="0"/>
              <a:t>Development/leadership opportunities</a:t>
            </a:r>
          </a:p>
          <a:p>
            <a:pPr>
              <a:lnSpc>
                <a:spcPct val="80000"/>
              </a:lnSpc>
              <a:buFont typeface="Wingdings" pitchFamily="2" charset="2"/>
              <a:buNone/>
            </a:pPr>
            <a:endParaRPr lang="en-US" sz="2400" smtClean="0"/>
          </a:p>
        </p:txBody>
      </p:sp>
      <p:pic>
        <p:nvPicPr>
          <p:cNvPr id="36868" name="Picture 3" descr="Irving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86563" y="1524000"/>
            <a:ext cx="15240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5750" y="2819400"/>
            <a:ext cx="1825625"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2"/>
          <p:cNvSpPr>
            <a:spLocks noGrp="1"/>
          </p:cNvSpPr>
          <p:nvPr>
            <p:ph type="title"/>
          </p:nvPr>
        </p:nvSpPr>
        <p:spPr/>
        <p:txBody>
          <a:bodyPr/>
          <a:lstStyle/>
          <a:p>
            <a:r>
              <a:rPr lang="en-US" smtClean="0"/>
              <a:t>Results</a:t>
            </a:r>
          </a:p>
        </p:txBody>
      </p:sp>
      <p:sp>
        <p:nvSpPr>
          <p:cNvPr id="37891" name="Text Placeholder 1"/>
          <p:cNvSpPr>
            <a:spLocks noGrp="1"/>
          </p:cNvSpPr>
          <p:nvPr>
            <p:ph sz="half" idx="1"/>
          </p:nvPr>
        </p:nvSpPr>
        <p:spPr>
          <a:xfrm>
            <a:off x="457200" y="1600200"/>
            <a:ext cx="8162925" cy="4525963"/>
          </a:xfrm>
        </p:spPr>
        <p:txBody>
          <a:bodyPr/>
          <a:lstStyle/>
          <a:p>
            <a:pPr>
              <a:lnSpc>
                <a:spcPct val="80000"/>
              </a:lnSpc>
              <a:spcBef>
                <a:spcPct val="0"/>
              </a:spcBef>
              <a:buFont typeface="Wingdings" pitchFamily="2" charset="2"/>
              <a:buNone/>
            </a:pPr>
            <a:r>
              <a:rPr lang="en-US" sz="2000" b="1" smtClean="0"/>
              <a:t>Commercial Permit Process</a:t>
            </a:r>
          </a:p>
          <a:p>
            <a:pPr>
              <a:lnSpc>
                <a:spcPct val="80000"/>
              </a:lnSpc>
              <a:spcBef>
                <a:spcPct val="0"/>
              </a:spcBef>
              <a:buClr>
                <a:schemeClr val="tx1"/>
              </a:buClr>
              <a:buFont typeface="Arial" charset="0"/>
              <a:buChar char="•"/>
            </a:pPr>
            <a:r>
              <a:rPr lang="en-US" sz="2000" smtClean="0">
                <a:solidFill>
                  <a:srgbClr val="FF0000"/>
                </a:solidFill>
              </a:rPr>
              <a:t>Plan review time reduced by 76%</a:t>
            </a:r>
            <a:r>
              <a:rPr lang="en-US" sz="2000" smtClean="0"/>
              <a:t> (15.7 to 3.7 days)</a:t>
            </a:r>
          </a:p>
          <a:p>
            <a:pPr>
              <a:lnSpc>
                <a:spcPct val="80000"/>
              </a:lnSpc>
              <a:spcBef>
                <a:spcPct val="0"/>
              </a:spcBef>
              <a:buClr>
                <a:schemeClr val="tx1"/>
              </a:buClr>
              <a:buFont typeface="Arial" charset="0"/>
              <a:buChar char="•"/>
            </a:pPr>
            <a:r>
              <a:rPr lang="en-US" sz="2000" smtClean="0"/>
              <a:t>Maximum plan review time reduced 88% (49 to 6 days)</a:t>
            </a:r>
          </a:p>
          <a:p>
            <a:pPr>
              <a:lnSpc>
                <a:spcPct val="80000"/>
              </a:lnSpc>
              <a:spcBef>
                <a:spcPct val="0"/>
              </a:spcBef>
              <a:buFont typeface="Wingdings" pitchFamily="2" charset="2"/>
              <a:buNone/>
            </a:pPr>
            <a:endParaRPr lang="en-US" sz="2000" smtClean="0"/>
          </a:p>
          <a:p>
            <a:pPr>
              <a:lnSpc>
                <a:spcPct val="80000"/>
              </a:lnSpc>
              <a:spcBef>
                <a:spcPct val="0"/>
              </a:spcBef>
              <a:buFont typeface="Wingdings" pitchFamily="2" charset="2"/>
              <a:buNone/>
            </a:pPr>
            <a:r>
              <a:rPr lang="en-US" sz="2000" b="1" smtClean="0"/>
              <a:t>Street Cut Repairs</a:t>
            </a:r>
          </a:p>
          <a:p>
            <a:pPr>
              <a:lnSpc>
                <a:spcPct val="80000"/>
              </a:lnSpc>
              <a:spcBef>
                <a:spcPct val="0"/>
              </a:spcBef>
              <a:buClr>
                <a:schemeClr val="tx1"/>
              </a:buClr>
              <a:buFont typeface="Arial" charset="0"/>
              <a:buChar char="•"/>
            </a:pPr>
            <a:r>
              <a:rPr lang="en-US" sz="2000" smtClean="0"/>
              <a:t>Reduced </a:t>
            </a:r>
            <a:r>
              <a:rPr lang="en-US" sz="2000" smtClean="0">
                <a:solidFill>
                  <a:srgbClr val="FF0000"/>
                </a:solidFill>
              </a:rPr>
              <a:t>repair cycle time</a:t>
            </a:r>
            <a:r>
              <a:rPr lang="en-US" sz="2000" smtClean="0"/>
              <a:t> from average of </a:t>
            </a:r>
            <a:r>
              <a:rPr lang="en-US" sz="2000" smtClean="0">
                <a:solidFill>
                  <a:srgbClr val="FF0000"/>
                </a:solidFill>
              </a:rPr>
              <a:t>14 weeks to &lt;6 weeks</a:t>
            </a:r>
          </a:p>
          <a:p>
            <a:pPr>
              <a:lnSpc>
                <a:spcPct val="80000"/>
              </a:lnSpc>
              <a:spcBef>
                <a:spcPct val="0"/>
              </a:spcBef>
              <a:buFont typeface="Wingdings" pitchFamily="2" charset="2"/>
              <a:buNone/>
            </a:pPr>
            <a:endParaRPr lang="en-US" sz="2000" b="1" smtClean="0">
              <a:solidFill>
                <a:srgbClr val="FF0000"/>
              </a:solidFill>
            </a:endParaRPr>
          </a:p>
          <a:p>
            <a:pPr>
              <a:lnSpc>
                <a:spcPct val="80000"/>
              </a:lnSpc>
              <a:spcBef>
                <a:spcPct val="0"/>
              </a:spcBef>
              <a:buFont typeface="Wingdings" pitchFamily="2" charset="2"/>
              <a:buNone/>
            </a:pPr>
            <a:r>
              <a:rPr lang="en-US" sz="2000" b="1" smtClean="0"/>
              <a:t>Utility Locates</a:t>
            </a:r>
            <a:endParaRPr lang="en-US" sz="2000" smtClean="0"/>
          </a:p>
          <a:p>
            <a:pPr>
              <a:lnSpc>
                <a:spcPct val="80000"/>
              </a:lnSpc>
              <a:spcBef>
                <a:spcPct val="0"/>
              </a:spcBef>
              <a:buClr>
                <a:schemeClr val="tx1"/>
              </a:buClr>
              <a:buFont typeface="Arial" charset="0"/>
              <a:buChar char="•"/>
            </a:pPr>
            <a:r>
              <a:rPr lang="en-US" sz="2000" smtClean="0">
                <a:solidFill>
                  <a:srgbClr val="FF0000"/>
                </a:solidFill>
              </a:rPr>
              <a:t>Reduced process steps from 32 to 7</a:t>
            </a:r>
          </a:p>
          <a:p>
            <a:pPr>
              <a:lnSpc>
                <a:spcPct val="80000"/>
              </a:lnSpc>
              <a:spcBef>
                <a:spcPct val="0"/>
              </a:spcBef>
              <a:buClr>
                <a:schemeClr val="tx1"/>
              </a:buClr>
              <a:buFont typeface="Arial" charset="0"/>
              <a:buChar char="•"/>
            </a:pPr>
            <a:r>
              <a:rPr lang="en-US" sz="2000" smtClean="0"/>
              <a:t>Reduced cycle time by 48% (from 75 to 39 hours)</a:t>
            </a:r>
          </a:p>
          <a:p>
            <a:pPr>
              <a:lnSpc>
                <a:spcPct val="80000"/>
              </a:lnSpc>
              <a:spcBef>
                <a:spcPct val="0"/>
              </a:spcBef>
              <a:buFont typeface="Wingdings" pitchFamily="2" charset="2"/>
              <a:buNone/>
            </a:pPr>
            <a:endParaRPr lang="en-US" sz="2000" b="1" smtClean="0"/>
          </a:p>
          <a:p>
            <a:pPr>
              <a:lnSpc>
                <a:spcPct val="80000"/>
              </a:lnSpc>
              <a:spcBef>
                <a:spcPct val="0"/>
              </a:spcBef>
              <a:buFont typeface="Wingdings" pitchFamily="2" charset="2"/>
              <a:buNone/>
            </a:pPr>
            <a:r>
              <a:rPr lang="en-US" sz="2000" b="1" smtClean="0"/>
              <a:t>Animal Services Processes</a:t>
            </a:r>
            <a:endParaRPr lang="en-US" sz="2000" smtClean="0"/>
          </a:p>
          <a:p>
            <a:pPr>
              <a:lnSpc>
                <a:spcPct val="80000"/>
              </a:lnSpc>
              <a:spcBef>
                <a:spcPct val="0"/>
              </a:spcBef>
              <a:buClr>
                <a:schemeClr val="tx1"/>
              </a:buClr>
              <a:buFont typeface="Arial" charset="0"/>
              <a:buChar char="•"/>
            </a:pPr>
            <a:r>
              <a:rPr lang="en-US" sz="2000" smtClean="0">
                <a:solidFill>
                  <a:srgbClr val="FF0000"/>
                </a:solidFill>
              </a:rPr>
              <a:t>Decreased shelter processing time by 50-66%,</a:t>
            </a:r>
            <a:r>
              <a:rPr lang="en-US" sz="2000" smtClean="0"/>
              <a:t> saving 1,120 hours annually</a:t>
            </a:r>
          </a:p>
          <a:p>
            <a:pPr>
              <a:lnSpc>
                <a:spcPct val="80000"/>
              </a:lnSpc>
              <a:spcBef>
                <a:spcPct val="0"/>
              </a:spcBef>
              <a:buClr>
                <a:schemeClr val="tx1"/>
              </a:buClr>
              <a:buFont typeface="Arial" charset="0"/>
              <a:buChar char="•"/>
            </a:pPr>
            <a:r>
              <a:rPr lang="en-US" sz="2000" smtClean="0"/>
              <a:t>Decreased field officer time by 50-66%, saving 2,330 hours annually</a:t>
            </a:r>
          </a:p>
          <a:p>
            <a:pPr>
              <a:lnSpc>
                <a:spcPct val="80000"/>
              </a:lnSpc>
            </a:pPr>
            <a:endParaRPr lang="en-US" sz="2000" smtClean="0"/>
          </a:p>
        </p:txBody>
      </p:sp>
      <p:pic>
        <p:nvPicPr>
          <p:cNvPr id="37892" name="Picture 2" descr="http://us.123rf.com/400wm/400/400/feverpitched/feverpitched0803/feverpitched080300141/2685263-efficiency-road-sign-isolated-on-whit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152400"/>
            <a:ext cx="22098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A Brief History of Lean</a:t>
            </a:r>
          </a:p>
        </p:txBody>
      </p:sp>
      <p:sp>
        <p:nvSpPr>
          <p:cNvPr id="38915" name="Content Placeholder 2"/>
          <p:cNvSpPr>
            <a:spLocks noGrp="1"/>
          </p:cNvSpPr>
          <p:nvPr>
            <p:ph idx="1"/>
          </p:nvPr>
        </p:nvSpPr>
        <p:spPr/>
        <p:txBody>
          <a:bodyPr/>
          <a:lstStyle/>
          <a:p>
            <a:pPr>
              <a:lnSpc>
                <a:spcPct val="80000"/>
              </a:lnSpc>
            </a:pPr>
            <a:r>
              <a:rPr lang="en-US" sz="2600" smtClean="0"/>
              <a:t>What we think of as Lean originated with the </a:t>
            </a:r>
            <a:r>
              <a:rPr lang="en-US" sz="2600" smtClean="0">
                <a:solidFill>
                  <a:srgbClr val="FF0000"/>
                </a:solidFill>
              </a:rPr>
              <a:t>Toyota</a:t>
            </a:r>
            <a:r>
              <a:rPr lang="en-US" sz="2600" smtClean="0"/>
              <a:t> Motor Company</a:t>
            </a:r>
          </a:p>
          <a:p>
            <a:pPr lvl="1">
              <a:lnSpc>
                <a:spcPct val="80000"/>
              </a:lnSpc>
            </a:pPr>
            <a:r>
              <a:rPr lang="en-US" sz="2200" smtClean="0"/>
              <a:t>Toyota was looking for a way to provide variety with limited capital equipment</a:t>
            </a:r>
          </a:p>
          <a:p>
            <a:pPr>
              <a:lnSpc>
                <a:spcPct val="80000"/>
              </a:lnSpc>
            </a:pPr>
            <a:r>
              <a:rPr lang="en-US" sz="2600" smtClean="0"/>
              <a:t>Popularized in the West and dubbed “Lean” by an </a:t>
            </a:r>
            <a:r>
              <a:rPr lang="en-US" sz="2600" smtClean="0">
                <a:solidFill>
                  <a:srgbClr val="FF0000"/>
                </a:solidFill>
              </a:rPr>
              <a:t>MIT study</a:t>
            </a:r>
            <a:r>
              <a:rPr lang="en-US" sz="2600" smtClean="0"/>
              <a:t> of the global car industry</a:t>
            </a:r>
          </a:p>
          <a:p>
            <a:pPr lvl="1">
              <a:lnSpc>
                <a:spcPct val="80000"/>
              </a:lnSpc>
            </a:pPr>
            <a:r>
              <a:rPr lang="en-US" sz="2200" i="1" smtClean="0"/>
              <a:t>The Machine that Changed the World</a:t>
            </a:r>
          </a:p>
          <a:p>
            <a:pPr>
              <a:lnSpc>
                <a:spcPct val="80000"/>
              </a:lnSpc>
            </a:pPr>
            <a:r>
              <a:rPr lang="en-US" sz="2600" smtClean="0"/>
              <a:t>Lean has since spread far and wide</a:t>
            </a:r>
          </a:p>
          <a:p>
            <a:pPr lvl="1">
              <a:lnSpc>
                <a:spcPct val="80000"/>
              </a:lnSpc>
            </a:pPr>
            <a:r>
              <a:rPr lang="en-US" sz="2200" smtClean="0"/>
              <a:t>Now virtually de rigueur in the </a:t>
            </a:r>
            <a:r>
              <a:rPr lang="en-US" sz="2200" smtClean="0">
                <a:solidFill>
                  <a:srgbClr val="FF0000"/>
                </a:solidFill>
              </a:rPr>
              <a:t>auto industry</a:t>
            </a:r>
            <a:r>
              <a:rPr lang="en-US" sz="2200" smtClean="0"/>
              <a:t> and spread to many other manufacturing industries</a:t>
            </a:r>
          </a:p>
          <a:p>
            <a:pPr lvl="1">
              <a:lnSpc>
                <a:spcPct val="80000"/>
              </a:lnSpc>
            </a:pPr>
            <a:r>
              <a:rPr lang="en-US" sz="2200" smtClean="0">
                <a:solidFill>
                  <a:srgbClr val="FF0000"/>
                </a:solidFill>
              </a:rPr>
              <a:t>Extremely popular in many industries</a:t>
            </a:r>
            <a:r>
              <a:rPr lang="en-US" sz="2200" smtClean="0"/>
              <a:t> outside of manufacturing, from health care to fast food. </a:t>
            </a:r>
          </a:p>
          <a:p>
            <a:pPr lvl="1">
              <a:lnSpc>
                <a:spcPct val="80000"/>
              </a:lnSpc>
            </a:pPr>
            <a:r>
              <a:rPr lang="en-US" sz="2200" smtClean="0"/>
              <a:t>Now making inroads into </a:t>
            </a:r>
            <a:r>
              <a:rPr lang="en-US" sz="2200" smtClean="0">
                <a:solidFill>
                  <a:srgbClr val="FF0000"/>
                </a:solidFill>
              </a:rPr>
              <a:t>government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A Definition of Lean</a:t>
            </a:r>
          </a:p>
        </p:txBody>
      </p:sp>
      <p:sp>
        <p:nvSpPr>
          <p:cNvPr id="39939" name="Content Placeholder 2"/>
          <p:cNvSpPr>
            <a:spLocks noGrp="1"/>
          </p:cNvSpPr>
          <p:nvPr>
            <p:ph idx="1"/>
          </p:nvPr>
        </p:nvSpPr>
        <p:spPr/>
        <p:txBody>
          <a:bodyPr/>
          <a:lstStyle/>
          <a:p>
            <a:pPr>
              <a:lnSpc>
                <a:spcPct val="80000"/>
              </a:lnSpc>
            </a:pPr>
            <a:r>
              <a:rPr lang="en-US" sz="2600" smtClean="0"/>
              <a:t>Lean is…</a:t>
            </a:r>
          </a:p>
          <a:p>
            <a:pPr lvl="1">
              <a:lnSpc>
                <a:spcPct val="80000"/>
              </a:lnSpc>
            </a:pPr>
            <a:r>
              <a:rPr lang="en-US" sz="2200" smtClean="0">
                <a:solidFill>
                  <a:srgbClr val="FF0000"/>
                </a:solidFill>
              </a:rPr>
              <a:t>A system of thinking and way of working</a:t>
            </a:r>
            <a:r>
              <a:rPr lang="en-US" sz="2200" smtClean="0"/>
              <a:t> that emphasizes providing value to the customer of a service and eliminating waste found in the workplace. </a:t>
            </a:r>
          </a:p>
          <a:p>
            <a:pPr lvl="1">
              <a:lnSpc>
                <a:spcPct val="80000"/>
              </a:lnSpc>
            </a:pPr>
            <a:r>
              <a:rPr lang="en-US" sz="2200" smtClean="0"/>
              <a:t>Often thought of as </a:t>
            </a:r>
            <a:r>
              <a:rPr lang="en-US" sz="2200" smtClean="0">
                <a:solidFill>
                  <a:srgbClr val="FF0000"/>
                </a:solidFill>
              </a:rPr>
              <a:t>“process improvement”</a:t>
            </a:r>
            <a:r>
              <a:rPr lang="en-US" sz="2200" smtClean="0"/>
              <a:t> and is known for its expansive toolset. </a:t>
            </a:r>
          </a:p>
          <a:p>
            <a:pPr>
              <a:lnSpc>
                <a:spcPct val="80000"/>
              </a:lnSpc>
            </a:pPr>
            <a:r>
              <a:rPr lang="en-US" sz="2600" smtClean="0"/>
              <a:t>These </a:t>
            </a:r>
            <a:r>
              <a:rPr lang="en-US" sz="2600" smtClean="0">
                <a:solidFill>
                  <a:srgbClr val="FF0000"/>
                </a:solidFill>
              </a:rPr>
              <a:t>tools</a:t>
            </a:r>
            <a:r>
              <a:rPr lang="en-US" sz="2600" smtClean="0"/>
              <a:t> are important, but at its best Lean becomes a </a:t>
            </a:r>
            <a:r>
              <a:rPr lang="en-US" sz="2600" smtClean="0">
                <a:solidFill>
                  <a:srgbClr val="FF0000"/>
                </a:solidFill>
              </a:rPr>
              <a:t>way of life</a:t>
            </a:r>
            <a:r>
              <a:rPr lang="en-US" sz="2600" smtClean="0"/>
              <a:t> for an organization where there is a continuous journey toward perfection. </a:t>
            </a:r>
          </a:p>
          <a:p>
            <a:pPr>
              <a:lnSpc>
                <a:spcPct val="80000"/>
              </a:lnSpc>
              <a:buFont typeface="Wingdings" pitchFamily="2" charset="2"/>
              <a:buNone/>
            </a:pPr>
            <a:endParaRPr lang="en-US" sz="2600" smtClean="0"/>
          </a:p>
          <a:p>
            <a:pPr algn="ctr">
              <a:lnSpc>
                <a:spcPct val="80000"/>
              </a:lnSpc>
              <a:buFont typeface="Wingdings" pitchFamily="2" charset="2"/>
              <a:buNone/>
            </a:pPr>
            <a:r>
              <a:rPr lang="en-US" sz="2600" i="1" smtClean="0"/>
              <a:t>Lean is not something that is done once or a few times per year, rather it is ingrained into the DNA of the organization. </a:t>
            </a:r>
          </a:p>
        </p:txBody>
      </p:sp>
      <p:pic>
        <p:nvPicPr>
          <p:cNvPr id="39940" name="Picture 2" descr="http://www.psdgraphics.com/file/dna-strands-ic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715000"/>
            <a:ext cx="1428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z="4000" smtClean="0"/>
              <a:t>In Lean Waste is the Enemy</a:t>
            </a:r>
          </a:p>
        </p:txBody>
      </p:sp>
      <p:sp>
        <p:nvSpPr>
          <p:cNvPr id="40963" name="Content Placeholder 2"/>
          <p:cNvSpPr>
            <a:spLocks noGrp="1"/>
          </p:cNvSpPr>
          <p:nvPr>
            <p:ph idx="1"/>
          </p:nvPr>
        </p:nvSpPr>
        <p:spPr/>
        <p:txBody>
          <a:bodyPr/>
          <a:lstStyle/>
          <a:p>
            <a:r>
              <a:rPr lang="en-US" smtClean="0"/>
              <a:t>Lean postulates there are </a:t>
            </a:r>
            <a:r>
              <a:rPr lang="en-US" smtClean="0">
                <a:solidFill>
                  <a:srgbClr val="FF0000"/>
                </a:solidFill>
              </a:rPr>
              <a:t>8 forms of waste </a:t>
            </a:r>
            <a:r>
              <a:rPr lang="en-US" smtClean="0"/>
              <a:t>that occur in business processes</a:t>
            </a:r>
          </a:p>
          <a:p>
            <a:r>
              <a:rPr lang="en-US" smtClean="0"/>
              <a:t>Lean teaches employees to </a:t>
            </a:r>
            <a:r>
              <a:rPr lang="en-US" smtClean="0">
                <a:solidFill>
                  <a:srgbClr val="FF0000"/>
                </a:solidFill>
              </a:rPr>
              <a:t>recognize</a:t>
            </a:r>
            <a:r>
              <a:rPr lang="en-US" smtClean="0"/>
              <a:t> these forms of waste</a:t>
            </a:r>
          </a:p>
          <a:p>
            <a:r>
              <a:rPr lang="en-US" smtClean="0"/>
              <a:t>Kaizen and lean tools are used to </a:t>
            </a:r>
            <a:r>
              <a:rPr lang="en-US" smtClean="0">
                <a:solidFill>
                  <a:srgbClr val="FF0000"/>
                </a:solidFill>
              </a:rPr>
              <a:t>make the waste visible </a:t>
            </a:r>
            <a:r>
              <a:rPr lang="en-US" smtClean="0"/>
              <a:t>and to eliminate it</a:t>
            </a:r>
          </a:p>
          <a:p>
            <a:r>
              <a:rPr lang="en-US" smtClean="0"/>
              <a:t>Gradually, employees are able to recognize waste immediately, so they can </a:t>
            </a:r>
            <a:r>
              <a:rPr lang="en-US" smtClean="0">
                <a:solidFill>
                  <a:srgbClr val="FF0000"/>
                </a:solidFill>
              </a:rPr>
              <a:t>continually</a:t>
            </a:r>
            <a:r>
              <a:rPr lang="en-US" smtClean="0"/>
              <a:t> strive to eliminate it.</a:t>
            </a:r>
          </a:p>
          <a:p>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0" y="228600"/>
            <a:ext cx="7924800" cy="1112838"/>
          </a:xfrm>
        </p:spPr>
        <p:txBody>
          <a:bodyPr/>
          <a:lstStyle/>
          <a:p>
            <a:r>
              <a:rPr lang="en-US" smtClean="0"/>
              <a:t>A Critical Complement to PBB?</a:t>
            </a:r>
          </a:p>
        </p:txBody>
      </p:sp>
      <p:sp>
        <p:nvSpPr>
          <p:cNvPr id="3" name="Content Placeholder 2"/>
          <p:cNvSpPr>
            <a:spLocks noGrp="1"/>
          </p:cNvSpPr>
          <p:nvPr>
            <p:ph idx="1"/>
          </p:nvPr>
        </p:nvSpPr>
        <p:spPr>
          <a:xfrm>
            <a:off x="152400" y="1524000"/>
            <a:ext cx="8534400" cy="4606925"/>
          </a:xfrm>
        </p:spPr>
        <p:txBody>
          <a:bodyPr/>
          <a:lstStyle/>
          <a:p>
            <a:pPr>
              <a:defRPr/>
            </a:pPr>
            <a:r>
              <a:rPr lang="en-US" dirty="0" smtClean="0"/>
              <a:t>Lean focuses on processes</a:t>
            </a:r>
          </a:p>
          <a:p>
            <a:pPr marL="457200" lvl="1" indent="0" algn="ctr">
              <a:buFont typeface="Wingdings" pitchFamily="2" charset="2"/>
              <a:buNone/>
              <a:defRPr/>
            </a:pPr>
            <a:r>
              <a:rPr lang="en-US" sz="3200" i="1" dirty="0" smtClean="0"/>
              <a:t>“</a:t>
            </a:r>
            <a:r>
              <a:rPr lang="en-US" i="1" dirty="0"/>
              <a:t>“If you can't describe what you are doing as a process, you don't know what you're doing.”</a:t>
            </a:r>
          </a:p>
          <a:p>
            <a:pPr marL="457200" lvl="1" indent="0" algn="ctr">
              <a:buFont typeface="Wingdings" pitchFamily="2" charset="2"/>
              <a:buNone/>
              <a:defRPr/>
            </a:pPr>
            <a:r>
              <a:rPr lang="en-US" dirty="0"/>
              <a:t>	- W. Edwards Deming</a:t>
            </a:r>
          </a:p>
          <a:p>
            <a:pPr>
              <a:defRPr/>
            </a:pPr>
            <a:r>
              <a:rPr lang="en-US" dirty="0" smtClean="0"/>
              <a:t>Lean focuses on efficiency &amp; cost effectiveness</a:t>
            </a:r>
          </a:p>
          <a:p>
            <a:pPr lvl="1">
              <a:defRPr/>
            </a:pPr>
            <a:r>
              <a:rPr lang="en-US" dirty="0" smtClean="0"/>
              <a:t>Budgeting </a:t>
            </a:r>
            <a:r>
              <a:rPr lang="en-US" smtClean="0"/>
              <a:t>typically produces </a:t>
            </a:r>
            <a:r>
              <a:rPr lang="en-US" dirty="0" smtClean="0"/>
              <a:t>efficiency gains as a by-product. </a:t>
            </a:r>
          </a:p>
          <a:p>
            <a:pPr marL="344487" lvl="1" indent="0" algn="ctr">
              <a:buFont typeface="Wingdings" pitchFamily="2" charset="2"/>
              <a:buNone/>
              <a:defRPr/>
            </a:pPr>
            <a:r>
              <a:rPr lang="en-US" dirty="0"/>
              <a:t>“Certainly we want good results, but management by results is not the way to get good results…work on the causes of results”</a:t>
            </a:r>
          </a:p>
          <a:p>
            <a:pPr marL="693737" lvl="2" indent="0" algn="ctr">
              <a:buFont typeface="Wingdings" pitchFamily="2" charset="2"/>
              <a:buNone/>
              <a:defRPr/>
            </a:pPr>
            <a:r>
              <a:rPr lang="en-US" dirty="0"/>
              <a:t>-W. Edwards Deming</a:t>
            </a:r>
          </a:p>
          <a:p>
            <a:pPr lvl="1">
              <a:defRPr/>
            </a:pPr>
            <a:endParaRPr lang="en-US" dirty="0"/>
          </a:p>
        </p:txBody>
      </p:sp>
      <p:sp>
        <p:nvSpPr>
          <p:cNvPr id="41988"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DE4E5F4-5FDF-4269-91F1-D00F368A970A}" type="slidenum">
              <a:rPr lang="en-US" altLang="en-US" smtClean="0"/>
              <a:pPr/>
              <a:t>38</a:t>
            </a:fld>
            <a:endParaRPr lang="en-US" alt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mtClean="0"/>
              <a:t>Part IV Take-Aways</a:t>
            </a:r>
          </a:p>
        </p:txBody>
      </p:sp>
      <p:sp>
        <p:nvSpPr>
          <p:cNvPr id="43011" name="Content Placeholder 2"/>
          <p:cNvSpPr>
            <a:spLocks noGrp="1"/>
          </p:cNvSpPr>
          <p:nvPr>
            <p:ph idx="1"/>
          </p:nvPr>
        </p:nvSpPr>
        <p:spPr/>
        <p:txBody>
          <a:bodyPr/>
          <a:lstStyle/>
          <a:p>
            <a:r>
              <a:rPr lang="en-US" smtClean="0"/>
              <a:t>Lean is a process improvement approach that has proven success in government</a:t>
            </a:r>
          </a:p>
          <a:p>
            <a:r>
              <a:rPr lang="en-US" smtClean="0"/>
              <a:t>Lean is characterized by its powerful toolset, but is also a </a:t>
            </a:r>
            <a:r>
              <a:rPr lang="en-US" i="1" smtClean="0"/>
              <a:t>mindset</a:t>
            </a:r>
            <a:r>
              <a:rPr lang="en-US" smtClean="0"/>
              <a:t>.</a:t>
            </a:r>
          </a:p>
          <a:p>
            <a:r>
              <a:rPr lang="en-US" smtClean="0"/>
              <a:t>Lean is a potentially powerful complement to priority-based budgeting</a:t>
            </a:r>
          </a:p>
        </p:txBody>
      </p:sp>
      <p:sp>
        <p:nvSpPr>
          <p:cNvPr id="43012"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11775DC-4E8B-4D01-B447-91B31B1969B3}" type="slidenum">
              <a:rPr lang="en-US" altLang="en-US" smtClean="0"/>
              <a:pPr/>
              <a:t>39</a:t>
            </a:fld>
            <a:endParaRPr lang="en-US" alt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6"/>
          <p:cNvSpPr>
            <a:spLocks noGrp="1"/>
          </p:cNvSpPr>
          <p:nvPr>
            <p:ph type="title"/>
          </p:nvPr>
        </p:nvSpPr>
        <p:spPr>
          <a:xfrm>
            <a:off x="304800" y="228600"/>
            <a:ext cx="8382000" cy="1143000"/>
          </a:xfrm>
        </p:spPr>
        <p:txBody>
          <a:bodyPr/>
          <a:lstStyle/>
          <a:p>
            <a:r>
              <a:rPr lang="en-US" sz="3600" smtClean="0"/>
              <a:t>Finding : Impact Assessment</a:t>
            </a:r>
          </a:p>
        </p:txBody>
      </p:sp>
      <p:sp>
        <p:nvSpPr>
          <p:cNvPr id="8" name="Content Placeholder 7"/>
          <p:cNvSpPr>
            <a:spLocks noGrp="1"/>
          </p:cNvSpPr>
          <p:nvPr>
            <p:ph idx="1"/>
          </p:nvPr>
        </p:nvSpPr>
        <p:spPr>
          <a:xfrm>
            <a:off x="381000" y="1371600"/>
            <a:ext cx="8382000" cy="5105400"/>
          </a:xfrm>
        </p:spPr>
        <p:txBody>
          <a:bodyPr>
            <a:normAutofit/>
          </a:bodyPr>
          <a:lstStyle/>
          <a:p>
            <a:pPr>
              <a:defRPr/>
            </a:pPr>
            <a:r>
              <a:rPr lang="en-US" dirty="0" smtClean="0"/>
              <a:t>Most survey respondents find multi-year projections and fiscal planning a useful policy tool:</a:t>
            </a:r>
          </a:p>
          <a:p>
            <a:pPr marL="0" indent="0">
              <a:buFont typeface="Wingdings" pitchFamily="2" charset="2"/>
              <a:buNone/>
              <a:defRPr/>
            </a:pPr>
            <a:endParaRPr lang="en-US" dirty="0" smtClean="0"/>
          </a:p>
          <a:p>
            <a:pPr lvl="1">
              <a:defRPr/>
            </a:pPr>
            <a:r>
              <a:rPr lang="en-US" dirty="0" smtClean="0"/>
              <a:t>97.6% believe it helps improve fiscal discipline and long-term fiscal sustainability; close to </a:t>
            </a:r>
            <a:r>
              <a:rPr lang="en-US" b="1" dirty="0" smtClean="0"/>
              <a:t>60% rate this impact as “significant” </a:t>
            </a:r>
            <a:r>
              <a:rPr lang="en-US" dirty="0" smtClean="0"/>
              <a:t>and 28.6% rate “some” impact</a:t>
            </a:r>
          </a:p>
          <a:p>
            <a:pPr marL="457200" lvl="1" indent="0">
              <a:buFont typeface="Wingdings" pitchFamily="2" charset="2"/>
              <a:buNone/>
              <a:defRPr/>
            </a:pPr>
            <a:endParaRPr lang="en-US"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81000" y="228600"/>
            <a:ext cx="7543800" cy="533400"/>
          </a:xfrm>
        </p:spPr>
        <p:txBody>
          <a:bodyPr/>
          <a:lstStyle/>
          <a:p>
            <a:r>
              <a:rPr lang="en-US" smtClean="0"/>
              <a:t>The End</a:t>
            </a:r>
          </a:p>
        </p:txBody>
      </p:sp>
      <p:sp>
        <p:nvSpPr>
          <p:cNvPr id="44035" name="Content Placeholder 2"/>
          <p:cNvSpPr>
            <a:spLocks noGrp="1"/>
          </p:cNvSpPr>
          <p:nvPr>
            <p:ph idx="1"/>
          </p:nvPr>
        </p:nvSpPr>
        <p:spPr>
          <a:xfrm>
            <a:off x="0" y="914400"/>
            <a:ext cx="8686800" cy="4606925"/>
          </a:xfrm>
        </p:spPr>
        <p:txBody>
          <a:bodyPr/>
          <a:lstStyle/>
          <a:p>
            <a:r>
              <a:rPr lang="en-US" smtClean="0"/>
              <a:t>Contact info: </a:t>
            </a:r>
            <a:r>
              <a:rPr lang="en-US" smtClean="0">
                <a:hlinkClick r:id="rId3"/>
              </a:rPr>
              <a:t>skavanagh@gfoa.org</a:t>
            </a:r>
            <a:endParaRPr lang="en-US" smtClean="0"/>
          </a:p>
          <a:p>
            <a:r>
              <a:rPr lang="en-US" smtClean="0"/>
              <a:t>Research reports: </a:t>
            </a:r>
            <a:r>
              <a:rPr lang="en-US" smtClean="0">
                <a:hlinkClick r:id="rId4"/>
              </a:rPr>
              <a:t>www.gfoa.org/research</a:t>
            </a:r>
            <a:endParaRPr lang="en-US" smtClean="0"/>
          </a:p>
          <a:p>
            <a:pPr lvl="1"/>
            <a:r>
              <a:rPr lang="en-US" smtClean="0"/>
              <a:t>Colorado Springs case study</a:t>
            </a:r>
          </a:p>
          <a:p>
            <a:pPr lvl="1"/>
            <a:r>
              <a:rPr lang="en-US" smtClean="0"/>
              <a:t>Case studies of performance measurement leaders</a:t>
            </a:r>
          </a:p>
          <a:p>
            <a:pPr lvl="1"/>
            <a:r>
              <a:rPr lang="en-US" smtClean="0"/>
              <a:t>Lean</a:t>
            </a:r>
          </a:p>
          <a:p>
            <a:pPr lvl="1"/>
            <a:r>
              <a:rPr lang="en-US" smtClean="0"/>
              <a:t>Priority-based budgeting and ZBB</a:t>
            </a:r>
          </a:p>
          <a:p>
            <a:r>
              <a:rPr lang="en-US" smtClean="0"/>
              <a:t>Books</a:t>
            </a:r>
          </a:p>
          <a:p>
            <a:pPr lvl="1"/>
            <a:r>
              <a:rPr lang="en-US" smtClean="0"/>
              <a:t>Financing the Future</a:t>
            </a:r>
          </a:p>
          <a:p>
            <a:pPr lvl="1"/>
            <a:r>
              <a:rPr lang="en-US" smtClean="0"/>
              <a:t>Financial Policies</a:t>
            </a:r>
          </a:p>
          <a:p>
            <a:r>
              <a:rPr lang="en-US" smtClean="0"/>
              <a:t>Magazine</a:t>
            </a:r>
          </a:p>
          <a:p>
            <a:pPr lvl="1"/>
            <a:r>
              <a:rPr lang="en-US" smtClean="0"/>
              <a:t>June 2013 issue is 100% Lean. </a:t>
            </a:r>
          </a:p>
          <a:p>
            <a:pPr lvl="1"/>
            <a:r>
              <a:rPr lang="en-US" smtClean="0"/>
              <a:t>GFOA website for lead article. See me for the rest</a:t>
            </a:r>
          </a:p>
        </p:txBody>
      </p:sp>
      <p:sp>
        <p:nvSpPr>
          <p:cNvPr id="44036" name="Slide Number Placeholder 3"/>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6771E71-D4E9-4D08-8A4F-64DA3833246A}" type="slidenum">
              <a:rPr lang="en-US" altLang="en-US" smtClean="0"/>
              <a:pPr/>
              <a:t>40</a:t>
            </a:fld>
            <a:endParaRPr lang="en-US"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Topics</a:t>
            </a:r>
          </a:p>
        </p:txBody>
      </p:sp>
      <p:sp>
        <p:nvSpPr>
          <p:cNvPr id="8195" name="Rectangle 3"/>
          <p:cNvSpPr>
            <a:spLocks noGrp="1" noChangeArrowheads="1"/>
          </p:cNvSpPr>
          <p:nvPr>
            <p:ph idx="1"/>
          </p:nvPr>
        </p:nvSpPr>
        <p:spPr>
          <a:xfrm>
            <a:off x="457200" y="1676400"/>
            <a:ext cx="8229600" cy="4606925"/>
          </a:xfrm>
        </p:spPr>
        <p:txBody>
          <a:bodyPr/>
          <a:lstStyle/>
          <a:p>
            <a:pPr eaLnBrk="1" hangingPunct="1"/>
            <a:r>
              <a:rPr lang="en-US" smtClean="0"/>
              <a:t>What is long-term financial planning and why do it?</a:t>
            </a:r>
          </a:p>
          <a:p>
            <a:pPr eaLnBrk="1" hangingPunct="1"/>
            <a:r>
              <a:rPr lang="en-US" smtClean="0"/>
              <a:t>Five Pillars of LTFP</a:t>
            </a:r>
          </a:p>
          <a:p>
            <a:pPr eaLnBrk="1" hangingPunct="1"/>
            <a:r>
              <a:rPr lang="en-US" smtClean="0"/>
              <a:t>Risk-based analysis of reserve levels</a:t>
            </a:r>
          </a:p>
          <a:p>
            <a:pPr eaLnBrk="1" hangingPunct="1"/>
            <a:r>
              <a:rPr lang="en-US" smtClean="0"/>
              <a:t>Lean process improvement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ctrTitle"/>
          </p:nvPr>
        </p:nvSpPr>
        <p:spPr>
          <a:xfrm>
            <a:off x="315913" y="0"/>
            <a:ext cx="6781800" cy="2133600"/>
          </a:xfrm>
        </p:spPr>
        <p:txBody>
          <a:bodyPr/>
          <a:lstStyle/>
          <a:p>
            <a:pPr algn="ctr" eaLnBrk="1" hangingPunct="1"/>
            <a:r>
              <a:rPr lang="en-US" sz="4400" smtClean="0"/>
              <a:t>Part I</a:t>
            </a:r>
            <a:br>
              <a:rPr lang="en-US" sz="4400" smtClean="0"/>
            </a:br>
            <a:r>
              <a:rPr lang="en-US" sz="4400" smtClean="0"/>
              <a:t>What is LTFP and Why?</a:t>
            </a:r>
          </a:p>
        </p:txBody>
      </p:sp>
      <p:sp>
        <p:nvSpPr>
          <p:cNvPr id="9219" name="Rectangle 5"/>
          <p:cNvSpPr>
            <a:spLocks noGrp="1" noChangeArrowheads="1"/>
          </p:cNvSpPr>
          <p:nvPr>
            <p:ph type="subTitle" idx="1"/>
          </p:nvPr>
        </p:nvSpPr>
        <p:spPr>
          <a:xfrm>
            <a:off x="1600200" y="3733800"/>
            <a:ext cx="6248400" cy="2057400"/>
          </a:xfrm>
        </p:spPr>
        <p:txBody>
          <a:bodyPr/>
          <a:lstStyle/>
          <a:p>
            <a:pPr algn="l" eaLnBrk="1" hangingPunct="1">
              <a:buFont typeface="Wingdings" pitchFamily="2" charset="2"/>
              <a:buChar char="l"/>
            </a:pPr>
            <a:r>
              <a:rPr lang="en-US" smtClean="0"/>
              <a:t>Definition</a:t>
            </a:r>
          </a:p>
          <a:p>
            <a:pPr algn="l" eaLnBrk="1" hangingPunct="1">
              <a:buFont typeface="Wingdings" pitchFamily="2" charset="2"/>
              <a:buChar char="l"/>
            </a:pPr>
            <a:r>
              <a:rPr lang="en-US" smtClean="0"/>
              <a:t>Essential Characteristics</a:t>
            </a:r>
          </a:p>
          <a:p>
            <a:pPr algn="l" eaLnBrk="1" hangingPunct="1">
              <a:buFont typeface="Wingdings" pitchFamily="2" charset="2"/>
              <a:buChar char="l"/>
            </a:pPr>
            <a:r>
              <a:rPr lang="en-US" smtClean="0"/>
              <a:t>Why do it</a:t>
            </a:r>
          </a:p>
        </p:txBody>
      </p:sp>
      <p:sp>
        <p:nvSpPr>
          <p:cNvPr id="9220" name="Rectangle 7"/>
          <p:cNvSpPr>
            <a:spLocks noGrp="1" noChangeArrowheads="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A54F5F1-A4F3-40AA-B42F-D4DABC000CCA}" type="slidenum">
              <a:rPr lang="en-US" altLang="en-US" smtClean="0"/>
              <a:pPr/>
              <a:t>6</a:t>
            </a:fld>
            <a:endParaRPr lang="en-US"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000" smtClean="0"/>
              <a:t>What is Long-Term Financial Planning?</a:t>
            </a:r>
          </a:p>
        </p:txBody>
      </p:sp>
      <p:sp>
        <p:nvSpPr>
          <p:cNvPr id="10243" name="Rectangle 3"/>
          <p:cNvSpPr>
            <a:spLocks noGrp="1" noChangeArrowheads="1"/>
          </p:cNvSpPr>
          <p:nvPr>
            <p:ph idx="1"/>
          </p:nvPr>
        </p:nvSpPr>
        <p:spPr>
          <a:xfrm>
            <a:off x="457200" y="1371600"/>
            <a:ext cx="8229600" cy="4071938"/>
          </a:xfrm>
        </p:spPr>
        <p:txBody>
          <a:bodyPr/>
          <a:lstStyle/>
          <a:p>
            <a:pPr eaLnBrk="1" hangingPunct="1"/>
            <a:r>
              <a:rPr lang="en-US" smtClean="0"/>
              <a:t>A combination of technical analysis &amp; strategizing</a:t>
            </a:r>
          </a:p>
          <a:p>
            <a:pPr lvl="1" eaLnBrk="1" hangingPunct="1"/>
            <a:r>
              <a:rPr lang="en-US" smtClean="0"/>
              <a:t>Forecasting &amp; strategy development</a:t>
            </a:r>
          </a:p>
          <a:p>
            <a:pPr eaLnBrk="1" hangingPunct="1"/>
            <a:r>
              <a:rPr lang="en-US" smtClean="0"/>
              <a:t>A collaborative and visionary process</a:t>
            </a:r>
          </a:p>
          <a:p>
            <a:pPr lvl="1" eaLnBrk="1" hangingPunct="1"/>
            <a:r>
              <a:rPr lang="en-US" smtClean="0"/>
              <a:t>Elected officials, staff, &amp; public</a:t>
            </a:r>
          </a:p>
          <a:p>
            <a:pPr eaLnBrk="1" hangingPunct="1"/>
            <a:r>
              <a:rPr lang="en-US" smtClean="0"/>
              <a:t>An anchor of financial sustainability</a:t>
            </a:r>
          </a:p>
          <a:p>
            <a:pPr lvl="1" eaLnBrk="1" hangingPunct="1"/>
            <a:r>
              <a:rPr lang="en-US" smtClean="0"/>
              <a:t>Changing mindsets</a:t>
            </a:r>
          </a:p>
          <a:p>
            <a:pPr lvl="1" eaLnBrk="1" hangingPunct="1"/>
            <a:r>
              <a:rPr lang="en-US" smtClean="0"/>
              <a:t>Institutionalize long-term thinking</a:t>
            </a:r>
          </a:p>
          <a:p>
            <a:pPr lvl="1" eaLnBrk="1" hangingPunct="1"/>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What is a Financial plan?</a:t>
            </a:r>
          </a:p>
        </p:txBody>
      </p:sp>
      <p:sp>
        <p:nvSpPr>
          <p:cNvPr id="11267" name="Rectangle 3"/>
          <p:cNvSpPr>
            <a:spLocks noGrp="1" noChangeArrowheads="1"/>
          </p:cNvSpPr>
          <p:nvPr>
            <p:ph idx="1"/>
          </p:nvPr>
        </p:nvSpPr>
        <p:spPr/>
        <p:txBody>
          <a:bodyPr/>
          <a:lstStyle/>
          <a:p>
            <a:pPr eaLnBrk="1" hangingPunct="1"/>
            <a:r>
              <a:rPr lang="en-US" smtClean="0"/>
              <a:t>Essential characteristics</a:t>
            </a:r>
          </a:p>
          <a:p>
            <a:pPr lvl="1" eaLnBrk="1" hangingPunct="1"/>
            <a:r>
              <a:rPr lang="en-US" smtClean="0"/>
              <a:t>What is the time horizon? </a:t>
            </a:r>
          </a:p>
          <a:p>
            <a:pPr lvl="1" eaLnBrk="1" hangingPunct="1"/>
            <a:r>
              <a:rPr lang="en-US" smtClean="0"/>
              <a:t>What funds are considered?</a:t>
            </a:r>
          </a:p>
          <a:p>
            <a:pPr lvl="1" eaLnBrk="1" hangingPunct="1"/>
            <a:r>
              <a:rPr lang="en-US" smtClean="0"/>
              <a:t>How often is a plan done?</a:t>
            </a:r>
          </a:p>
          <a:p>
            <a:pPr lvl="1" eaLnBrk="1" hangingPunct="1"/>
            <a:r>
              <a:rPr lang="en-US" smtClean="0"/>
              <a:t>What is in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Part I – Take Aways</a:t>
            </a:r>
          </a:p>
        </p:txBody>
      </p:sp>
      <p:sp>
        <p:nvSpPr>
          <p:cNvPr id="12291" name="Rectangle 3"/>
          <p:cNvSpPr>
            <a:spLocks noGrp="1" noChangeArrowheads="1"/>
          </p:cNvSpPr>
          <p:nvPr>
            <p:ph idx="1"/>
          </p:nvPr>
        </p:nvSpPr>
        <p:spPr/>
        <p:txBody>
          <a:bodyPr/>
          <a:lstStyle/>
          <a:p>
            <a:pPr eaLnBrk="1" hangingPunct="1"/>
            <a:r>
              <a:rPr lang="en-US" smtClean="0"/>
              <a:t>LTFP is a strategic and visionary process</a:t>
            </a:r>
          </a:p>
          <a:p>
            <a:pPr eaLnBrk="1" hangingPunct="1"/>
            <a:r>
              <a:rPr lang="en-US" smtClean="0"/>
              <a:t>The scope of the LTFP should be driven by the characteristics of the issues that are motivating planning</a:t>
            </a:r>
          </a:p>
          <a:p>
            <a:pPr eaLnBrk="1" hangingPunct="1"/>
            <a:r>
              <a:rPr lang="en-US" smtClean="0"/>
              <a:t>The presence of long-term strategies for structural balance characterizes a true LTFP</a:t>
            </a:r>
          </a:p>
          <a:p>
            <a:pPr eaLnBrk="1" hangingPunct="1"/>
            <a:r>
              <a:rPr lang="en-US" smtClean="0"/>
              <a:t>LTFP helps avoid &amp; deal with financial stress</a:t>
            </a:r>
          </a:p>
        </p:txBody>
      </p:sp>
    </p:spTree>
  </p:cSld>
  <p:clrMapOvr>
    <a:masterClrMapping/>
  </p:clrMapOvr>
</p:sld>
</file>

<file path=ppt/theme/theme1.xml><?xml version="1.0" encoding="utf-8"?>
<a:theme xmlns:a="http://schemas.openxmlformats.org/drawingml/2006/main" name="2_Network">
  <a:themeElements>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1_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1_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1_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1_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1_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1_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1_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1_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1_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1966</TotalTime>
  <Words>4624</Words>
  <Application>Microsoft Office PowerPoint</Application>
  <PresentationFormat>On-screen Show (4:3)</PresentationFormat>
  <Paragraphs>400</Paragraphs>
  <Slides>40</Slides>
  <Notes>40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6" baseType="lpstr">
      <vt:lpstr>Arial</vt:lpstr>
      <vt:lpstr>Wingdings</vt:lpstr>
      <vt:lpstr>Calibri</vt:lpstr>
      <vt:lpstr>Times New Roman</vt:lpstr>
      <vt:lpstr>2_Network</vt:lpstr>
      <vt:lpstr>Microsoft Visio Drawing</vt:lpstr>
      <vt:lpstr>GFOA Leading Practices  and   Long-Term Financial Planning</vt:lpstr>
      <vt:lpstr>2013 Survey: Multi-Year Fiscal Planning &amp; Projections </vt:lpstr>
      <vt:lpstr>Findings : Implementation</vt:lpstr>
      <vt:lpstr>Finding : Impact Assessment</vt:lpstr>
      <vt:lpstr>Topics</vt:lpstr>
      <vt:lpstr>Part I What is LTFP and Why?</vt:lpstr>
      <vt:lpstr>What is Long-Term Financial Planning?</vt:lpstr>
      <vt:lpstr>What is a Financial plan?</vt:lpstr>
      <vt:lpstr>Part I – Take Aways</vt:lpstr>
      <vt:lpstr>Part II Five Pillars of LTFP</vt:lpstr>
      <vt:lpstr>Long-Term Service Vision</vt:lpstr>
      <vt:lpstr>Financial Policies</vt:lpstr>
      <vt:lpstr>Most critical policies</vt:lpstr>
      <vt:lpstr>Analysis and Forecasting</vt:lpstr>
      <vt:lpstr>Forecast Model</vt:lpstr>
      <vt:lpstr>Collaborative &amp; Participative Process</vt:lpstr>
      <vt:lpstr>Collaborative &amp; Visionary Process</vt:lpstr>
      <vt:lpstr>Connection to Other Plans</vt:lpstr>
      <vt:lpstr>Part II – Take Aways</vt:lpstr>
      <vt:lpstr>Part III Risk Based Reserve Analysis</vt:lpstr>
      <vt:lpstr>Agenda</vt:lpstr>
      <vt:lpstr>Three Primary Risks</vt:lpstr>
      <vt:lpstr>Triple-A Approach to   Dealing with Uncertainty</vt:lpstr>
      <vt:lpstr>Revenue Volatility</vt:lpstr>
      <vt:lpstr>Revenue Volatility</vt:lpstr>
      <vt:lpstr>Triple-A Applied to Sales Tax</vt:lpstr>
      <vt:lpstr>Infrastructure – Bridges &amp; Culverts</vt:lpstr>
      <vt:lpstr>Extreme Events - Wildfires</vt:lpstr>
      <vt:lpstr>The Results</vt:lpstr>
      <vt:lpstr>Part III - Take-Aways</vt:lpstr>
      <vt:lpstr>Part IV Lean Process Improvement</vt:lpstr>
      <vt:lpstr>What Can Lean Do For You?</vt:lpstr>
      <vt:lpstr>Irving’s Results</vt:lpstr>
      <vt:lpstr>Results</vt:lpstr>
      <vt:lpstr>A Brief History of Lean</vt:lpstr>
      <vt:lpstr>A Definition of Lean</vt:lpstr>
      <vt:lpstr>In Lean Waste is the Enemy</vt:lpstr>
      <vt:lpstr>A Critical Complement to PBB?</vt:lpstr>
      <vt:lpstr>Part IV Take-Aways</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SKavanagh</dc:creator>
  <cp:lastModifiedBy>Jim Davidson</cp:lastModifiedBy>
  <cp:revision>70</cp:revision>
  <cp:lastPrinted>2013-07-09T15:28:29Z</cp:lastPrinted>
  <dcterms:created xsi:type="dcterms:W3CDTF">1601-01-01T00:00:00Z</dcterms:created>
  <dcterms:modified xsi:type="dcterms:W3CDTF">2013-07-31T19:24:20Z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