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4005" r:id="rId1"/>
  </p:sldMasterIdLst>
  <p:notesMasterIdLst>
    <p:notesMasterId r:id="rId41"/>
  </p:notesMasterIdLst>
  <p:handoutMasterIdLst>
    <p:handoutMasterId r:id="rId42"/>
  </p:handoutMasterIdLst>
  <p:sldIdLst>
    <p:sldId id="533" r:id="rId2"/>
    <p:sldId id="655" r:id="rId3"/>
    <p:sldId id="697" r:id="rId4"/>
    <p:sldId id="689" r:id="rId5"/>
    <p:sldId id="702" r:id="rId6"/>
    <p:sldId id="703" r:id="rId7"/>
    <p:sldId id="705" r:id="rId8"/>
    <p:sldId id="668" r:id="rId9"/>
    <p:sldId id="701" r:id="rId10"/>
    <p:sldId id="669" r:id="rId11"/>
    <p:sldId id="708" r:id="rId12"/>
    <p:sldId id="706" r:id="rId13"/>
    <p:sldId id="680" r:id="rId14"/>
    <p:sldId id="681" r:id="rId15"/>
    <p:sldId id="682" r:id="rId16"/>
    <p:sldId id="683" r:id="rId17"/>
    <p:sldId id="684" r:id="rId18"/>
    <p:sldId id="685" r:id="rId19"/>
    <p:sldId id="686" r:id="rId20"/>
    <p:sldId id="688" r:id="rId21"/>
    <p:sldId id="690" r:id="rId22"/>
    <p:sldId id="691" r:id="rId23"/>
    <p:sldId id="692" r:id="rId24"/>
    <p:sldId id="709" r:id="rId25"/>
    <p:sldId id="671" r:id="rId26"/>
    <p:sldId id="710" r:id="rId27"/>
    <p:sldId id="707" r:id="rId28"/>
    <p:sldId id="672" r:id="rId29"/>
    <p:sldId id="676" r:id="rId30"/>
    <p:sldId id="704" r:id="rId31"/>
    <p:sldId id="675" r:id="rId32"/>
    <p:sldId id="677" r:id="rId33"/>
    <p:sldId id="694" r:id="rId34"/>
    <p:sldId id="711" r:id="rId35"/>
    <p:sldId id="695" r:id="rId36"/>
    <p:sldId id="712" r:id="rId37"/>
    <p:sldId id="700" r:id="rId38"/>
    <p:sldId id="678" r:id="rId39"/>
    <p:sldId id="699" r:id="rId40"/>
  </p:sldIdLst>
  <p:sldSz cx="9144000" cy="6858000" type="screen4x3"/>
  <p:notesSz cx="7077075" cy="9363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870A2"/>
    <a:srgbClr val="24548F"/>
    <a:srgbClr val="DAE2EC"/>
    <a:srgbClr val="6D8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26" autoAdjust="0"/>
    <p:restoredTop sz="98768" autoAdjust="0"/>
  </p:normalViewPr>
  <p:slideViewPr>
    <p:cSldViewPr snapToGrid="0" snapToObjects="1">
      <p:cViewPr>
        <p:scale>
          <a:sx n="93" d="100"/>
          <a:sy n="93" d="100"/>
        </p:scale>
        <p:origin x="-918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2" tIns="46966" rIns="93932" bIns="4696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2" tIns="46966" rIns="93932" bIns="4696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A46BB93-5B9C-4EF3-9E92-A8308B3849A8}" type="datetimeFigureOut">
              <a:rPr lang="en-US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8154"/>
          </a:xfrm>
          <a:prstGeom prst="rect">
            <a:avLst/>
          </a:prstGeom>
        </p:spPr>
        <p:txBody>
          <a:bodyPr vert="horz" lIns="93932" tIns="46966" rIns="93932" bIns="4696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8154"/>
          </a:xfrm>
          <a:prstGeom prst="rect">
            <a:avLst/>
          </a:prstGeom>
        </p:spPr>
        <p:txBody>
          <a:bodyPr vert="horz" lIns="93932" tIns="46966" rIns="93932" bIns="4696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F4EC04D-CA58-4DAA-86A0-3BFC3D3867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6738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2" tIns="46966" rIns="93932" bIns="4696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2" tIns="46966" rIns="93932" bIns="46966" rtlCol="0"/>
          <a:lstStyle>
            <a:lvl1pPr algn="r">
              <a:defRPr sz="1200"/>
            </a:lvl1pPr>
          </a:lstStyle>
          <a:p>
            <a:fld id="{A5F1DE1F-36B1-4231-B739-5F9AAB1A343D}" type="datetimeFigureOut">
              <a:rPr lang="en-US" smtClean="0"/>
              <a:pPr/>
              <a:t>9/19/2013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2" tIns="46966" rIns="93932" bIns="4696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2" tIns="46966" rIns="93932" bIns="4696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8154"/>
          </a:xfrm>
          <a:prstGeom prst="rect">
            <a:avLst/>
          </a:prstGeom>
        </p:spPr>
        <p:txBody>
          <a:bodyPr vert="horz" lIns="93932" tIns="46966" rIns="93932" bIns="4696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8154"/>
          </a:xfrm>
          <a:prstGeom prst="rect">
            <a:avLst/>
          </a:prstGeom>
        </p:spPr>
        <p:txBody>
          <a:bodyPr vert="horz" lIns="93932" tIns="46966" rIns="93932" bIns="46966" rtlCol="0" anchor="b"/>
          <a:lstStyle>
            <a:lvl1pPr algn="r">
              <a:defRPr sz="1200"/>
            </a:lvl1pPr>
          </a:lstStyle>
          <a:p>
            <a:fld id="{B5D82ECF-7C38-493B-942E-49F929344A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307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B029D5-EEB6-4D15-8712-E07033C0FC10}" type="slidenum">
              <a:rPr lang="en-US" smtClean="0"/>
              <a:pPr/>
              <a:t>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D33831-D5FF-44D4-9274-1B6F0F1622C2}" type="slidenum">
              <a:rPr lang="en-US"/>
              <a:pPr/>
              <a:t>10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lIns="93917" tIns="46958" rIns="93917" bIns="4695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D33831-D5FF-44D4-9274-1B6F0F1622C2}" type="slidenum">
              <a:rPr lang="en-US"/>
              <a:pPr/>
              <a:t>11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lIns="93917" tIns="46958" rIns="93917" bIns="4695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83604C-6605-4C05-924E-3A3888F5C584}" type="slidenum">
              <a:rPr lang="en-US"/>
              <a:pPr/>
              <a:t>12</a:t>
            </a:fld>
            <a:endParaRPr lang="en-US"/>
          </a:p>
        </p:txBody>
      </p:sp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8916" name="Slide Number Placeholder 3"/>
          <p:cNvSpPr txBox="1">
            <a:spLocks noGrp="1"/>
          </p:cNvSpPr>
          <p:nvPr/>
        </p:nvSpPr>
        <p:spPr bwMode="auto">
          <a:xfrm>
            <a:off x="4008100" y="8893003"/>
            <a:ext cx="3067374" cy="46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686" tIns="47844" rIns="95686" bIns="47844" anchor="b"/>
          <a:lstStyle/>
          <a:p>
            <a:pPr algn="r" defTabSz="913805"/>
            <a:fld id="{0D39C09D-67AF-4F71-AC71-CEC7A90367A3}" type="slidenum">
              <a:rPr lang="en-US" sz="1200">
                <a:latin typeface="Calibri" pitchFamily="34" charset="0"/>
              </a:rPr>
              <a:pPr algn="r" defTabSz="913805"/>
              <a:t>12</a:t>
            </a:fld>
            <a:endParaRPr lang="en-US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DB1DA-F145-41E8-8E33-C745670C412B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DB1DA-F145-41E8-8E33-C745670C412B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DB1DA-F145-41E8-8E33-C745670C412B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DB1DA-F145-41E8-8E33-C745670C412B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DB1DA-F145-41E8-8E33-C745670C412B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DB1DA-F145-41E8-8E33-C745670C412B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DB1DA-F145-41E8-8E33-C745670C412B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FEDD2-0BF7-4DAB-A6B5-0177A009EA8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D33831-D5FF-44D4-9274-1B6F0F1622C2}" type="slidenum">
              <a:rPr lang="en-US"/>
              <a:pPr/>
              <a:t>20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lIns="93917" tIns="46958" rIns="93917" bIns="4695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D33831-D5FF-44D4-9274-1B6F0F1622C2}" type="slidenum">
              <a:rPr lang="en-US"/>
              <a:pPr/>
              <a:t>21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lIns="93917" tIns="46958" rIns="93917" bIns="4695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D33831-D5FF-44D4-9274-1B6F0F1622C2}" type="slidenum">
              <a:rPr lang="en-US"/>
              <a:pPr/>
              <a:t>22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lIns="93917" tIns="46958" rIns="93917" bIns="4695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D33831-D5FF-44D4-9274-1B6F0F1622C2}" type="slidenum">
              <a:rPr lang="en-US"/>
              <a:pPr/>
              <a:t>23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lIns="93917" tIns="46958" rIns="93917" bIns="4695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D33831-D5FF-44D4-9274-1B6F0F1622C2}" type="slidenum">
              <a:rPr lang="en-US"/>
              <a:pPr/>
              <a:t>24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lIns="93917" tIns="46958" rIns="93917" bIns="4695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812BB5-BBD2-4E13-8B9B-C5DA63FC6D78}" type="slidenum">
              <a:rPr lang="en-US"/>
              <a:pPr/>
              <a:t>25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812BB5-BBD2-4E13-8B9B-C5DA63FC6D78}" type="slidenum">
              <a:rPr lang="en-US"/>
              <a:pPr/>
              <a:t>26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9825A3-AD9E-437A-99B8-552D54CFDAFB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672FF8-4442-4126-ABDE-C94B6149071B}" type="slidenum">
              <a:rPr lang="en-US"/>
              <a:pPr/>
              <a:t>28</a:t>
            </a:fld>
            <a:endParaRPr lang="en-US"/>
          </a:p>
        </p:txBody>
      </p:sp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6867" name="Slide Number Placeholder 3"/>
          <p:cNvSpPr txBox="1">
            <a:spLocks noGrp="1"/>
          </p:cNvSpPr>
          <p:nvPr/>
        </p:nvSpPr>
        <p:spPr bwMode="auto">
          <a:xfrm>
            <a:off x="4008100" y="8893003"/>
            <a:ext cx="3067374" cy="46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921" tIns="46960" rIns="93921" bIns="46960" anchor="b"/>
          <a:lstStyle/>
          <a:p>
            <a:pPr algn="r" defTabSz="913805"/>
            <a:fld id="{D02C0127-A7C8-444A-B4D5-43DB8763450D}" type="slidenum">
              <a:rPr lang="en-US" sz="1200">
                <a:latin typeface="Calibri" pitchFamily="34" charset="0"/>
              </a:rPr>
              <a:pPr algn="r" defTabSz="913805"/>
              <a:t>28</a:t>
            </a:fld>
            <a:endParaRPr lang="en-US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AAC0C4-DB0C-4F3B-B8A4-B478E3AA66F1}" type="slidenum">
              <a:rPr lang="en-US"/>
              <a:pPr/>
              <a:t>29</a:t>
            </a:fld>
            <a:endParaRPr lang="en-US"/>
          </a:p>
        </p:txBody>
      </p:sp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7587" name="Slide Number Placeholder 3"/>
          <p:cNvSpPr txBox="1">
            <a:spLocks noGrp="1"/>
          </p:cNvSpPr>
          <p:nvPr/>
        </p:nvSpPr>
        <p:spPr bwMode="auto">
          <a:xfrm>
            <a:off x="4008100" y="8893003"/>
            <a:ext cx="3067374" cy="46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921" tIns="46960" rIns="93921" bIns="46960" anchor="b"/>
          <a:lstStyle/>
          <a:p>
            <a:pPr algn="r" defTabSz="913805"/>
            <a:fld id="{2E72DC7E-39CC-4AF7-9F1E-DECAC6D2DC2B}" type="slidenum">
              <a:rPr lang="en-US" sz="1200">
                <a:latin typeface="Calibri" pitchFamily="34" charset="0"/>
              </a:rPr>
              <a:pPr algn="r" defTabSz="913805"/>
              <a:t>29</a:t>
            </a:fld>
            <a:endParaRPr lang="en-US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34C94-E284-4D2D-B7FD-D6900E08714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34C94-E284-4D2D-B7FD-D6900E08714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4D63F0-2F3F-494E-8C97-FFBE0E49217A}" type="slidenum">
              <a:rPr lang="en-US"/>
              <a:pPr/>
              <a:t>31</a:t>
            </a:fld>
            <a:endParaRPr lang="en-US"/>
          </a:p>
        </p:txBody>
      </p:sp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7347" name="Slide Number Placeholder 3"/>
          <p:cNvSpPr txBox="1">
            <a:spLocks noGrp="1"/>
          </p:cNvSpPr>
          <p:nvPr/>
        </p:nvSpPr>
        <p:spPr bwMode="auto">
          <a:xfrm>
            <a:off x="4008100" y="8893003"/>
            <a:ext cx="3067374" cy="46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921" tIns="46960" rIns="93921" bIns="46960" anchor="b"/>
          <a:lstStyle/>
          <a:p>
            <a:pPr algn="r" defTabSz="913805"/>
            <a:fld id="{40230013-AEA5-47E8-97A8-2137D75399AA}" type="slidenum">
              <a:rPr lang="en-US" sz="1200">
                <a:latin typeface="Calibri" pitchFamily="34" charset="0"/>
              </a:rPr>
              <a:pPr algn="r" defTabSz="913805"/>
              <a:t>31</a:t>
            </a:fld>
            <a:endParaRPr lang="en-US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4DDEC2-2849-42B3-9743-15EB1B517A2D}" type="slidenum">
              <a:rPr lang="en-US"/>
              <a:pPr/>
              <a:t>32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lIns="93917" tIns="46958" rIns="93917" bIns="4695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4DDEC2-2849-42B3-9743-15EB1B517A2D}" type="slidenum">
              <a:rPr lang="en-US"/>
              <a:pPr/>
              <a:t>33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lIns="93917" tIns="46958" rIns="93917" bIns="4695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4DDEC2-2849-42B3-9743-15EB1B517A2D}" type="slidenum">
              <a:rPr lang="en-US"/>
              <a:pPr/>
              <a:t>34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lIns="93917" tIns="46958" rIns="93917" bIns="4695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4DDEC2-2849-42B3-9743-15EB1B517A2D}" type="slidenum">
              <a:rPr lang="en-US"/>
              <a:pPr/>
              <a:t>35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lIns="93917" tIns="46958" rIns="93917" bIns="4695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4DDEC2-2849-42B3-9743-15EB1B517A2D}" type="slidenum">
              <a:rPr lang="en-US"/>
              <a:pPr/>
              <a:t>36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lIns="93917" tIns="46958" rIns="93917" bIns="4695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34C94-E284-4D2D-B7FD-D6900E087142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197145-8B87-4115-B04A-1A550FF05B15}" type="slidenum">
              <a:rPr lang="en-US"/>
              <a:pPr/>
              <a:t>38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lIns="93917" tIns="46958" rIns="93917" bIns="4695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34C94-E284-4D2D-B7FD-D6900E087142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1B8586-4068-4E92-A6CC-3E1C8A770D7D}" type="slidenum">
              <a:rPr lang="en-US"/>
              <a:pPr/>
              <a:t>4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lIns="93917" tIns="46958" rIns="93917" bIns="4695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1B8586-4068-4E92-A6CC-3E1C8A770D7D}" type="slidenum">
              <a:rPr lang="en-US"/>
              <a:pPr/>
              <a:t>5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lIns="93917" tIns="46958" rIns="93917" bIns="4695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1B8586-4068-4E92-A6CC-3E1C8A770D7D}" type="slidenum">
              <a:rPr lang="en-US"/>
              <a:pPr/>
              <a:t>6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lIns="93917" tIns="46958" rIns="93917" bIns="4695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1B8586-4068-4E92-A6CC-3E1C8A770D7D}" type="slidenum">
              <a:rPr lang="en-US"/>
              <a:pPr/>
              <a:t>7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lIns="93917" tIns="46958" rIns="93917" bIns="4695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1B8586-4068-4E92-A6CC-3E1C8A770D7D}" type="slidenum">
              <a:rPr lang="en-US"/>
              <a:pPr/>
              <a:t>8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lIns="93917" tIns="46958" rIns="93917" bIns="4695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34C94-E284-4D2D-B7FD-D6900E08714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DCFC5-F036-4BC3-B885-933717A870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38BC6-4FE8-4DAD-B7B8-CB7D0966A21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30BE26-4983-47CE-81CD-A0343B4114F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A295EB-7B54-44AF-9B00-67CC1548DBC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06651B-04BA-4243-8954-CC8A8188C20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6939" y="6278149"/>
            <a:ext cx="1560003" cy="5928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5" r:id="rId8"/>
    <p:sldLayoutId id="2147484016" r:id="rId9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1337" y="2167467"/>
            <a:ext cx="8355463" cy="2135053"/>
          </a:xfrm>
        </p:spPr>
        <p:txBody>
          <a:bodyPr anchor="ctr" anchorCtr="1">
            <a:no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4400" i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haroni" pitchFamily="2" charset="-79"/>
              </a:rPr>
              <a:t>City of Cincinnati</a:t>
            </a:r>
            <a:r>
              <a:rPr lang="en-US" sz="44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haroni" pitchFamily="2" charset="-79"/>
              </a:rPr>
              <a:t/>
            </a:r>
            <a:br>
              <a:rPr lang="en-US" sz="44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haroni" pitchFamily="2" charset="-79"/>
              </a:rPr>
            </a:br>
            <a:r>
              <a:rPr lang="en-US" sz="2400" b="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haroni" pitchFamily="2" charset="-79"/>
              </a:rPr>
              <a:t>Priority-Driven Budgeting: Citizen Engagement, Policy Direction, and What’s Next</a:t>
            </a:r>
            <a:endParaRPr lang="en-US" sz="2400" b="0" i="1" dirty="0" smtClean="0">
              <a:latin typeface="+mn-lt"/>
              <a:cs typeface="Aharoni" pitchFamily="2" charset="-79"/>
            </a:endParaRPr>
          </a:p>
        </p:txBody>
      </p:sp>
      <p:sp>
        <p:nvSpPr>
          <p:cNvPr id="1030" name="Text Box 5"/>
          <p:cNvSpPr txBox="1">
            <a:spLocks noChangeArrowheads="1"/>
          </p:cNvSpPr>
          <p:nvPr/>
        </p:nvSpPr>
        <p:spPr bwMode="auto">
          <a:xfrm>
            <a:off x="490103" y="5971045"/>
            <a:ext cx="8388927" cy="88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</a:rPr>
              <a:t>Lea Eriksen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July 10, 2013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5" descr="PDB-Your-City-Your-Money-Your-Voic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6251" y="4102438"/>
            <a:ext cx="4242350" cy="923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8870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2"/>
          <p:cNvSpPr>
            <a:spLocks/>
          </p:cNvSpPr>
          <p:nvPr/>
        </p:nvSpPr>
        <p:spPr bwMode="auto">
          <a:xfrm>
            <a:off x="1211263" y="1382713"/>
            <a:ext cx="7200900" cy="3624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22325">
              <a:tabLst>
                <a:tab pos="754063" algn="l"/>
              </a:tabLst>
            </a:pPr>
            <a:endParaRPr lang="en-US" sz="2200" b="1">
              <a:solidFill>
                <a:srgbClr val="00367D"/>
              </a:solidFill>
              <a:latin typeface="Frutiger 55 Roman" charset="0"/>
              <a:ea typeface="ヒラギノ角ゴ ProN W3" charset="-128"/>
              <a:sym typeface="Frutiger 55 Roman" charset="0"/>
            </a:endParaRPr>
          </a:p>
        </p:txBody>
      </p:sp>
      <p:pic>
        <p:nvPicPr>
          <p:cNvPr id="1024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3263" y="6224588"/>
            <a:ext cx="1920875" cy="496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02405" name="Title 4"/>
          <p:cNvSpPr>
            <a:spLocks noGrp="1"/>
          </p:cNvSpPr>
          <p:nvPr>
            <p:ph type="title" idx="4294967295"/>
          </p:nvPr>
        </p:nvSpPr>
        <p:spPr>
          <a:xfrm>
            <a:off x="584200" y="704089"/>
            <a:ext cx="8102600" cy="540512"/>
          </a:xfrm>
          <a:ln/>
        </p:spPr>
        <p:txBody>
          <a:bodyPr>
            <a:normAutofit fontScale="90000"/>
          </a:bodyPr>
          <a:lstStyle/>
          <a:p>
            <a:r>
              <a:rPr lang="en-US" sz="2700" b="1" dirty="0" smtClean="0">
                <a:solidFill>
                  <a:srgbClr val="00B0F0"/>
                </a:solidFill>
                <a:latin typeface="Arial" charset="0"/>
                <a:cs typeface="Arial" charset="0"/>
              </a:rPr>
              <a:t/>
            </a:r>
            <a:br>
              <a:rPr lang="en-US" sz="2700" b="1" dirty="0" smtClean="0">
                <a:solidFill>
                  <a:srgbClr val="00B0F0"/>
                </a:solidFill>
                <a:latin typeface="Arial" charset="0"/>
                <a:cs typeface="Arial" charset="0"/>
              </a:rPr>
            </a:br>
            <a:r>
              <a:rPr lang="en-US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Public Meeting Process</a:t>
            </a:r>
            <a:endParaRPr lang="en-US" sz="36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2406" name="Content Placeholder 5"/>
          <p:cNvSpPr>
            <a:spLocks noGrp="1"/>
          </p:cNvSpPr>
          <p:nvPr>
            <p:ph idx="4294967295"/>
          </p:nvPr>
        </p:nvSpPr>
        <p:spPr>
          <a:xfrm>
            <a:off x="584200" y="1244601"/>
            <a:ext cx="8102600" cy="2790509"/>
          </a:xfrm>
          <a:ln/>
        </p:spPr>
        <p:txBody>
          <a:bodyPr numCol="1">
            <a:norm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Novak Consulting conducted 6 Open to the Public meetings</a:t>
            </a:r>
          </a:p>
          <a:p>
            <a:pPr marL="1058863" lvl="1" indent="-449263">
              <a:buSzPct val="100000"/>
              <a:buFont typeface="Courier New" pitchFamily="49" charset="0"/>
              <a:buChar char="o"/>
            </a:pPr>
            <a:endParaRPr lang="en-US" sz="1800" dirty="0" smtClean="0">
              <a:latin typeface="Arial" charset="0"/>
              <a:cs typeface="Arial" charset="0"/>
            </a:endParaRPr>
          </a:p>
          <a:p>
            <a:pPr marL="703263" indent="-449263"/>
            <a:endParaRPr lang="en-US" dirty="0" smtClean="0"/>
          </a:p>
        </p:txBody>
      </p:sp>
      <p:grpSp>
        <p:nvGrpSpPr>
          <p:cNvPr id="22" name="Group 21"/>
          <p:cNvGrpSpPr/>
          <p:nvPr/>
        </p:nvGrpSpPr>
        <p:grpSpPr>
          <a:xfrm>
            <a:off x="982030" y="1660404"/>
            <a:ext cx="7104888" cy="4501896"/>
            <a:chOff x="525267" y="1757890"/>
            <a:chExt cx="7104888" cy="4501896"/>
          </a:xfrm>
        </p:grpSpPr>
        <p:pic>
          <p:nvPicPr>
            <p:cNvPr id="8" name="Picture 6" descr="All-Neighborhoods-Cincinnati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5267" y="1757890"/>
              <a:ext cx="7104888" cy="450189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sp>
          <p:nvSpPr>
            <p:cNvPr id="15" name="5-Point Star 14"/>
            <p:cNvSpPr/>
            <p:nvPr/>
          </p:nvSpPr>
          <p:spPr>
            <a:xfrm>
              <a:off x="4512733" y="4677833"/>
              <a:ext cx="254000" cy="245533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6079067" y="3010019"/>
              <a:ext cx="254000" cy="245533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452533" y="2078686"/>
              <a:ext cx="254000" cy="245533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3785037" y="2539256"/>
              <a:ext cx="254000" cy="245533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5-Point Star 18"/>
            <p:cNvSpPr/>
            <p:nvPr/>
          </p:nvSpPr>
          <p:spPr>
            <a:xfrm>
              <a:off x="2870200" y="4263086"/>
              <a:ext cx="254000" cy="245533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5-Point Star 19"/>
            <p:cNvSpPr/>
            <p:nvPr/>
          </p:nvSpPr>
          <p:spPr>
            <a:xfrm>
              <a:off x="4877237" y="3887063"/>
              <a:ext cx="254000" cy="245533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2"/>
          <p:cNvSpPr>
            <a:spLocks/>
          </p:cNvSpPr>
          <p:nvPr/>
        </p:nvSpPr>
        <p:spPr bwMode="auto">
          <a:xfrm>
            <a:off x="1211263" y="1382713"/>
            <a:ext cx="7200900" cy="3624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22325">
              <a:tabLst>
                <a:tab pos="754063" algn="l"/>
              </a:tabLst>
            </a:pPr>
            <a:endParaRPr lang="en-US" sz="2200" b="1">
              <a:solidFill>
                <a:srgbClr val="00367D"/>
              </a:solidFill>
              <a:latin typeface="Frutiger 55 Roman" charset="0"/>
              <a:ea typeface="ヒラギノ角ゴ ProN W3" charset="-128"/>
              <a:sym typeface="Frutiger 55 Roman" charset="0"/>
            </a:endParaRPr>
          </a:p>
        </p:txBody>
      </p:sp>
      <p:pic>
        <p:nvPicPr>
          <p:cNvPr id="1024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3263" y="6224588"/>
            <a:ext cx="1920875" cy="496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02405" name="Title 4"/>
          <p:cNvSpPr>
            <a:spLocks noGrp="1"/>
          </p:cNvSpPr>
          <p:nvPr>
            <p:ph type="title" idx="4294967295"/>
          </p:nvPr>
        </p:nvSpPr>
        <p:spPr>
          <a:xfrm>
            <a:off x="584200" y="704089"/>
            <a:ext cx="8102600" cy="540512"/>
          </a:xfrm>
          <a:ln/>
        </p:spPr>
        <p:txBody>
          <a:bodyPr>
            <a:normAutofit fontScale="90000"/>
          </a:bodyPr>
          <a:lstStyle/>
          <a:p>
            <a:r>
              <a:rPr lang="en-US" sz="2700" b="1" dirty="0" smtClean="0">
                <a:solidFill>
                  <a:srgbClr val="00B0F0"/>
                </a:solidFill>
                <a:latin typeface="Arial" charset="0"/>
                <a:cs typeface="Arial" charset="0"/>
              </a:rPr>
              <a:t/>
            </a:r>
            <a:br>
              <a:rPr lang="en-US" sz="2700" b="1" dirty="0" smtClean="0">
                <a:solidFill>
                  <a:srgbClr val="00B0F0"/>
                </a:solidFill>
                <a:latin typeface="Arial" charset="0"/>
                <a:cs typeface="Arial" charset="0"/>
              </a:rPr>
            </a:br>
            <a:r>
              <a:rPr lang="en-US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Public Meeting Process</a:t>
            </a:r>
            <a:endParaRPr lang="en-US" sz="36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2406" name="Content Placeholder 5"/>
          <p:cNvSpPr>
            <a:spLocks noGrp="1"/>
          </p:cNvSpPr>
          <p:nvPr>
            <p:ph idx="4294967295"/>
          </p:nvPr>
        </p:nvSpPr>
        <p:spPr>
          <a:xfrm>
            <a:off x="584200" y="1244601"/>
            <a:ext cx="8102600" cy="3598332"/>
          </a:xfrm>
          <a:ln/>
        </p:spPr>
        <p:txBody>
          <a:bodyPr numCol="1">
            <a:normAutofit fontScale="92500" lnSpcReduction="10000"/>
          </a:bodyPr>
          <a:lstStyle/>
          <a:p>
            <a:endParaRPr lang="en-US" sz="33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100" dirty="0" smtClean="0">
                <a:latin typeface="Arial" pitchFamily="34" charset="0"/>
                <a:cs typeface="Arial" pitchFamily="34" charset="0"/>
              </a:rPr>
              <a:t>Novak Consulting conducted 8 Focus group sessions with the following targeted populations:</a:t>
            </a:r>
          </a:p>
          <a:p>
            <a:pPr marL="1058863" lvl="1" indent="-449263">
              <a:buSzPct val="100000"/>
              <a:buFont typeface="Courier New" pitchFamily="49" charset="0"/>
              <a:buChar char="o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City Board and Commission members</a:t>
            </a:r>
          </a:p>
          <a:p>
            <a:pPr marL="1058863" lvl="1" indent="-449263">
              <a:buSzPct val="100000"/>
              <a:buFont typeface="Courier New" pitchFamily="49" charset="0"/>
              <a:buChar char="o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Community Council leaders</a:t>
            </a:r>
          </a:p>
          <a:p>
            <a:pPr marL="1058863" lvl="1" indent="-449263">
              <a:buSzPct val="100000"/>
              <a:buFont typeface="Courier New" pitchFamily="49" charset="0"/>
              <a:buChar char="o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Large employers</a:t>
            </a:r>
          </a:p>
          <a:p>
            <a:pPr marL="1058863" lvl="1" indent="-449263">
              <a:buSzPct val="100000"/>
              <a:buFont typeface="Courier New" pitchFamily="49" charset="0"/>
              <a:buChar char="o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SBE/MBE/WBE</a:t>
            </a:r>
          </a:p>
          <a:p>
            <a:pPr marL="1058863" lvl="1" indent="-449263">
              <a:buSzPct val="100000"/>
              <a:buFont typeface="Courier New" pitchFamily="49" charset="0"/>
              <a:buChar char="o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Socially disadvantaged</a:t>
            </a:r>
          </a:p>
          <a:p>
            <a:pPr marL="1058863" lvl="1" indent="-449263">
              <a:buSzPct val="100000"/>
              <a:buFont typeface="Courier New" pitchFamily="49" charset="0"/>
              <a:buChar char="o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United Way service recipients</a:t>
            </a:r>
          </a:p>
          <a:p>
            <a:pPr marL="1058863" lvl="1" indent="-449263">
              <a:buSzPct val="100000"/>
              <a:buFont typeface="Courier New" pitchFamily="49" charset="0"/>
              <a:buChar char="o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Health Clinic patients</a:t>
            </a:r>
          </a:p>
          <a:p>
            <a:pPr marL="1058863" lvl="1" indent="-449263">
              <a:buSzPct val="100000"/>
              <a:buFont typeface="Courier New" pitchFamily="49" charset="0"/>
              <a:buChar char="o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Senior Citizens</a:t>
            </a:r>
          </a:p>
          <a:p>
            <a:pPr marL="703263" indent="-449263"/>
            <a:endParaRPr lang="en-US" dirty="0" smtClean="0"/>
          </a:p>
        </p:txBody>
      </p:sp>
      <p:pic>
        <p:nvPicPr>
          <p:cNvPr id="14" name="Picture 13" descr="IMG_706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163" y="2887133"/>
            <a:ext cx="3048000" cy="228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idx="4294967295"/>
          </p:nvPr>
        </p:nvSpPr>
        <p:spPr>
          <a:xfrm>
            <a:off x="533400" y="457200"/>
            <a:ext cx="8153400" cy="9144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City of Cincinnati’s Results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4294967295"/>
          </p:nvPr>
        </p:nvSpPr>
        <p:spPr>
          <a:xfrm>
            <a:off x="487363" y="1600200"/>
            <a:ext cx="8199437" cy="47561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endParaRPr lang="en-US" sz="1800" b="1" i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Commerce and Jobs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Inclusive, Thriving and Livable Community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Safe Community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Sustainable Built and Natural Environment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Well- Planned and Developed Infrastructure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Leadership and Financial Stewardship (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Governance)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Efficient and Effective Basic Services (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Quality Management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7891" name="Slide Number Placeholder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endParaRPr lang="en-US" sz="1200">
              <a:solidFill>
                <a:srgbClr val="898989"/>
              </a:solidFill>
              <a:latin typeface="Constantia" pitchFamily="18" charset="0"/>
            </a:endParaRP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325" y="6215063"/>
            <a:ext cx="3981450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775" y="195263"/>
            <a:ext cx="8426450" cy="647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912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775" y="195263"/>
            <a:ext cx="8426450" cy="647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8703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775" y="195263"/>
            <a:ext cx="8426450" cy="647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2163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775" y="195263"/>
            <a:ext cx="8426450" cy="647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4946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775" y="195263"/>
            <a:ext cx="8426450" cy="647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1571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775" y="184150"/>
            <a:ext cx="8426450" cy="649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6377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775" y="244475"/>
            <a:ext cx="8426450" cy="637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9634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467" y="704088"/>
            <a:ext cx="8203671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ea typeface="ヒラギノ角ゴ ProN W3" charset="-128"/>
                <a:cs typeface="Arial" charset="0"/>
                <a:sym typeface="Arial" charset="0"/>
              </a:rPr>
              <a:t>Priority-Driven Budgeting </a:t>
            </a:r>
            <a:b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ea typeface="ヒラギノ角ゴ ProN W3" charset="-128"/>
                <a:cs typeface="Arial" charset="0"/>
                <a:sym typeface="Arial" charset="0"/>
              </a:rPr>
            </a:br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ea typeface="ヒラギノ角ゴ ProN W3" charset="-128"/>
                <a:cs typeface="Arial" charset="0"/>
                <a:sym typeface="Arial" charset="0"/>
              </a:rPr>
              <a:t>Presentation Outline </a:t>
            </a:r>
            <a:endParaRPr lang="en-US" sz="3200" b="1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ea typeface="ヒラギノ角ゴ ProN W3" charset="-128"/>
              <a:cs typeface="Arial" charset="0"/>
              <a:sym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900" b="1" dirty="0" smtClean="0"/>
          </a:p>
          <a:p>
            <a:r>
              <a:rPr lang="en-US" sz="1900" b="1" dirty="0" smtClean="0">
                <a:latin typeface="Arial" pitchFamily="34" charset="0"/>
                <a:cs typeface="Arial" pitchFamily="34" charset="0"/>
              </a:rPr>
              <a:t>Overview of Cincinnati &amp; Why Priority Driven Budgeting </a:t>
            </a:r>
          </a:p>
          <a:p>
            <a:endParaRPr lang="en-US" sz="19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900" b="1" dirty="0" smtClean="0">
                <a:latin typeface="Arial" pitchFamily="34" charset="0"/>
                <a:cs typeface="Arial" pitchFamily="34" charset="0"/>
              </a:rPr>
              <a:t>Citizen Engagement</a:t>
            </a:r>
            <a:endParaRPr lang="en-US" sz="1900" dirty="0" smtClean="0">
              <a:latin typeface="Arial" pitchFamily="34" charset="0"/>
              <a:cs typeface="Arial" pitchFamily="34" charset="0"/>
            </a:endParaRPr>
          </a:p>
          <a:p>
            <a:pPr lvl="1">
              <a:buNone/>
            </a:pPr>
            <a:endParaRPr lang="en-US" sz="19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900" b="1" dirty="0" smtClean="0">
                <a:latin typeface="Arial" pitchFamily="34" charset="0"/>
                <a:cs typeface="Arial" pitchFamily="34" charset="0"/>
              </a:rPr>
              <a:t>City Council Policy Direction</a:t>
            </a:r>
          </a:p>
          <a:p>
            <a:pPr lvl="1">
              <a:buNone/>
            </a:pPr>
            <a:endParaRPr lang="en-US" sz="19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900" b="1" dirty="0" smtClean="0">
                <a:latin typeface="Arial" pitchFamily="34" charset="0"/>
                <a:cs typeface="Arial" pitchFamily="34" charset="0"/>
              </a:rPr>
              <a:t>Follow-up &amp; Next Steps</a:t>
            </a:r>
          </a:p>
          <a:p>
            <a:pPr lvl="1">
              <a:buNone/>
            </a:pPr>
            <a:endParaRPr lang="en-US" sz="1800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3263" y="6224588"/>
            <a:ext cx="1920875" cy="496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2"/>
          <p:cNvSpPr>
            <a:spLocks/>
          </p:cNvSpPr>
          <p:nvPr/>
        </p:nvSpPr>
        <p:spPr bwMode="auto">
          <a:xfrm>
            <a:off x="1211263" y="1382713"/>
            <a:ext cx="7200900" cy="3624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22325">
              <a:tabLst>
                <a:tab pos="754063" algn="l"/>
              </a:tabLst>
            </a:pPr>
            <a:endParaRPr lang="en-US" sz="2200" b="1">
              <a:solidFill>
                <a:srgbClr val="00367D"/>
              </a:solidFill>
              <a:latin typeface="Frutiger 55 Roman" charset="0"/>
              <a:ea typeface="ヒラギノ角ゴ ProN W3" charset="-128"/>
              <a:sym typeface="Frutiger 55 Roman" charset="0"/>
            </a:endParaRPr>
          </a:p>
        </p:txBody>
      </p:sp>
      <p:pic>
        <p:nvPicPr>
          <p:cNvPr id="1024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3263" y="6224588"/>
            <a:ext cx="1920875" cy="496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02405" name="Title 4"/>
          <p:cNvSpPr>
            <a:spLocks noGrp="1"/>
          </p:cNvSpPr>
          <p:nvPr>
            <p:ph type="title" idx="4294967295"/>
          </p:nvPr>
        </p:nvSpPr>
        <p:spPr>
          <a:ln/>
        </p:spPr>
        <p:txBody>
          <a:bodyPr/>
          <a:lstStyle/>
          <a:p>
            <a:r>
              <a:rPr lang="en-US" sz="2700" b="1" dirty="0" smtClean="0">
                <a:solidFill>
                  <a:srgbClr val="00B0F0"/>
                </a:solidFill>
                <a:latin typeface="Arial" charset="0"/>
                <a:cs typeface="Arial" charset="0"/>
              </a:rPr>
              <a:t/>
            </a:r>
            <a:br>
              <a:rPr lang="en-US" sz="2700" b="1" dirty="0" smtClean="0">
                <a:solidFill>
                  <a:srgbClr val="00B0F0"/>
                </a:solidFill>
                <a:latin typeface="Arial" charset="0"/>
                <a:cs typeface="Arial" charset="0"/>
              </a:rPr>
            </a:br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Public Meeting Process</a:t>
            </a:r>
            <a:endParaRPr lang="en-US" sz="32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2406" name="Content Placeholder 5"/>
          <p:cNvSpPr>
            <a:spLocks noGrp="1"/>
          </p:cNvSpPr>
          <p:nvPr>
            <p:ph idx="4294967295"/>
          </p:nvPr>
        </p:nvSpPr>
        <p:spPr>
          <a:xfrm>
            <a:off x="457200" y="1847088"/>
            <a:ext cx="5029200" cy="4477512"/>
          </a:xfrm>
          <a:ln/>
        </p:spPr>
        <p:txBody>
          <a:bodyPr>
            <a:normAutofit/>
          </a:bodyPr>
          <a:lstStyle/>
          <a:p>
            <a:pPr marL="703263" indent="-449263"/>
            <a:endParaRPr lang="en-US" sz="1900" dirty="0" smtClean="0">
              <a:latin typeface="Arial" charset="0"/>
              <a:cs typeface="Arial" charset="0"/>
            </a:endParaRPr>
          </a:p>
          <a:p>
            <a:pPr marL="703263" indent="-449263"/>
            <a:r>
              <a:rPr lang="en-US" sz="1900" dirty="0" smtClean="0">
                <a:latin typeface="Arial" charset="0"/>
                <a:cs typeface="Arial" charset="0"/>
              </a:rPr>
              <a:t>241 people shared basic demographic information</a:t>
            </a:r>
          </a:p>
          <a:p>
            <a:pPr marL="703263" indent="-449263"/>
            <a:r>
              <a:rPr lang="en-US" sz="1900" dirty="0" smtClean="0">
                <a:latin typeface="Arial" charset="0"/>
                <a:cs typeface="Arial" charset="0"/>
              </a:rPr>
              <a:t>102 from the Targeted Populations </a:t>
            </a:r>
          </a:p>
          <a:p>
            <a:pPr marL="1058863" lvl="1" indent="-449263">
              <a:buSzPct val="100000"/>
              <a:buFont typeface="Courier New" pitchFamily="49" charset="0"/>
              <a:buChar char="o"/>
            </a:pPr>
            <a:r>
              <a:rPr lang="en-US" sz="1700" dirty="0" smtClean="0">
                <a:latin typeface="Arial" charset="0"/>
                <a:cs typeface="Arial" charset="0"/>
              </a:rPr>
              <a:t>The majority indicated they have attended fewer than 5 City sponsored meetings over the past year.</a:t>
            </a:r>
          </a:p>
          <a:p>
            <a:pPr marL="703263" indent="-449263"/>
            <a:r>
              <a:rPr lang="en-US" sz="1900" dirty="0" smtClean="0">
                <a:latin typeface="Arial" charset="0"/>
                <a:cs typeface="Arial" charset="0"/>
              </a:rPr>
              <a:t>139 at the Open Meetings</a:t>
            </a:r>
          </a:p>
          <a:p>
            <a:pPr marL="1058863" lvl="1" indent="-449263">
              <a:buSzPct val="100000"/>
              <a:buFont typeface="Courier New" pitchFamily="49" charset="0"/>
              <a:buChar char="o"/>
            </a:pPr>
            <a:r>
              <a:rPr lang="en-US" sz="1700" dirty="0" smtClean="0">
                <a:latin typeface="Arial" charset="0"/>
                <a:cs typeface="Arial" charset="0"/>
              </a:rPr>
              <a:t>The majority have attended fewer than 4 City sponsored meetings over the past year. </a:t>
            </a:r>
          </a:p>
          <a:p>
            <a:pPr marL="703263" indent="-449263"/>
            <a:endParaRPr lang="en-US" dirty="0" smtClean="0"/>
          </a:p>
        </p:txBody>
      </p:sp>
      <p:pic>
        <p:nvPicPr>
          <p:cNvPr id="102407" name="Picture 7" descr="use th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9613" y="3581400"/>
            <a:ext cx="3354387" cy="2516188"/>
          </a:xfrm>
          <a:prstGeom prst="rect">
            <a:avLst/>
          </a:prstGeom>
          <a:noFill/>
        </p:spPr>
      </p:pic>
      <p:pic>
        <p:nvPicPr>
          <p:cNvPr id="102408" name="Picture 8" descr="usethis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9613" y="838200"/>
            <a:ext cx="3354387" cy="25161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2"/>
          <p:cNvSpPr>
            <a:spLocks/>
          </p:cNvSpPr>
          <p:nvPr/>
        </p:nvSpPr>
        <p:spPr bwMode="auto">
          <a:xfrm>
            <a:off x="1211263" y="1382713"/>
            <a:ext cx="7200900" cy="3624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22325">
              <a:tabLst>
                <a:tab pos="754063" algn="l"/>
              </a:tabLst>
            </a:pPr>
            <a:endParaRPr lang="en-US" sz="2200" b="1">
              <a:solidFill>
                <a:srgbClr val="00367D"/>
              </a:solidFill>
              <a:latin typeface="Frutiger 55 Roman" charset="0"/>
              <a:ea typeface="ヒラギノ角ゴ ProN W3" charset="-128"/>
              <a:sym typeface="Frutiger 55 Roman" charset="0"/>
            </a:endParaRPr>
          </a:p>
        </p:txBody>
      </p:sp>
      <p:pic>
        <p:nvPicPr>
          <p:cNvPr id="1024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3263" y="6224588"/>
            <a:ext cx="1920875" cy="496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02405" name="Title 4"/>
          <p:cNvSpPr>
            <a:spLocks noGrp="1"/>
          </p:cNvSpPr>
          <p:nvPr>
            <p:ph type="title" idx="4294967295"/>
          </p:nvPr>
        </p:nvSpPr>
        <p:spPr>
          <a:xfrm>
            <a:off x="457200" y="704088"/>
            <a:ext cx="8229600" cy="879179"/>
          </a:xfrm>
          <a:ln/>
        </p:spPr>
        <p:txBody>
          <a:bodyPr>
            <a:normAutofit fontScale="90000"/>
          </a:bodyPr>
          <a:lstStyle/>
          <a:p>
            <a:r>
              <a:rPr lang="en-US" sz="2700" b="1" dirty="0" smtClean="0">
                <a:solidFill>
                  <a:srgbClr val="00B0F0"/>
                </a:solidFill>
                <a:latin typeface="Arial" charset="0"/>
                <a:cs typeface="Arial" charset="0"/>
              </a:rPr>
              <a:t/>
            </a:r>
            <a:br>
              <a:rPr lang="en-US" sz="2700" b="1" dirty="0" smtClean="0">
                <a:solidFill>
                  <a:srgbClr val="00B0F0"/>
                </a:solidFill>
                <a:latin typeface="Arial" charset="0"/>
                <a:cs typeface="Arial" charset="0"/>
              </a:rPr>
            </a:br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Public Meeting Process – Who Participated</a:t>
            </a:r>
            <a:endParaRPr lang="en-US" sz="32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/>
        </p:nvGraphicFramePr>
        <p:xfrm>
          <a:off x="401637" y="1847088"/>
          <a:ext cx="8285163" cy="410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1721"/>
                <a:gridCol w="2761721"/>
                <a:gridCol w="2761721"/>
              </a:tblGrid>
              <a:tr h="4162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76200" marR="76200" marT="0" marB="0">
                    <a:solidFill>
                      <a:srgbClr val="0045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Meeting Population</a:t>
                      </a:r>
                    </a:p>
                  </a:txBody>
                  <a:tcPr marL="76200" marR="76200" marT="0" marB="0">
                    <a:solidFill>
                      <a:srgbClr val="0045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2010 </a:t>
                      </a: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Census Data</a:t>
                      </a:r>
                    </a:p>
                  </a:txBody>
                  <a:tcPr marL="76200" marR="76200" marT="0" marB="0">
                    <a:solidFill>
                      <a:srgbClr val="00457C"/>
                    </a:solidFill>
                  </a:tcPr>
                </a:tc>
              </a:tr>
              <a:tr h="4162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Male</a:t>
                      </a:r>
                    </a:p>
                  </a:txBody>
                  <a:tcPr marL="76200" marR="76200" marT="0" marB="0">
                    <a:solidFill>
                      <a:srgbClr val="00A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41%</a:t>
                      </a:r>
                    </a:p>
                  </a:txBody>
                  <a:tcPr marL="76200" marR="76200" marT="0" marB="0">
                    <a:solidFill>
                      <a:srgbClr val="00A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48%</a:t>
                      </a:r>
                    </a:p>
                  </a:txBody>
                  <a:tcPr marL="76200" marR="76200" marT="0" marB="0">
                    <a:solidFill>
                      <a:srgbClr val="00AEEF"/>
                    </a:solidFill>
                  </a:tcPr>
                </a:tc>
              </a:tr>
              <a:tr h="4162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Female</a:t>
                      </a: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59%</a:t>
                      </a: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/>
                          <a:ea typeface="Calibri"/>
                          <a:cs typeface="Times New Roman"/>
                        </a:rPr>
                        <a:t>52%</a:t>
                      </a:r>
                    </a:p>
                  </a:txBody>
                  <a:tcPr marL="76200" marR="76200" marT="0" marB="0"/>
                </a:tc>
              </a:tr>
              <a:tr h="4162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Under 20</a:t>
                      </a:r>
                    </a:p>
                  </a:txBody>
                  <a:tcPr marL="76200" marR="76200" marT="0" marB="0">
                    <a:solidFill>
                      <a:srgbClr val="00A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1.5%</a:t>
                      </a:r>
                    </a:p>
                  </a:txBody>
                  <a:tcPr marL="76200" marR="76200" marT="0" marB="0">
                    <a:solidFill>
                      <a:srgbClr val="00A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26.2%</a:t>
                      </a:r>
                    </a:p>
                  </a:txBody>
                  <a:tcPr marL="76200" marR="76200" marT="0" marB="0">
                    <a:solidFill>
                      <a:srgbClr val="00AEEF"/>
                    </a:solidFill>
                  </a:tcPr>
                </a:tc>
              </a:tr>
              <a:tr h="4162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 to 64</a:t>
                      </a: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69%</a:t>
                      </a: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/>
                          <a:ea typeface="Calibri"/>
                          <a:cs typeface="Times New Roman"/>
                        </a:rPr>
                        <a:t>69.5%</a:t>
                      </a:r>
                    </a:p>
                  </a:txBody>
                  <a:tcPr marL="76200" marR="76200" marT="0" marB="0"/>
                </a:tc>
              </a:tr>
              <a:tr h="4162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/>
                          <a:ea typeface="Calibri"/>
                          <a:cs typeface="Times New Roman"/>
                        </a:rPr>
                        <a:t>65 or older</a:t>
                      </a:r>
                    </a:p>
                  </a:txBody>
                  <a:tcPr marL="76200" marR="76200" marT="0" marB="0">
                    <a:solidFill>
                      <a:srgbClr val="00A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29.5%</a:t>
                      </a:r>
                    </a:p>
                  </a:txBody>
                  <a:tcPr marL="76200" marR="76200" marT="0" marB="0">
                    <a:solidFill>
                      <a:srgbClr val="00A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10%</a:t>
                      </a:r>
                    </a:p>
                  </a:txBody>
                  <a:tcPr marL="76200" marR="76200" marT="0" marB="0">
                    <a:solidFill>
                      <a:srgbClr val="00AEEF"/>
                    </a:solidFill>
                  </a:tcPr>
                </a:tc>
              </a:tr>
              <a:tr h="4162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African American</a:t>
                      </a: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39.3%</a:t>
                      </a: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/>
                          <a:ea typeface="Calibri"/>
                          <a:cs typeface="Times New Roman"/>
                        </a:rPr>
                        <a:t>44.8%</a:t>
                      </a:r>
                    </a:p>
                  </a:txBody>
                  <a:tcPr marL="76200" marR="76200" marT="0" marB="0"/>
                </a:tc>
              </a:tr>
              <a:tr h="4162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/>
                          <a:ea typeface="Calibri"/>
                          <a:cs typeface="Times New Roman"/>
                        </a:rPr>
                        <a:t>Caucasian</a:t>
                      </a:r>
                    </a:p>
                  </a:txBody>
                  <a:tcPr marL="76200" marR="76200" marT="0" marB="0">
                    <a:solidFill>
                      <a:srgbClr val="00A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56.8%</a:t>
                      </a:r>
                    </a:p>
                  </a:txBody>
                  <a:tcPr marL="76200" marR="76200" marT="0" marB="0">
                    <a:solidFill>
                      <a:srgbClr val="00A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49.3%</a:t>
                      </a:r>
                    </a:p>
                  </a:txBody>
                  <a:tcPr marL="76200" marR="76200" marT="0" marB="0">
                    <a:solidFill>
                      <a:srgbClr val="00AEEF"/>
                    </a:solidFill>
                  </a:tcPr>
                </a:tc>
              </a:tr>
              <a:tr h="7257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Hispanic or </a:t>
                      </a:r>
                      <a:r>
                        <a:rPr lang="en-US" sz="2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Latino </a:t>
                      </a: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Ethnicity</a:t>
                      </a: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3.7%</a:t>
                      </a: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2.8%</a:t>
                      </a:r>
                    </a:p>
                  </a:txBody>
                  <a:tcPr marL="76200" marR="76200" marT="0" marB="0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2"/>
          <p:cNvSpPr>
            <a:spLocks/>
          </p:cNvSpPr>
          <p:nvPr/>
        </p:nvSpPr>
        <p:spPr bwMode="auto">
          <a:xfrm>
            <a:off x="1211263" y="1382713"/>
            <a:ext cx="7200900" cy="3624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22325">
              <a:tabLst>
                <a:tab pos="754063" algn="l"/>
              </a:tabLst>
            </a:pPr>
            <a:endParaRPr lang="en-US" sz="2200" b="1">
              <a:solidFill>
                <a:srgbClr val="00367D"/>
              </a:solidFill>
              <a:latin typeface="Frutiger 55 Roman" charset="0"/>
              <a:ea typeface="ヒラギノ角ゴ ProN W3" charset="-128"/>
              <a:sym typeface="Frutiger 55 Roman" charset="0"/>
            </a:endParaRPr>
          </a:p>
        </p:txBody>
      </p:sp>
      <p:pic>
        <p:nvPicPr>
          <p:cNvPr id="1024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3263" y="6224588"/>
            <a:ext cx="1920875" cy="496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02405" name="Title 4"/>
          <p:cNvSpPr>
            <a:spLocks noGrp="1"/>
          </p:cNvSpPr>
          <p:nvPr>
            <p:ph type="title" idx="4294967295"/>
          </p:nvPr>
        </p:nvSpPr>
        <p:spPr>
          <a:xfrm>
            <a:off x="457200" y="704088"/>
            <a:ext cx="8229600" cy="879179"/>
          </a:xfrm>
          <a:ln/>
        </p:spPr>
        <p:txBody>
          <a:bodyPr>
            <a:normAutofit fontScale="90000"/>
          </a:bodyPr>
          <a:lstStyle/>
          <a:p>
            <a:r>
              <a:rPr lang="en-US" sz="2700" b="1" dirty="0" smtClean="0">
                <a:solidFill>
                  <a:srgbClr val="00B0F0"/>
                </a:solidFill>
                <a:latin typeface="Arial" charset="0"/>
                <a:cs typeface="Arial" charset="0"/>
              </a:rPr>
              <a:t/>
            </a:r>
            <a:br>
              <a:rPr lang="en-US" sz="2700" b="1" dirty="0" smtClean="0">
                <a:solidFill>
                  <a:srgbClr val="00B0F0"/>
                </a:solidFill>
                <a:latin typeface="Arial" charset="0"/>
                <a:cs typeface="Arial" charset="0"/>
              </a:rPr>
            </a:br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Public Meeting Process – Who Participated</a:t>
            </a:r>
            <a:endParaRPr lang="en-US" sz="32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508000" y="1778000"/>
          <a:ext cx="8178801" cy="3890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6267"/>
                <a:gridCol w="2726267"/>
                <a:gridCol w="2726267"/>
              </a:tblGrid>
              <a:tr h="392674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01600" marR="101600" marT="50800" marB="50800">
                    <a:solidFill>
                      <a:srgbClr val="0045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Meeting </a:t>
                      </a:r>
                      <a:r>
                        <a:rPr lang="en-US" sz="2000" baseline="0" dirty="0" smtClean="0"/>
                        <a:t> Population</a:t>
                      </a:r>
                      <a:endParaRPr lang="en-US" sz="2000" dirty="0"/>
                    </a:p>
                  </a:txBody>
                  <a:tcPr marL="101600" marR="101600" marT="50800" marB="50800">
                    <a:solidFill>
                      <a:srgbClr val="0045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2010 Census Data</a:t>
                      </a:r>
                      <a:endParaRPr lang="en-US" sz="2000" dirty="0"/>
                    </a:p>
                  </a:txBody>
                  <a:tcPr marL="101600" marR="101600" marT="50800" marB="50800">
                    <a:solidFill>
                      <a:srgbClr val="00457C"/>
                    </a:solidFill>
                  </a:tcPr>
                </a:tc>
              </a:tr>
              <a:tr h="39267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Renters</a:t>
                      </a:r>
                    </a:p>
                  </a:txBody>
                  <a:tcPr marL="76200" marR="76200" marT="0" marB="0">
                    <a:solidFill>
                      <a:srgbClr val="00A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25.7%</a:t>
                      </a:r>
                    </a:p>
                  </a:txBody>
                  <a:tcPr marL="76200" marR="76200" marT="0" marB="0">
                    <a:solidFill>
                      <a:srgbClr val="00A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61%</a:t>
                      </a:r>
                    </a:p>
                  </a:txBody>
                  <a:tcPr marL="76200" marR="76200" marT="0" marB="0">
                    <a:solidFill>
                      <a:srgbClr val="00AEEF"/>
                    </a:solidFill>
                  </a:tcPr>
                </a:tc>
              </a:tr>
              <a:tr h="39267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/>
                          <a:ea typeface="Calibri"/>
                          <a:cs typeface="Times New Roman"/>
                        </a:rPr>
                        <a:t>Home owners</a:t>
                      </a: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/>
                          <a:ea typeface="Calibri"/>
                          <a:cs typeface="Times New Roman"/>
                        </a:rPr>
                        <a:t>72.6%</a:t>
                      </a: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39%</a:t>
                      </a:r>
                    </a:p>
                  </a:txBody>
                  <a:tcPr marL="76200" marR="76200" marT="0" marB="0"/>
                </a:tc>
              </a:tr>
              <a:tr h="25981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Income: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Under $23,050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$23,051- $49,999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$50,000 and $74,999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$75,000 to $99,999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$100,000 to $149,999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$150,000 or more</a:t>
                      </a:r>
                    </a:p>
                  </a:txBody>
                  <a:tcPr marL="76200" marR="76200" marT="0" marB="0">
                    <a:solidFill>
                      <a:srgbClr val="00A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/>
                          <a:ea typeface="Calibri"/>
                          <a:cs typeface="Times New Roman"/>
                        </a:rPr>
                        <a:t>22%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/>
                          <a:ea typeface="Calibri"/>
                          <a:cs typeface="Times New Roman"/>
                        </a:rPr>
                        <a:t>19.3%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/>
                          <a:ea typeface="Calibri"/>
                          <a:cs typeface="Times New Roman"/>
                        </a:rPr>
                        <a:t>22%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10.1%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15.6%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11%</a:t>
                      </a:r>
                    </a:p>
                  </a:txBody>
                  <a:tcPr marL="76200" marR="76200" marT="0" marB="0">
                    <a:solidFill>
                      <a:srgbClr val="00A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40.8%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24%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22.8%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8.7%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6.5%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6%</a:t>
                      </a:r>
                    </a:p>
                  </a:txBody>
                  <a:tcPr marL="76200" marR="76200" marT="0" marB="0">
                    <a:solidFill>
                      <a:srgbClr val="00AEE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2"/>
          <p:cNvSpPr>
            <a:spLocks/>
          </p:cNvSpPr>
          <p:nvPr/>
        </p:nvSpPr>
        <p:spPr bwMode="auto">
          <a:xfrm>
            <a:off x="1211263" y="1382713"/>
            <a:ext cx="7200900" cy="3624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22325">
              <a:tabLst>
                <a:tab pos="754063" algn="l"/>
              </a:tabLst>
            </a:pPr>
            <a:endParaRPr lang="en-US" sz="2200" b="1">
              <a:solidFill>
                <a:srgbClr val="00367D"/>
              </a:solidFill>
              <a:latin typeface="Frutiger 55 Roman" charset="0"/>
              <a:ea typeface="ヒラギノ角ゴ ProN W3" charset="-128"/>
              <a:sym typeface="Frutiger 55 Roman" charset="0"/>
            </a:endParaRPr>
          </a:p>
        </p:txBody>
      </p:sp>
      <p:pic>
        <p:nvPicPr>
          <p:cNvPr id="1024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3263" y="6224588"/>
            <a:ext cx="1920875" cy="496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02405" name="Title 4"/>
          <p:cNvSpPr>
            <a:spLocks noGrp="1"/>
          </p:cNvSpPr>
          <p:nvPr>
            <p:ph type="title" idx="4294967295"/>
          </p:nvPr>
        </p:nvSpPr>
        <p:spPr>
          <a:xfrm>
            <a:off x="457200" y="704088"/>
            <a:ext cx="8229600" cy="879179"/>
          </a:xfrm>
          <a:ln/>
        </p:spPr>
        <p:txBody>
          <a:bodyPr>
            <a:normAutofit fontScale="90000"/>
          </a:bodyPr>
          <a:lstStyle/>
          <a:p>
            <a:r>
              <a:rPr lang="en-US" sz="2700" b="1" dirty="0" smtClean="0">
                <a:solidFill>
                  <a:srgbClr val="00B0F0"/>
                </a:solidFill>
                <a:latin typeface="Arial" charset="0"/>
                <a:cs typeface="Arial" charset="0"/>
              </a:rPr>
              <a:t/>
            </a:r>
            <a:br>
              <a:rPr lang="en-US" sz="2700" b="1" dirty="0" smtClean="0">
                <a:solidFill>
                  <a:srgbClr val="00B0F0"/>
                </a:solidFill>
                <a:latin typeface="Arial" charset="0"/>
                <a:cs typeface="Arial" charset="0"/>
              </a:rPr>
            </a:br>
            <a:r>
              <a:rPr lang="en-US" sz="3200" b="1" dirty="0" smtClean="0">
                <a:solidFill>
                  <a:srgbClr val="00B0F0"/>
                </a:solidFill>
                <a:latin typeface="Arial" charset="0"/>
                <a:cs typeface="Arial" charset="0"/>
              </a:rPr>
              <a:t>Electronic Participation</a:t>
            </a:r>
            <a:endParaRPr lang="en-US" sz="3200" dirty="0" smtClean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1" y="1747076"/>
            <a:ext cx="7603066" cy="4806124"/>
          </a:xfrm>
          <a:prstGeom prst="rect">
            <a:avLst/>
          </a:prstGeom>
          <a:ln/>
        </p:spPr>
        <p:txBody>
          <a:bodyPr vert="horz">
            <a:normAutofit/>
          </a:bodyPr>
          <a:lstStyle/>
          <a:p>
            <a:pPr marL="703263" marR="0" lvl="0" indent="-4492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703263" marR="0" lvl="0" indent="-4492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Emails</a:t>
            </a:r>
            <a:r>
              <a:rPr kumimoji="0" lang="en-US" sz="21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- </a:t>
            </a:r>
            <a:r>
              <a:rPr lang="en-US" sz="2100" dirty="0" smtClean="0"/>
              <a:t>337 organizations plus forwarded:</a:t>
            </a:r>
          </a:p>
          <a:p>
            <a:pPr marL="1058863" lvl="1" indent="-449263"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r>
              <a:rPr lang="en-US" sz="1700" dirty="0" smtClean="0">
                <a:latin typeface="Arial" charset="0"/>
                <a:cs typeface="Arial" charset="0"/>
              </a:rPr>
              <a:t>Email sent April 4, 2012: 786 recipients</a:t>
            </a:r>
          </a:p>
          <a:p>
            <a:pPr marL="1058863" lvl="1" indent="-449263"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r>
              <a:rPr lang="en-US" sz="1700" dirty="0" smtClean="0">
                <a:latin typeface="Arial" charset="0"/>
                <a:cs typeface="Arial" charset="0"/>
              </a:rPr>
              <a:t>Email sent April 15, 2012: 2,383 recipients </a:t>
            </a:r>
          </a:p>
          <a:p>
            <a:pPr marL="1058863" lvl="1" indent="-449263"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r>
              <a:rPr lang="en-US" sz="1700" dirty="0" smtClean="0">
                <a:latin typeface="Arial" charset="0"/>
                <a:cs typeface="Arial" charset="0"/>
              </a:rPr>
              <a:t>Email sent April 20, 2012: 930 recipients </a:t>
            </a:r>
          </a:p>
          <a:p>
            <a:pPr marL="703263" marR="0" lvl="0" indent="-4492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703263" marR="0" lvl="0" indent="-4492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City Website/Twitter</a:t>
            </a:r>
          </a:p>
          <a:p>
            <a:pPr marL="1058863" marR="0" lvl="1" indent="-4492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ourier New" pitchFamily="49" charset="0"/>
              <a:buChar char="o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593 clicks to PDB</a:t>
            </a:r>
            <a:r>
              <a:rPr kumimoji="0" lang="en-US" sz="1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page on City website</a:t>
            </a:r>
          </a:p>
          <a:p>
            <a:pPr marL="1058863" marR="0" lvl="1" indent="-4492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ourier New" pitchFamily="49" charset="0"/>
              <a:buChar char="o"/>
              <a:tabLst/>
              <a:defRPr/>
            </a:pPr>
            <a:r>
              <a:rPr lang="en-US" sz="1700" noProof="0" dirty="0" smtClean="0">
                <a:latin typeface="Arial" charset="0"/>
                <a:cs typeface="Arial" charset="0"/>
              </a:rPr>
              <a:t>12 Tweets sent to 2,000 followers and </a:t>
            </a:r>
            <a:r>
              <a:rPr lang="en-US" sz="1700" noProof="0" dirty="0" err="1" smtClean="0">
                <a:latin typeface="Arial" charset="0"/>
                <a:cs typeface="Arial" charset="0"/>
              </a:rPr>
              <a:t>retweeted</a:t>
            </a:r>
            <a:r>
              <a:rPr lang="en-US" sz="1700" noProof="0" dirty="0" smtClean="0">
                <a:latin typeface="Arial" charset="0"/>
                <a:cs typeface="Arial" charset="0"/>
              </a:rPr>
              <a:t> to a combined 10,000 followers</a:t>
            </a: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1058863" marR="0" lvl="1" indent="-4492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ourier New" pitchFamily="49" charset="0"/>
              <a:buChar char="o"/>
              <a:tabLst/>
              <a:defRPr/>
            </a:pP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703263" marR="0" lvl="0" indent="-4492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2"/>
          <p:cNvSpPr>
            <a:spLocks/>
          </p:cNvSpPr>
          <p:nvPr/>
        </p:nvSpPr>
        <p:spPr bwMode="auto">
          <a:xfrm>
            <a:off x="1211263" y="1382713"/>
            <a:ext cx="7200900" cy="3624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22325">
              <a:tabLst>
                <a:tab pos="754063" algn="l"/>
              </a:tabLst>
            </a:pPr>
            <a:endParaRPr lang="en-US" sz="2200" b="1">
              <a:solidFill>
                <a:srgbClr val="00367D"/>
              </a:solidFill>
              <a:latin typeface="Frutiger 55 Roman" charset="0"/>
              <a:ea typeface="ヒラギノ角ゴ ProN W3" charset="-128"/>
              <a:sym typeface="Frutiger 55 Roman" charset="0"/>
            </a:endParaRPr>
          </a:p>
        </p:txBody>
      </p:sp>
      <p:pic>
        <p:nvPicPr>
          <p:cNvPr id="1024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3263" y="6224588"/>
            <a:ext cx="1920875" cy="496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02405" name="Title 4"/>
          <p:cNvSpPr>
            <a:spLocks noGrp="1"/>
          </p:cNvSpPr>
          <p:nvPr>
            <p:ph type="title" idx="4294967295"/>
          </p:nvPr>
        </p:nvSpPr>
        <p:spPr>
          <a:xfrm>
            <a:off x="457200" y="704088"/>
            <a:ext cx="8229600" cy="879179"/>
          </a:xfrm>
          <a:ln/>
        </p:spPr>
        <p:txBody>
          <a:bodyPr>
            <a:normAutofit fontScale="90000"/>
          </a:bodyPr>
          <a:lstStyle/>
          <a:p>
            <a:r>
              <a:rPr lang="en-US" sz="2700" b="1" dirty="0" smtClean="0">
                <a:solidFill>
                  <a:srgbClr val="00B0F0"/>
                </a:solidFill>
                <a:latin typeface="Arial" charset="0"/>
                <a:cs typeface="Arial" charset="0"/>
              </a:rPr>
              <a:t/>
            </a:r>
            <a:br>
              <a:rPr lang="en-US" sz="2700" b="1" dirty="0" smtClean="0">
                <a:solidFill>
                  <a:srgbClr val="00B0F0"/>
                </a:solidFill>
                <a:latin typeface="Arial" charset="0"/>
                <a:cs typeface="Arial" charset="0"/>
              </a:rPr>
            </a:br>
            <a:r>
              <a:rPr lang="en-US" sz="3200" b="1" dirty="0" smtClean="0">
                <a:solidFill>
                  <a:srgbClr val="00B0F0"/>
                </a:solidFill>
                <a:latin typeface="Arial" charset="0"/>
                <a:cs typeface="Arial" charset="0"/>
              </a:rPr>
              <a:t>Electronic Participation</a:t>
            </a:r>
            <a:endParaRPr lang="en-US" sz="3200" dirty="0" smtClean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1" y="1747076"/>
            <a:ext cx="5088466" cy="4806124"/>
          </a:xfrm>
          <a:prstGeom prst="rect">
            <a:avLst/>
          </a:prstGeom>
          <a:ln/>
        </p:spPr>
        <p:txBody>
          <a:bodyPr vert="horz">
            <a:normAutofit/>
          </a:bodyPr>
          <a:lstStyle/>
          <a:p>
            <a:pPr marL="703263" marR="0" lvl="0" indent="-4492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703263" marR="0" lvl="0" indent="-4492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Wiki/</a:t>
            </a:r>
            <a:r>
              <a:rPr kumimoji="0" lang="en-U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Facebook</a:t>
            </a: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1058863" marR="0" lvl="1" indent="-4492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ourier New" pitchFamily="49" charset="0"/>
              <a:buChar char="o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1,102 clicks to wiki</a:t>
            </a:r>
          </a:p>
          <a:p>
            <a:pPr marL="1058863" marR="0" lvl="1" indent="-4492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ourier New" pitchFamily="49" charset="0"/>
              <a:buChar char="o"/>
              <a:tabLst/>
              <a:defRPr/>
            </a:pPr>
            <a:r>
              <a:rPr lang="en-US" sz="1700" dirty="0" smtClean="0">
                <a:latin typeface="Arial" charset="0"/>
                <a:cs typeface="Arial" charset="0"/>
              </a:rPr>
              <a:t>228 clicks to </a:t>
            </a:r>
            <a:r>
              <a:rPr lang="en-US" sz="1700" dirty="0" err="1" smtClean="0">
                <a:latin typeface="Arial" charset="0"/>
                <a:cs typeface="Arial" charset="0"/>
              </a:rPr>
              <a:t>Facebook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 </a:t>
            </a:r>
          </a:p>
          <a:p>
            <a:pPr marL="703263" marR="0" lvl="0" indent="-4492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69267" y="2180594"/>
            <a:ext cx="4542896" cy="3102605"/>
            <a:chOff x="5088466" y="2954666"/>
            <a:chExt cx="3885673" cy="2870402"/>
          </a:xfrm>
        </p:grpSpPr>
        <p:sp>
          <p:nvSpPr>
            <p:cNvPr id="57346" name="Rectangle 2"/>
            <p:cNvSpPr>
              <a:spLocks noChangeArrowheads="1"/>
            </p:cNvSpPr>
            <p:nvPr/>
          </p:nvSpPr>
          <p:spPr bwMode="auto">
            <a:xfrm>
              <a:off x="5088467" y="2954666"/>
              <a:ext cx="388567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Number of </a:t>
              </a:r>
              <a:r>
                <a:rPr kumimoji="0" lang="en-US" sz="11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Facebook</a:t>
              </a: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 Page “Likes” by Age Group &amp; Sex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57345" name="Chart 8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88466" y="3216276"/>
              <a:ext cx="3885671" cy="260879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3844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Validation Survey Outreach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9533"/>
            <a:ext cx="8229600" cy="4555067"/>
          </a:xfrm>
        </p:spPr>
        <p:txBody>
          <a:bodyPr>
            <a:normAutofit/>
          </a:bodyPr>
          <a:lstStyle/>
          <a:p>
            <a:pPr>
              <a:buFont typeface="Wingdings 2" pitchFamily="18" charset="2"/>
              <a:buNone/>
            </a:pPr>
            <a:r>
              <a:rPr lang="en-US" sz="19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Statistically Valid Survey</a:t>
            </a:r>
          </a:p>
          <a:p>
            <a:r>
              <a:rPr lang="en-US" sz="1800" b="1" dirty="0" smtClean="0">
                <a:latin typeface="Arial" pitchFamily="34" charset="0"/>
                <a:cs typeface="Arial" pitchFamily="34" charset="0"/>
              </a:rPr>
              <a:t>3,000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Surveys mailed to randomly-selected sample</a:t>
            </a:r>
          </a:p>
          <a:p>
            <a:r>
              <a:rPr lang="en-US" sz="1800" b="1" dirty="0" smtClean="0">
                <a:latin typeface="Arial" pitchFamily="34" charset="0"/>
                <a:cs typeface="Arial" pitchFamily="34" charset="0"/>
              </a:rPr>
              <a:t>665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 Responses received</a:t>
            </a:r>
          </a:p>
          <a:p>
            <a:pPr>
              <a:buFont typeface="Wingdings 2" pitchFamily="18" charset="2"/>
              <a:buNone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	Provide 95% confidence level with margin of error +/- 4%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Participants tested the Strategy Maps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Took $100 exercise</a:t>
            </a:r>
          </a:p>
          <a:p>
            <a:pPr>
              <a:buFont typeface="Wingdings 2" pitchFamily="18" charset="2"/>
              <a:buNone/>
            </a:pPr>
            <a:endParaRPr lang="en-US" sz="2000" b="1" u="sng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 2" pitchFamily="18" charset="2"/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3263" y="6224588"/>
            <a:ext cx="1920875" cy="496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3844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Validation Survey Outreach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9533"/>
            <a:ext cx="8229600" cy="4555067"/>
          </a:xfrm>
        </p:spPr>
        <p:txBody>
          <a:bodyPr>
            <a:normAutofit/>
          </a:bodyPr>
          <a:lstStyle/>
          <a:p>
            <a:pPr>
              <a:buFont typeface="Wingdings 2" pitchFamily="18" charset="2"/>
              <a:buNone/>
            </a:pPr>
            <a:r>
              <a:rPr lang="en-US" sz="19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Online Survey - $100 Exercise</a:t>
            </a:r>
          </a:p>
          <a:p>
            <a:r>
              <a:rPr lang="en-US" sz="1800" b="1" dirty="0" smtClean="0">
                <a:latin typeface="Arial" pitchFamily="34" charset="0"/>
                <a:cs typeface="Arial" pitchFamily="34" charset="0"/>
              </a:rPr>
              <a:t>2,486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 Emails with online survey</a:t>
            </a:r>
          </a:p>
          <a:p>
            <a:r>
              <a:rPr lang="en-US" sz="1800" b="1" dirty="0" smtClean="0">
                <a:latin typeface="Arial" pitchFamily="34" charset="0"/>
                <a:cs typeface="Arial" pitchFamily="34" charset="0"/>
              </a:rPr>
              <a:t>1,700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 Online surveys completed</a:t>
            </a:r>
          </a:p>
          <a:p>
            <a:r>
              <a:rPr lang="en-US" sz="1800" b="1" dirty="0" smtClean="0">
                <a:latin typeface="Arial" pitchFamily="34" charset="0"/>
                <a:cs typeface="Arial" pitchFamily="34" charset="0"/>
              </a:rPr>
              <a:t>11,000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(approximate): Persons reached via tweets/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retweets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b="1" dirty="0" smtClean="0">
                <a:latin typeface="Arial" pitchFamily="34" charset="0"/>
                <a:cs typeface="Arial" pitchFamily="34" charset="0"/>
              </a:rPr>
              <a:t>200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 Business cards distributed with link to online survey</a:t>
            </a:r>
          </a:p>
          <a:p>
            <a:pPr>
              <a:buNone/>
            </a:pPr>
            <a:endParaRPr lang="en-US" sz="2000" b="1" u="sng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9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person - $100 Exercise</a:t>
            </a:r>
          </a:p>
          <a:p>
            <a:r>
              <a:rPr lang="en-US" sz="1700" b="1" dirty="0" smtClean="0">
                <a:latin typeface="Arial" pitchFamily="34" charset="0"/>
                <a:cs typeface="Arial" pitchFamily="34" charset="0"/>
              </a:rPr>
              <a:t>66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Councilmembers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Neighborhood Summit Participants, Union Leaders</a:t>
            </a:r>
          </a:p>
          <a:p>
            <a:pPr>
              <a:buFont typeface="Wingdings 2" pitchFamily="18" charset="2"/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3263" y="6224588"/>
            <a:ext cx="1920875" cy="496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381000"/>
            <a:ext cx="8229600" cy="868363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Testing the City’s Results</a:t>
            </a:r>
            <a:endParaRPr lang="en-US" sz="4000" i="1" dirty="0" smtClean="0">
              <a:solidFill>
                <a:srgbClr val="0070C0"/>
              </a:solidFill>
            </a:endParaRPr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8267" y="1249363"/>
            <a:ext cx="7231063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3263" y="6224588"/>
            <a:ext cx="1920875" cy="496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65150"/>
            <a:ext cx="8229600" cy="86836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Testing the City’s Results</a:t>
            </a:r>
          </a:p>
        </p:txBody>
      </p:sp>
      <p:pic>
        <p:nvPicPr>
          <p:cNvPr id="358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3263" y="6224588"/>
            <a:ext cx="1920875" cy="496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2766" y="1526858"/>
            <a:ext cx="6286500" cy="469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95450"/>
            <a:ext cx="87249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Title 6"/>
          <p:cNvSpPr>
            <a:spLocks noGrp="1"/>
          </p:cNvSpPr>
          <p:nvPr>
            <p:ph type="title"/>
          </p:nvPr>
        </p:nvSpPr>
        <p:spPr>
          <a:xfrm>
            <a:off x="228600" y="457200"/>
            <a:ext cx="8724900" cy="990600"/>
          </a:xfrm>
        </p:spPr>
        <p:txBody>
          <a:bodyPr>
            <a:noAutofit/>
          </a:bodyPr>
          <a:lstStyle/>
          <a:p>
            <a:pPr defTabSz="822325" fontAlgn="base">
              <a:spcAft>
                <a:spcPct val="0"/>
              </a:spcAft>
              <a:tabLst>
                <a:tab pos="754063" algn="l"/>
              </a:tabLst>
            </a:pPr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ea typeface="ヒラギノ角ゴ ProN W3" charset="-128"/>
                <a:cs typeface="Arial" charset="0"/>
                <a:sym typeface="Arial" charset="0"/>
              </a:rPr>
              <a:t>Resource Alignment Diagnostic Tool Results</a:t>
            </a:r>
          </a:p>
        </p:txBody>
      </p:sp>
      <p:sp>
        <p:nvSpPr>
          <p:cNvPr id="66563" name="TextBox 4"/>
          <p:cNvSpPr txBox="1">
            <a:spLocks noChangeArrowheads="1"/>
          </p:cNvSpPr>
          <p:nvPr/>
        </p:nvSpPr>
        <p:spPr bwMode="auto">
          <a:xfrm>
            <a:off x="7086600" y="2895600"/>
            <a:ext cx="1295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Constantia" pitchFamily="18" charset="0"/>
              </a:rPr>
              <a:t>57 Programs</a:t>
            </a:r>
          </a:p>
        </p:txBody>
      </p:sp>
      <p:sp>
        <p:nvSpPr>
          <p:cNvPr id="66564" name="TextBox 5"/>
          <p:cNvSpPr txBox="1">
            <a:spLocks noChangeArrowheads="1"/>
          </p:cNvSpPr>
          <p:nvPr/>
        </p:nvSpPr>
        <p:spPr bwMode="auto">
          <a:xfrm>
            <a:off x="4648200" y="3276600"/>
            <a:ext cx="13716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Constantia" pitchFamily="18" charset="0"/>
              </a:rPr>
              <a:t>78 Programs</a:t>
            </a:r>
          </a:p>
        </p:txBody>
      </p:sp>
      <p:sp>
        <p:nvSpPr>
          <p:cNvPr id="66565" name="TextBox 7"/>
          <p:cNvSpPr txBox="1">
            <a:spLocks noChangeArrowheads="1"/>
          </p:cNvSpPr>
          <p:nvPr/>
        </p:nvSpPr>
        <p:spPr bwMode="auto">
          <a:xfrm>
            <a:off x="3657600" y="3962400"/>
            <a:ext cx="13716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Constantia" pitchFamily="18" charset="0"/>
              </a:rPr>
              <a:t>80 Programs</a:t>
            </a:r>
          </a:p>
        </p:txBody>
      </p:sp>
      <p:sp>
        <p:nvSpPr>
          <p:cNvPr id="66566" name="TextBox 8"/>
          <p:cNvSpPr txBox="1">
            <a:spLocks noChangeArrowheads="1"/>
          </p:cNvSpPr>
          <p:nvPr/>
        </p:nvSpPr>
        <p:spPr bwMode="auto">
          <a:xfrm>
            <a:off x="2209800" y="4648200"/>
            <a:ext cx="13716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Constantia" pitchFamily="18" charset="0"/>
              </a:rPr>
              <a:t>57 Programs</a:t>
            </a:r>
          </a:p>
        </p:txBody>
      </p:sp>
      <p:pic>
        <p:nvPicPr>
          <p:cNvPr id="6656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3000" y="1600200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343400"/>
            <a:ext cx="20812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2900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SC_03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24000" y="-1099547"/>
            <a:ext cx="11887200" cy="79575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81200" y="4343400"/>
            <a:ext cx="8458200" cy="17526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5000">
                <a:schemeClr val="bg1"/>
              </a:gs>
              <a:gs pos="1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29000" y="4601210"/>
            <a:ext cx="5904180" cy="122084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>
                <a:rot lat="0" lon="0" rev="2160000"/>
              </a:lightRig>
            </a:scene3d>
            <a:sp3d extrusionH="152400">
              <a:bevelT w="6350" h="12700"/>
              <a:contourClr>
                <a:schemeClr val="bg1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en-US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Priority Driven Budgeting </a:t>
            </a:r>
            <a:br>
              <a:rPr lang="en-US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- Cincinnati &amp; Why PDB</a:t>
            </a:r>
            <a:endParaRPr lang="en-US" sz="3600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12700" dir="5400000" algn="t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  <a:latin typeface="Lato Black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carterusa.com/uploads/photos/2010/03/2010031515371612/Banks_aerial_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68868" y="0"/>
            <a:ext cx="13549995" cy="6968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981200" y="3450566"/>
            <a:ext cx="8458200" cy="173920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5000">
                <a:schemeClr val="bg1"/>
              </a:gs>
              <a:gs pos="1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29000" y="3847381"/>
            <a:ext cx="5904180" cy="122084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>
                <a:rot lat="0" lon="0" rev="2160000"/>
              </a:lightRig>
            </a:scene3d>
            <a:sp3d extrusionH="152400">
              <a:bevelT w="6350" h="12700"/>
              <a:contourClr>
                <a:schemeClr val="bg1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en-US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Priority Driven Budgeting </a:t>
            </a:r>
            <a:br>
              <a:rPr lang="en-US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- Council Policy Direction</a:t>
            </a:r>
            <a:endParaRPr lang="en-US" sz="3600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12700" dir="5400000" algn="t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  <a:latin typeface="Lato Black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6"/>
          <p:cNvSpPr>
            <a:spLocks noGrp="1"/>
          </p:cNvSpPr>
          <p:nvPr>
            <p:ph type="title"/>
          </p:nvPr>
        </p:nvSpPr>
        <p:spPr>
          <a:xfrm>
            <a:off x="0" y="781050"/>
            <a:ext cx="9015413" cy="7794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ea typeface="ヒラギノ角ゴ ProN W3" charset="-128"/>
                <a:cs typeface="Arial" charset="0"/>
                <a:sym typeface="Arial" charset="0"/>
              </a:rPr>
              <a:t>Score Programs against Results &amp;  Attributes</a:t>
            </a:r>
          </a:p>
        </p:txBody>
      </p:sp>
      <p:sp>
        <p:nvSpPr>
          <p:cNvPr id="56322" name="Text Placeholder 4"/>
          <p:cNvSpPr>
            <a:spLocks noGrp="1"/>
          </p:cNvSpPr>
          <p:nvPr>
            <p:ph type="body" idx="1"/>
          </p:nvPr>
        </p:nvSpPr>
        <p:spPr>
          <a:xfrm>
            <a:off x="4646613" y="1568450"/>
            <a:ext cx="4040187" cy="598488"/>
          </a:xfrm>
        </p:spPr>
        <p:txBody>
          <a:bodyPr/>
          <a:lstStyle/>
          <a:p>
            <a:r>
              <a:rPr lang="en-US" sz="2200" i="1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Basic Program Attributes</a:t>
            </a:r>
          </a:p>
        </p:txBody>
      </p:sp>
      <p:sp>
        <p:nvSpPr>
          <p:cNvPr id="45060" name="Text Placeholder 7"/>
          <p:cNvSpPr>
            <a:spLocks noGrp="1"/>
          </p:cNvSpPr>
          <p:nvPr>
            <p:ph type="body" sz="half" idx="3"/>
          </p:nvPr>
        </p:nvSpPr>
        <p:spPr>
          <a:xfrm>
            <a:off x="590550" y="1600200"/>
            <a:ext cx="3906838" cy="579438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i="1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City of Cincinnati's Results</a:t>
            </a:r>
          </a:p>
        </p:txBody>
      </p:sp>
      <p:sp>
        <p:nvSpPr>
          <p:cNvPr id="56324" name="Content Placeholder 5"/>
          <p:cNvSpPr>
            <a:spLocks noGrp="1"/>
          </p:cNvSpPr>
          <p:nvPr>
            <p:ph sz="quarter" idx="2"/>
          </p:nvPr>
        </p:nvSpPr>
        <p:spPr>
          <a:xfrm>
            <a:off x="4646613" y="2316163"/>
            <a:ext cx="4040187" cy="4325937"/>
          </a:xfrm>
        </p:spPr>
        <p:txBody>
          <a:bodyPr/>
          <a:lstStyle/>
          <a:p>
            <a:r>
              <a:rPr lang="en-US" sz="1800" b="1" dirty="0" smtClean="0">
                <a:latin typeface="Arial" pitchFamily="34" charset="0"/>
                <a:cs typeface="Arial" pitchFamily="34" charset="0"/>
              </a:rPr>
              <a:t>MANDATED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to Provide the Program</a:t>
            </a:r>
          </a:p>
          <a:p>
            <a:r>
              <a:rPr lang="en-US" sz="1800" b="1" dirty="0" smtClean="0">
                <a:latin typeface="Arial" pitchFamily="34" charset="0"/>
                <a:cs typeface="Arial" pitchFamily="34" charset="0"/>
              </a:rPr>
              <a:t>RELIANCE on the CITY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to Provide the Program</a:t>
            </a:r>
          </a:p>
          <a:p>
            <a:r>
              <a:rPr lang="en-US" sz="1800" b="1" dirty="0" smtClean="0">
                <a:latin typeface="Arial" pitchFamily="34" charset="0"/>
                <a:cs typeface="Arial" pitchFamily="34" charset="0"/>
              </a:rPr>
              <a:t>COST RECOVERY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of the Program </a:t>
            </a:r>
            <a:endParaRPr lang="en-US" sz="1800" i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b="1" dirty="0" smtClean="0">
                <a:latin typeface="Arial" pitchFamily="34" charset="0"/>
                <a:cs typeface="Arial" pitchFamily="34" charset="0"/>
              </a:rPr>
              <a:t>LEVEL of DEMAND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for the Program</a:t>
            </a:r>
          </a:p>
          <a:p>
            <a:endParaRPr lang="en-US" sz="18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457200" y="2166938"/>
            <a:ext cx="40386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1200"/>
              </a:spcBef>
              <a:spcAft>
                <a:spcPts val="0"/>
              </a:spcAft>
              <a:buClr>
                <a:schemeClr val="accent2">
                  <a:lumMod val="60000"/>
                  <a:lumOff val="40000"/>
                </a:schemeClr>
              </a:buClr>
              <a:buSzPct val="143000"/>
              <a:buFont typeface="Arial" pitchFamily="34" charset="0"/>
              <a:buChar char="•"/>
              <a:defRPr/>
            </a:pPr>
            <a:r>
              <a:rPr lang="en-US" b="1" dirty="0">
                <a:cs typeface="Arial" pitchFamily="34" charset="0"/>
              </a:rPr>
              <a:t>COMMERCE and JOBS</a:t>
            </a:r>
          </a:p>
          <a:p>
            <a:pPr marL="285750" indent="-285750" fontAlgn="auto">
              <a:spcBef>
                <a:spcPts val="1200"/>
              </a:spcBef>
              <a:spcAft>
                <a:spcPts val="0"/>
              </a:spcAft>
              <a:buClr>
                <a:schemeClr val="accent2">
                  <a:lumMod val="60000"/>
                  <a:lumOff val="40000"/>
                </a:schemeClr>
              </a:buClr>
              <a:buSzPct val="143000"/>
              <a:buFont typeface="Arial" pitchFamily="34" charset="0"/>
              <a:buChar char="•"/>
              <a:defRPr/>
            </a:pPr>
            <a:r>
              <a:rPr lang="en-US" b="1" dirty="0">
                <a:cs typeface="Arial" pitchFamily="34" charset="0"/>
              </a:rPr>
              <a:t>INCLUSIVE, THRIVING and LIVABLE COMMUNITY</a:t>
            </a:r>
          </a:p>
          <a:p>
            <a:pPr marL="285750" indent="-285750" fontAlgn="auto">
              <a:spcBef>
                <a:spcPts val="1200"/>
              </a:spcBef>
              <a:spcAft>
                <a:spcPts val="0"/>
              </a:spcAft>
              <a:buClr>
                <a:schemeClr val="accent2">
                  <a:lumMod val="60000"/>
                  <a:lumOff val="40000"/>
                </a:schemeClr>
              </a:buClr>
              <a:buSzPct val="143000"/>
              <a:buFont typeface="Arial" pitchFamily="34" charset="0"/>
              <a:buChar char="•"/>
              <a:defRPr/>
            </a:pPr>
            <a:r>
              <a:rPr lang="en-US" b="1" dirty="0">
                <a:cs typeface="Arial" pitchFamily="34" charset="0"/>
              </a:rPr>
              <a:t>WELL- PLANNED and DEVELOPED INFRASTRUCTURE</a:t>
            </a:r>
          </a:p>
          <a:p>
            <a:pPr marL="285750" indent="-285750" fontAlgn="auto">
              <a:spcBef>
                <a:spcPts val="1200"/>
              </a:spcBef>
              <a:spcAft>
                <a:spcPts val="0"/>
              </a:spcAft>
              <a:buClr>
                <a:schemeClr val="accent2">
                  <a:lumMod val="60000"/>
                  <a:lumOff val="40000"/>
                </a:schemeClr>
              </a:buClr>
              <a:buSzPct val="143000"/>
              <a:buFont typeface="Arial" pitchFamily="34" charset="0"/>
              <a:buChar char="•"/>
              <a:defRPr/>
            </a:pPr>
            <a:r>
              <a:rPr lang="en-US" b="1" dirty="0">
                <a:cs typeface="Arial" pitchFamily="34" charset="0"/>
              </a:rPr>
              <a:t>SUSTAINABLE BUILT and NATURAL ENVIRONMENT</a:t>
            </a:r>
          </a:p>
          <a:p>
            <a:pPr marL="285750" indent="-285750" fontAlgn="auto">
              <a:spcBef>
                <a:spcPts val="1200"/>
              </a:spcBef>
              <a:spcAft>
                <a:spcPts val="0"/>
              </a:spcAft>
              <a:buClr>
                <a:schemeClr val="accent2">
                  <a:lumMod val="60000"/>
                  <a:lumOff val="40000"/>
                </a:schemeClr>
              </a:buClr>
              <a:buSzPct val="143000"/>
              <a:buFont typeface="Arial" pitchFamily="34" charset="0"/>
              <a:buChar char="•"/>
              <a:defRPr/>
            </a:pPr>
            <a:r>
              <a:rPr lang="en-US" b="1" dirty="0">
                <a:cs typeface="Arial" pitchFamily="34" charset="0"/>
              </a:rPr>
              <a:t>SAFE COMMUNITY</a:t>
            </a:r>
          </a:p>
          <a:p>
            <a:pPr marL="285750" indent="-285750" fontAlgn="auto">
              <a:spcBef>
                <a:spcPts val="1200"/>
              </a:spcBef>
              <a:spcAft>
                <a:spcPts val="0"/>
              </a:spcAft>
              <a:buClr>
                <a:schemeClr val="accent2">
                  <a:lumMod val="60000"/>
                  <a:lumOff val="40000"/>
                </a:schemeClr>
              </a:buClr>
              <a:buSzPct val="143000"/>
              <a:buFont typeface="Arial" pitchFamily="34" charset="0"/>
              <a:buChar char="•"/>
              <a:defRPr/>
            </a:pPr>
            <a:r>
              <a:rPr lang="en-US" b="1" dirty="0">
                <a:cs typeface="Arial" pitchFamily="34" charset="0"/>
              </a:rPr>
              <a:t>LEADERSHIP and FINANCIAL STEWARDSHIP (</a:t>
            </a:r>
            <a:r>
              <a:rPr lang="en-US" b="1" i="1" dirty="0">
                <a:cs typeface="Arial" pitchFamily="34" charset="0"/>
              </a:rPr>
              <a:t>Governance)</a:t>
            </a:r>
          </a:p>
          <a:p>
            <a:pPr marL="285750" indent="-285750" fontAlgn="auto">
              <a:spcBef>
                <a:spcPts val="1200"/>
              </a:spcBef>
              <a:spcAft>
                <a:spcPts val="0"/>
              </a:spcAft>
              <a:buClr>
                <a:schemeClr val="accent2">
                  <a:lumMod val="60000"/>
                  <a:lumOff val="40000"/>
                </a:schemeClr>
              </a:buClr>
              <a:buSzPct val="143000"/>
              <a:buFont typeface="Arial" pitchFamily="34" charset="0"/>
              <a:buChar char="•"/>
              <a:defRPr/>
            </a:pPr>
            <a:endParaRPr lang="en-US" dirty="0"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2"/>
          <p:cNvSpPr>
            <a:spLocks/>
          </p:cNvSpPr>
          <p:nvPr/>
        </p:nvSpPr>
        <p:spPr bwMode="auto">
          <a:xfrm>
            <a:off x="304800" y="1430868"/>
            <a:ext cx="8610600" cy="48778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22325">
              <a:tabLst>
                <a:tab pos="754063" algn="l"/>
              </a:tabLst>
            </a:pPr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ヒラギノ角ゴ ProN W3" charset="-128"/>
                <a:cs typeface="Arial" charset="0"/>
                <a:sym typeface="Arial" charset="0"/>
              </a:rPr>
              <a:t>City Council Policy </a:t>
            </a:r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ヒラギノ角ゴ ProN W3" charset="-128"/>
                <a:cs typeface="Arial" charset="0"/>
                <a:sym typeface="Arial" charset="0"/>
              </a:rPr>
              <a:t>Direction</a:t>
            </a:r>
          </a:p>
          <a:p>
            <a:pPr defTabSz="822325">
              <a:tabLst>
                <a:tab pos="754063" algn="l"/>
              </a:tabLst>
            </a:pPr>
            <a:r>
              <a:rPr lang="en-US" sz="1900" dirty="0">
                <a:ea typeface="ヒラギノ角ゴ ProN W3" charset="-128"/>
                <a:cs typeface="Arial" charset="0"/>
                <a:sym typeface="Frutiger 55 Roman" charset="0"/>
              </a:rPr>
              <a:t>Administration construct a budget based on the following factors: </a:t>
            </a:r>
          </a:p>
          <a:p>
            <a:pPr defTabSz="822325">
              <a:tabLst>
                <a:tab pos="754063" algn="l"/>
              </a:tabLst>
            </a:pPr>
            <a:endParaRPr lang="en-US" dirty="0">
              <a:ea typeface="ヒラギノ角ゴ ProN W3" charset="-128"/>
              <a:cs typeface="Arial" charset="0"/>
              <a:sym typeface="Frutiger 55 Roman" charset="0"/>
            </a:endParaRPr>
          </a:p>
          <a:p>
            <a:pPr marL="703263" indent="-449263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en-US" sz="1900" dirty="0" smtClean="0">
                <a:latin typeface="Arial" charset="0"/>
                <a:cs typeface="Arial" charset="0"/>
                <a:sym typeface="Frutiger 55 Roman" charset="0"/>
              </a:rPr>
              <a:t>Use the information from the Priority Driven Budget process to recommend </a:t>
            </a:r>
            <a:r>
              <a:rPr lang="en-US" sz="1900" u="sng" dirty="0" smtClean="0">
                <a:latin typeface="Arial" charset="0"/>
                <a:cs typeface="Arial" charset="0"/>
                <a:sym typeface="Frutiger 55 Roman" charset="0"/>
              </a:rPr>
              <a:t>elimination or reduction </a:t>
            </a:r>
            <a:r>
              <a:rPr lang="en-US" sz="1900" dirty="0" smtClean="0">
                <a:latin typeface="Arial" charset="0"/>
                <a:cs typeface="Arial" charset="0"/>
                <a:sym typeface="Frutiger 55 Roman" charset="0"/>
              </a:rPr>
              <a:t>of functions based upon whether </a:t>
            </a:r>
            <a:r>
              <a:rPr lang="en-US" sz="1900" u="sng" dirty="0" smtClean="0">
                <a:latin typeface="Arial" charset="0"/>
                <a:cs typeface="Arial" charset="0"/>
                <a:sym typeface="Frutiger 55 Roman" charset="0"/>
              </a:rPr>
              <a:t>other organizations or entities </a:t>
            </a:r>
            <a:r>
              <a:rPr lang="en-US" sz="1900" dirty="0" smtClean="0">
                <a:latin typeface="Arial" charset="0"/>
                <a:cs typeface="Arial" charset="0"/>
                <a:sym typeface="Frutiger 55 Roman" charset="0"/>
              </a:rPr>
              <a:t>are </a:t>
            </a:r>
            <a:r>
              <a:rPr lang="en-US" sz="1900" u="sng" dirty="0" smtClean="0">
                <a:latin typeface="Arial" charset="0"/>
                <a:cs typeface="Arial" charset="0"/>
                <a:sym typeface="Frutiger 55 Roman" charset="0"/>
              </a:rPr>
              <a:t>serving the same populations </a:t>
            </a:r>
            <a:r>
              <a:rPr lang="en-US" sz="1900" dirty="0" smtClean="0">
                <a:latin typeface="Arial" charset="0"/>
                <a:cs typeface="Arial" charset="0"/>
                <a:sym typeface="Frutiger 55 Roman" charset="0"/>
              </a:rPr>
              <a:t>or </a:t>
            </a:r>
            <a:r>
              <a:rPr lang="en-US" sz="1900" u="sng" dirty="0" smtClean="0">
                <a:latin typeface="Arial" charset="0"/>
                <a:cs typeface="Arial" charset="0"/>
                <a:sym typeface="Frutiger 55 Roman" charset="0"/>
              </a:rPr>
              <a:t>providing the same function</a:t>
            </a:r>
            <a:r>
              <a:rPr lang="en-US" sz="1900" dirty="0" smtClean="0">
                <a:latin typeface="Arial" charset="0"/>
                <a:cs typeface="Arial" charset="0"/>
                <a:sym typeface="Frutiger 55 Roman" charset="0"/>
              </a:rPr>
              <a:t>. </a:t>
            </a:r>
          </a:p>
          <a:p>
            <a:pPr marL="703263" indent="-449263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</a:pPr>
            <a:endParaRPr lang="en-US" sz="1900" dirty="0" smtClean="0">
              <a:latin typeface="Arial" charset="0"/>
              <a:cs typeface="Arial" charset="0"/>
              <a:sym typeface="Frutiger 55 Roman" charset="0"/>
            </a:endParaRPr>
          </a:p>
          <a:p>
            <a:pPr marL="703263" indent="-449263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en-US" sz="1900" dirty="0" smtClean="0">
                <a:latin typeface="Arial" charset="0"/>
                <a:cs typeface="Arial" charset="0"/>
                <a:sym typeface="Frutiger 55 Roman" charset="0"/>
              </a:rPr>
              <a:t>Recommend changes to </a:t>
            </a:r>
            <a:r>
              <a:rPr lang="en-US" sz="1900" u="sng" dirty="0" smtClean="0">
                <a:latin typeface="Arial" charset="0"/>
                <a:cs typeface="Arial" charset="0"/>
                <a:sym typeface="Frutiger 55 Roman" charset="0"/>
              </a:rPr>
              <a:t>mandated programs </a:t>
            </a:r>
            <a:r>
              <a:rPr lang="en-US" sz="1900" dirty="0" smtClean="0">
                <a:latin typeface="Arial" charset="0"/>
                <a:cs typeface="Arial" charset="0"/>
                <a:sym typeface="Frutiger 55 Roman" charset="0"/>
              </a:rPr>
              <a:t>that </a:t>
            </a:r>
            <a:r>
              <a:rPr lang="en-US" sz="1900" u="sng" dirty="0" smtClean="0">
                <a:latin typeface="Arial" charset="0"/>
                <a:cs typeface="Arial" charset="0"/>
                <a:sym typeface="Frutiger 55 Roman" charset="0"/>
              </a:rPr>
              <a:t>exceed the minimum requirements</a:t>
            </a:r>
            <a:r>
              <a:rPr lang="en-US" sz="1900" dirty="0" smtClean="0">
                <a:latin typeface="Arial" charset="0"/>
                <a:cs typeface="Arial" charset="0"/>
                <a:sym typeface="Frutiger 55 Roman" charset="0"/>
              </a:rPr>
              <a:t> of the mandate.</a:t>
            </a:r>
          </a:p>
          <a:p>
            <a:pPr marL="703263" indent="-449263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</a:pPr>
            <a:endParaRPr lang="en-US" sz="1900" dirty="0" smtClean="0">
              <a:latin typeface="Arial" charset="0"/>
              <a:cs typeface="Arial" charset="0"/>
              <a:sym typeface="Frutiger 55 Roman" charset="0"/>
            </a:endParaRPr>
          </a:p>
          <a:p>
            <a:pPr marL="703263" indent="-449263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en-US" sz="1900" dirty="0" smtClean="0">
                <a:latin typeface="Arial" charset="0"/>
                <a:cs typeface="Arial" charset="0"/>
                <a:sym typeface="Frutiger 55 Roman" charset="0"/>
              </a:rPr>
              <a:t>Identify functions that can be </a:t>
            </a:r>
            <a:r>
              <a:rPr lang="en-US" sz="1900" u="sng" dirty="0" smtClean="0">
                <a:latin typeface="Arial" charset="0"/>
                <a:cs typeface="Arial" charset="0"/>
                <a:sym typeface="Frutiger 55 Roman" charset="0"/>
              </a:rPr>
              <a:t>shared with other political jurisdictions</a:t>
            </a:r>
            <a:r>
              <a:rPr lang="en-US" sz="1900" dirty="0" smtClean="0">
                <a:latin typeface="Arial" charset="0"/>
                <a:cs typeface="Arial" charset="0"/>
                <a:sym typeface="Frutiger 55 Roman" charset="0"/>
              </a:rPr>
              <a:t>. </a:t>
            </a:r>
          </a:p>
          <a:p>
            <a:pPr marL="703263" indent="-449263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</a:pPr>
            <a:endParaRPr lang="en-US" sz="1900" dirty="0" smtClean="0">
              <a:latin typeface="Arial" charset="0"/>
              <a:cs typeface="Arial" charset="0"/>
              <a:sym typeface="Frutiger 55 Roman" charset="0"/>
            </a:endParaRPr>
          </a:p>
          <a:p>
            <a:pPr marL="703263" indent="-449263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en-US" sz="1900" dirty="0" smtClean="0">
                <a:latin typeface="Arial" charset="0"/>
                <a:cs typeface="Arial" charset="0"/>
                <a:sym typeface="Frutiger 55 Roman" charset="0"/>
              </a:rPr>
              <a:t>Identify functions that, rather than eliminate them, can be </a:t>
            </a:r>
            <a:r>
              <a:rPr lang="en-US" sz="1900" u="sng" dirty="0" smtClean="0">
                <a:latin typeface="Arial" charset="0"/>
                <a:cs typeface="Arial" charset="0"/>
                <a:sym typeface="Frutiger 55 Roman" charset="0"/>
              </a:rPr>
              <a:t>made self sufficient through the establishment of a fee structure</a:t>
            </a:r>
            <a:r>
              <a:rPr lang="en-US" sz="1900" dirty="0" smtClean="0">
                <a:latin typeface="Arial" charset="0"/>
                <a:cs typeface="Arial" charset="0"/>
                <a:sym typeface="Frutiger 55 Roman" charset="0"/>
              </a:rPr>
              <a:t>. </a:t>
            </a:r>
          </a:p>
        </p:txBody>
      </p:sp>
      <p:pic>
        <p:nvPicPr>
          <p:cNvPr id="9830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3263" y="6224588"/>
            <a:ext cx="1920875" cy="496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2"/>
          <p:cNvSpPr>
            <a:spLocks/>
          </p:cNvSpPr>
          <p:nvPr/>
        </p:nvSpPr>
        <p:spPr bwMode="auto">
          <a:xfrm>
            <a:off x="304800" y="1430868"/>
            <a:ext cx="8610600" cy="48778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22325">
              <a:tabLst>
                <a:tab pos="754063" algn="l"/>
              </a:tabLst>
            </a:pPr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ヒラギノ角ゴ ProN W3" charset="-128"/>
                <a:cs typeface="Arial" charset="0"/>
                <a:sym typeface="Arial" charset="0"/>
              </a:rPr>
              <a:t>City Council Policy Direction Results</a:t>
            </a:r>
            <a:endParaRPr lang="en-US" sz="3200" b="1" dirty="0">
              <a:solidFill>
                <a:schemeClr val="accent2">
                  <a:lumMod val="60000"/>
                  <a:lumOff val="40000"/>
                </a:schemeClr>
              </a:solidFill>
              <a:ea typeface="ヒラギノ角ゴ ProN W3" charset="-128"/>
              <a:cs typeface="Arial" charset="0"/>
              <a:sym typeface="Arial" charset="0"/>
            </a:endParaRPr>
          </a:p>
          <a:p>
            <a:pPr marL="703263" indent="-449263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</a:pPr>
            <a:endParaRPr lang="en-US" sz="1900" dirty="0" smtClean="0">
              <a:latin typeface="Arial" charset="0"/>
              <a:cs typeface="Arial" charset="0"/>
              <a:sym typeface="Frutiger 55 Roman" charset="0"/>
            </a:endParaRPr>
          </a:p>
          <a:p>
            <a:pPr marL="703263" indent="-449263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en-US" sz="1900" dirty="0" smtClean="0">
                <a:latin typeface="Arial" charset="0"/>
                <a:cs typeface="Arial" charset="0"/>
                <a:sym typeface="Frutiger 55 Roman" charset="0"/>
              </a:rPr>
              <a:t>… recommend </a:t>
            </a:r>
            <a:r>
              <a:rPr lang="en-US" sz="1900" u="sng" dirty="0" smtClean="0">
                <a:latin typeface="Arial" charset="0"/>
                <a:cs typeface="Arial" charset="0"/>
                <a:sym typeface="Frutiger 55 Roman" charset="0"/>
              </a:rPr>
              <a:t>elimination or reduction </a:t>
            </a:r>
            <a:r>
              <a:rPr lang="en-US" sz="1900" dirty="0" smtClean="0">
                <a:latin typeface="Arial" charset="0"/>
                <a:cs typeface="Arial" charset="0"/>
                <a:sym typeface="Frutiger 55 Roman" charset="0"/>
              </a:rPr>
              <a:t>of functions based upon whether </a:t>
            </a:r>
            <a:r>
              <a:rPr lang="en-US" sz="1900" u="sng" dirty="0" smtClean="0">
                <a:latin typeface="Arial" charset="0"/>
                <a:cs typeface="Arial" charset="0"/>
                <a:sym typeface="Frutiger 55 Roman" charset="0"/>
              </a:rPr>
              <a:t>other organizations or entities </a:t>
            </a:r>
            <a:r>
              <a:rPr lang="en-US" sz="1900" dirty="0" smtClean="0">
                <a:latin typeface="Arial" charset="0"/>
                <a:cs typeface="Arial" charset="0"/>
                <a:sym typeface="Frutiger 55 Roman" charset="0"/>
              </a:rPr>
              <a:t>are </a:t>
            </a:r>
            <a:r>
              <a:rPr lang="en-US" sz="1900" u="sng" dirty="0" smtClean="0">
                <a:latin typeface="Arial" charset="0"/>
                <a:cs typeface="Arial" charset="0"/>
                <a:sym typeface="Frutiger 55 Roman" charset="0"/>
              </a:rPr>
              <a:t>serving the same populations </a:t>
            </a:r>
            <a:r>
              <a:rPr lang="en-US" sz="1900" dirty="0" smtClean="0">
                <a:latin typeface="Arial" charset="0"/>
                <a:cs typeface="Arial" charset="0"/>
                <a:sym typeface="Frutiger 55 Roman" charset="0"/>
              </a:rPr>
              <a:t>or </a:t>
            </a:r>
            <a:r>
              <a:rPr lang="en-US" sz="1900" u="sng" dirty="0" smtClean="0">
                <a:latin typeface="Arial" charset="0"/>
                <a:cs typeface="Arial" charset="0"/>
                <a:sym typeface="Frutiger 55 Roman" charset="0"/>
              </a:rPr>
              <a:t>providing the same function</a:t>
            </a:r>
            <a:r>
              <a:rPr lang="en-US" sz="1900" dirty="0" smtClean="0">
                <a:latin typeface="Arial" charset="0"/>
                <a:cs typeface="Arial" charset="0"/>
                <a:sym typeface="Frutiger 55 Roman" charset="0"/>
              </a:rPr>
              <a:t>. </a:t>
            </a:r>
          </a:p>
          <a:p>
            <a:pPr marL="1058863" lvl="1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r>
              <a:rPr lang="en-US" sz="1700" dirty="0" smtClean="0">
                <a:latin typeface="Arial" charset="0"/>
                <a:cs typeface="Arial" charset="0"/>
                <a:sym typeface="Frutiger 55 Roman" charset="0"/>
              </a:rPr>
              <a:t>5 programs were eliminated or scaled back that fit into this category </a:t>
            </a:r>
          </a:p>
          <a:p>
            <a:pPr marL="1058863" lvl="1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r>
              <a:rPr lang="en-US" sz="1700" dirty="0" smtClean="0">
                <a:latin typeface="Arial" charset="0"/>
                <a:cs typeface="Arial" charset="0"/>
                <a:sym typeface="Frutiger 55 Roman" charset="0"/>
              </a:rPr>
              <a:t>All Quartile 3 or 4 </a:t>
            </a:r>
          </a:p>
          <a:p>
            <a:pPr marL="1058863" lvl="1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r>
              <a:rPr lang="en-US" sz="1700" dirty="0" smtClean="0">
                <a:latin typeface="Arial" charset="0"/>
                <a:cs typeface="Arial" charset="0"/>
                <a:sym typeface="Frutiger 55 Roman" charset="0"/>
              </a:rPr>
              <a:t>Examples included:</a:t>
            </a:r>
          </a:p>
          <a:p>
            <a:pPr marL="1516063" lvl="2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r>
              <a:rPr lang="en-US" sz="1700" dirty="0" smtClean="0">
                <a:latin typeface="Arial" charset="0"/>
                <a:cs typeface="Arial" charset="0"/>
                <a:sym typeface="Frutiger 55 Roman" charset="0"/>
              </a:rPr>
              <a:t>Juvenile </a:t>
            </a:r>
            <a:r>
              <a:rPr lang="en-US" sz="1700" dirty="0" err="1" smtClean="0">
                <a:latin typeface="Arial" charset="0"/>
                <a:cs typeface="Arial" charset="0"/>
                <a:sym typeface="Frutiger 55 Roman" charset="0"/>
              </a:rPr>
              <a:t>Firesetter</a:t>
            </a:r>
            <a:r>
              <a:rPr lang="en-US" sz="1700" dirty="0" smtClean="0">
                <a:latin typeface="Arial" charset="0"/>
                <a:cs typeface="Arial" charset="0"/>
                <a:sym typeface="Frutiger 55 Roman" charset="0"/>
              </a:rPr>
              <a:t> Program</a:t>
            </a:r>
          </a:p>
          <a:p>
            <a:pPr marL="1516063" lvl="2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r>
              <a:rPr lang="en-US" sz="1700" dirty="0" smtClean="0">
                <a:latin typeface="Arial" charset="0"/>
                <a:cs typeface="Arial" charset="0"/>
                <a:sym typeface="Frutiger 55 Roman" charset="0"/>
              </a:rPr>
              <a:t>Child Seat Installation Program</a:t>
            </a:r>
          </a:p>
          <a:p>
            <a:pPr marL="1516063" lvl="2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r>
              <a:rPr lang="en-US" sz="1700" dirty="0" smtClean="0">
                <a:latin typeface="Arial" charset="0"/>
                <a:cs typeface="Arial" charset="0"/>
                <a:sym typeface="Frutiger 55 Roman" charset="0"/>
              </a:rPr>
              <a:t>Pools</a:t>
            </a:r>
          </a:p>
          <a:p>
            <a:pPr marL="1058863" lvl="1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endParaRPr lang="en-US" sz="1600" dirty="0" smtClean="0">
              <a:latin typeface="Arial" charset="0"/>
              <a:cs typeface="Arial" charset="0"/>
              <a:sym typeface="Frutiger 55 Roman" charset="0"/>
            </a:endParaRPr>
          </a:p>
          <a:p>
            <a:pPr marL="703263" lvl="1" indent="-449263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</a:pPr>
            <a:endParaRPr lang="en-US" sz="1700" dirty="0" smtClean="0">
              <a:latin typeface="Arial" charset="0"/>
              <a:cs typeface="Arial" charset="0"/>
              <a:sym typeface="Frutiger 55 Roman" charset="0"/>
            </a:endParaRPr>
          </a:p>
          <a:p>
            <a:pPr marL="1058863" lvl="1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endParaRPr lang="en-US" sz="1600" dirty="0" smtClean="0">
              <a:latin typeface="Arial" charset="0"/>
              <a:cs typeface="Arial" charset="0"/>
              <a:sym typeface="Frutiger 55 Roman" charset="0"/>
            </a:endParaRPr>
          </a:p>
          <a:p>
            <a:pPr marL="1160463" lvl="1" indent="-449263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</a:pPr>
            <a:endParaRPr lang="en-US" sz="1700" dirty="0" smtClean="0">
              <a:latin typeface="Arial" charset="0"/>
              <a:cs typeface="Arial" charset="0"/>
              <a:sym typeface="Frutiger 55 Roman" charset="0"/>
            </a:endParaRPr>
          </a:p>
          <a:p>
            <a:pPr marL="703263" indent="-449263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</a:pPr>
            <a:endParaRPr lang="en-US" sz="1700" dirty="0" smtClean="0">
              <a:latin typeface="Arial" charset="0"/>
              <a:cs typeface="Arial" charset="0"/>
              <a:sym typeface="Frutiger 55 Roman" charset="0"/>
            </a:endParaRPr>
          </a:p>
        </p:txBody>
      </p:sp>
      <p:pic>
        <p:nvPicPr>
          <p:cNvPr id="9830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3263" y="6224588"/>
            <a:ext cx="1920875" cy="496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2"/>
          <p:cNvSpPr>
            <a:spLocks/>
          </p:cNvSpPr>
          <p:nvPr/>
        </p:nvSpPr>
        <p:spPr bwMode="auto">
          <a:xfrm>
            <a:off x="304800" y="1430868"/>
            <a:ext cx="8610600" cy="48778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22325">
              <a:tabLst>
                <a:tab pos="754063" algn="l"/>
              </a:tabLst>
            </a:pPr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ヒラギノ角ゴ ProN W3" charset="-128"/>
                <a:cs typeface="Arial" charset="0"/>
                <a:sym typeface="Arial" charset="0"/>
              </a:rPr>
              <a:t>City Council Policy Direction Results</a:t>
            </a:r>
            <a:endParaRPr lang="en-US" sz="3200" b="1" dirty="0">
              <a:solidFill>
                <a:schemeClr val="accent2">
                  <a:lumMod val="60000"/>
                  <a:lumOff val="40000"/>
                </a:schemeClr>
              </a:solidFill>
              <a:ea typeface="ヒラギノ角ゴ ProN W3" charset="-128"/>
              <a:cs typeface="Arial" charset="0"/>
              <a:sym typeface="Arial" charset="0"/>
            </a:endParaRPr>
          </a:p>
          <a:p>
            <a:pPr marL="1058863" lvl="1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endParaRPr lang="en-US" sz="1600" dirty="0" smtClean="0">
              <a:latin typeface="Arial" charset="0"/>
              <a:cs typeface="Arial" charset="0"/>
              <a:sym typeface="Frutiger 55 Roman" charset="0"/>
            </a:endParaRPr>
          </a:p>
          <a:p>
            <a:pPr marL="703263" indent="-449263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en-US" sz="1900" dirty="0" smtClean="0">
                <a:latin typeface="Arial" charset="0"/>
                <a:cs typeface="Arial" charset="0"/>
                <a:sym typeface="Frutiger 55 Roman" charset="0"/>
              </a:rPr>
              <a:t>Recommend changes to </a:t>
            </a:r>
            <a:r>
              <a:rPr lang="en-US" sz="1900" u="sng" dirty="0" smtClean="0">
                <a:latin typeface="Arial" charset="0"/>
                <a:cs typeface="Arial" charset="0"/>
                <a:sym typeface="Frutiger 55 Roman" charset="0"/>
              </a:rPr>
              <a:t>mandated programs</a:t>
            </a:r>
            <a:r>
              <a:rPr lang="en-US" sz="1900" dirty="0" smtClean="0">
                <a:latin typeface="Arial" charset="0"/>
                <a:cs typeface="Arial" charset="0"/>
                <a:sym typeface="Frutiger 55 Roman" charset="0"/>
              </a:rPr>
              <a:t> that </a:t>
            </a:r>
            <a:r>
              <a:rPr lang="en-US" sz="1900" u="sng" dirty="0" smtClean="0">
                <a:latin typeface="Arial" charset="0"/>
                <a:cs typeface="Arial" charset="0"/>
                <a:sym typeface="Frutiger 55 Roman" charset="0"/>
              </a:rPr>
              <a:t>exceed the minimum requirements</a:t>
            </a:r>
            <a:r>
              <a:rPr lang="en-US" sz="1900" dirty="0" smtClean="0">
                <a:latin typeface="Arial" charset="0"/>
                <a:cs typeface="Arial" charset="0"/>
                <a:sym typeface="Frutiger 55 Roman" charset="0"/>
              </a:rPr>
              <a:t> of the mandate.</a:t>
            </a:r>
          </a:p>
          <a:p>
            <a:pPr marL="1058863" lvl="1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r>
              <a:rPr lang="en-US" sz="1700" dirty="0" smtClean="0">
                <a:latin typeface="Arial" charset="0"/>
                <a:cs typeface="Arial" charset="0"/>
                <a:sym typeface="Frutiger 55 Roman" charset="0"/>
              </a:rPr>
              <a:t>19 programs are mandated, but ranked Quartile 3 or 4 </a:t>
            </a:r>
          </a:p>
          <a:p>
            <a:pPr marL="1058863" lvl="1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r>
              <a:rPr lang="en-US" sz="1700" dirty="0" smtClean="0">
                <a:latin typeface="Arial" charset="0"/>
                <a:cs typeface="Arial" charset="0"/>
                <a:sym typeface="Frutiger 55 Roman" charset="0"/>
              </a:rPr>
              <a:t>Six are under review or reduced</a:t>
            </a:r>
          </a:p>
          <a:p>
            <a:pPr marL="1058863" lvl="1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r>
              <a:rPr lang="en-US" sz="1700" dirty="0" smtClean="0">
                <a:latin typeface="Arial" charset="0"/>
                <a:cs typeface="Arial" charset="0"/>
                <a:sym typeface="Frutiger 55 Roman" charset="0"/>
              </a:rPr>
              <a:t>Examples included:</a:t>
            </a:r>
          </a:p>
          <a:p>
            <a:pPr marL="1516063" lvl="2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r>
              <a:rPr lang="en-US" sz="1700" dirty="0" smtClean="0">
                <a:latin typeface="Arial" charset="0"/>
                <a:cs typeface="Arial" charset="0"/>
                <a:sym typeface="Frutiger 55 Roman" charset="0"/>
              </a:rPr>
              <a:t>Human Resources Services (Civil Service, Testing, etc.)</a:t>
            </a:r>
          </a:p>
          <a:p>
            <a:pPr marL="1516063" lvl="2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r>
              <a:rPr lang="en-US" sz="1700" dirty="0" smtClean="0">
                <a:latin typeface="Arial" charset="0"/>
                <a:cs typeface="Arial" charset="0"/>
                <a:sym typeface="Frutiger 55 Roman" charset="0"/>
              </a:rPr>
              <a:t>Cemetery Maintenance Program</a:t>
            </a:r>
          </a:p>
          <a:p>
            <a:pPr marL="1516063" lvl="2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r>
              <a:rPr lang="en-US" sz="1700" dirty="0" smtClean="0">
                <a:latin typeface="Arial" charset="0"/>
                <a:cs typeface="Arial" charset="0"/>
                <a:sym typeface="Frutiger 55 Roman" charset="0"/>
              </a:rPr>
              <a:t>Vital Records Program</a:t>
            </a:r>
          </a:p>
          <a:p>
            <a:pPr marL="703263" lvl="1" indent="-449263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</a:pPr>
            <a:endParaRPr lang="en-US" sz="1700" dirty="0" smtClean="0">
              <a:latin typeface="Arial" charset="0"/>
              <a:cs typeface="Arial" charset="0"/>
              <a:sym typeface="Frutiger 55 Roman" charset="0"/>
            </a:endParaRPr>
          </a:p>
          <a:p>
            <a:pPr marL="1058863" lvl="1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endParaRPr lang="en-US" sz="1600" dirty="0" smtClean="0">
              <a:latin typeface="Arial" charset="0"/>
              <a:cs typeface="Arial" charset="0"/>
              <a:sym typeface="Frutiger 55 Roman" charset="0"/>
            </a:endParaRPr>
          </a:p>
          <a:p>
            <a:pPr marL="1160463" lvl="1" indent="-449263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</a:pPr>
            <a:endParaRPr lang="en-US" sz="1700" dirty="0" smtClean="0">
              <a:latin typeface="Arial" charset="0"/>
              <a:cs typeface="Arial" charset="0"/>
              <a:sym typeface="Frutiger 55 Roman" charset="0"/>
            </a:endParaRPr>
          </a:p>
          <a:p>
            <a:pPr marL="703263" indent="-449263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</a:pPr>
            <a:endParaRPr lang="en-US" sz="1700" dirty="0" smtClean="0">
              <a:latin typeface="Arial" charset="0"/>
              <a:cs typeface="Arial" charset="0"/>
              <a:sym typeface="Frutiger 55 Roman" charset="0"/>
            </a:endParaRPr>
          </a:p>
        </p:txBody>
      </p:sp>
      <p:pic>
        <p:nvPicPr>
          <p:cNvPr id="9830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3263" y="6224588"/>
            <a:ext cx="1920875" cy="496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2"/>
          <p:cNvSpPr>
            <a:spLocks/>
          </p:cNvSpPr>
          <p:nvPr/>
        </p:nvSpPr>
        <p:spPr bwMode="auto">
          <a:xfrm>
            <a:off x="304800" y="1176867"/>
            <a:ext cx="8610600" cy="51318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22325">
              <a:tabLst>
                <a:tab pos="754063" algn="l"/>
              </a:tabLst>
            </a:pPr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ヒラギノ角ゴ ProN W3" charset="-128"/>
                <a:cs typeface="Arial" charset="0"/>
                <a:sym typeface="Arial" charset="0"/>
              </a:rPr>
              <a:t>City Council Policy Direction Results</a:t>
            </a:r>
            <a:endParaRPr lang="en-US" sz="3200" b="1" dirty="0">
              <a:solidFill>
                <a:schemeClr val="accent2">
                  <a:lumMod val="60000"/>
                  <a:lumOff val="40000"/>
                </a:schemeClr>
              </a:solidFill>
              <a:ea typeface="ヒラギノ角ゴ ProN W3" charset="-128"/>
              <a:cs typeface="Arial" charset="0"/>
              <a:sym typeface="Arial" charset="0"/>
            </a:endParaRPr>
          </a:p>
          <a:p>
            <a:pPr marL="703263" indent="-449263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</a:pPr>
            <a:endParaRPr lang="en-US" sz="1900" dirty="0" smtClean="0">
              <a:latin typeface="Arial" charset="0"/>
              <a:cs typeface="Arial" charset="0"/>
              <a:sym typeface="Frutiger 55 Roman" charset="0"/>
            </a:endParaRPr>
          </a:p>
          <a:p>
            <a:pPr marL="703263" indent="-449263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en-US" sz="1900" dirty="0" smtClean="0">
                <a:latin typeface="Arial" charset="0"/>
                <a:cs typeface="Arial" charset="0"/>
                <a:sym typeface="Frutiger 55 Roman" charset="0"/>
              </a:rPr>
              <a:t>Identify functions that can be </a:t>
            </a:r>
            <a:r>
              <a:rPr lang="en-US" sz="1900" u="sng" dirty="0" smtClean="0">
                <a:latin typeface="Arial" charset="0"/>
                <a:cs typeface="Arial" charset="0"/>
                <a:sym typeface="Frutiger 55 Roman" charset="0"/>
              </a:rPr>
              <a:t>shared with other political jurisdictions</a:t>
            </a:r>
            <a:r>
              <a:rPr lang="en-US" sz="1900" dirty="0" smtClean="0">
                <a:latin typeface="Arial" charset="0"/>
                <a:cs typeface="Arial" charset="0"/>
                <a:sym typeface="Frutiger 55 Roman" charset="0"/>
              </a:rPr>
              <a:t>. </a:t>
            </a:r>
          </a:p>
          <a:p>
            <a:pPr marL="1058863" lvl="1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r>
              <a:rPr lang="en-US" sz="1700" dirty="0" smtClean="0">
                <a:latin typeface="Arial" charset="0"/>
                <a:cs typeface="Arial" charset="0"/>
                <a:sym typeface="Frutiger 55 Roman" charset="0"/>
              </a:rPr>
              <a:t>17 programs/services are under review, examples include: </a:t>
            </a:r>
          </a:p>
          <a:p>
            <a:pPr marL="1516063" lvl="2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r>
              <a:rPr lang="en-US" sz="1700" dirty="0" smtClean="0">
                <a:latin typeface="Arial" charset="0"/>
                <a:cs typeface="Arial" charset="0"/>
                <a:sym typeface="Frutiger 55 Roman" charset="0"/>
              </a:rPr>
              <a:t>Regional Crime Lab </a:t>
            </a:r>
          </a:p>
          <a:p>
            <a:pPr marL="1516063" lvl="2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r>
              <a:rPr lang="en-US" sz="1700" dirty="0" smtClean="0">
                <a:latin typeface="Arial" charset="0"/>
                <a:cs typeface="Arial" charset="0"/>
                <a:sym typeface="Frutiger 55 Roman" charset="0"/>
              </a:rPr>
              <a:t>joint procurement </a:t>
            </a:r>
          </a:p>
          <a:p>
            <a:pPr marL="1516063" lvl="2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r>
              <a:rPr lang="en-US" sz="1700" dirty="0" smtClean="0">
                <a:latin typeface="Arial" charset="0"/>
                <a:cs typeface="Arial" charset="0"/>
                <a:sym typeface="Frutiger 55 Roman" charset="0"/>
              </a:rPr>
              <a:t>joint use of public safety training facilities </a:t>
            </a:r>
          </a:p>
          <a:p>
            <a:pPr marL="1516063" lvl="2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r>
              <a:rPr lang="en-US" sz="1700" dirty="0" smtClean="0">
                <a:latin typeface="Arial" charset="0"/>
                <a:cs typeface="Arial" charset="0"/>
                <a:sym typeface="Frutiger 55 Roman" charset="0"/>
              </a:rPr>
              <a:t>provide human resources services to other jurisdictions (training, civil service testing, etc.) </a:t>
            </a:r>
          </a:p>
          <a:p>
            <a:pPr marL="1516063" lvl="2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r>
              <a:rPr lang="en-US" sz="1700" dirty="0" smtClean="0">
                <a:latin typeface="Arial" charset="0"/>
                <a:cs typeface="Arial" charset="0"/>
                <a:sym typeface="Frutiger 55 Roman" charset="0"/>
              </a:rPr>
              <a:t>centralize printing and stores</a:t>
            </a:r>
          </a:p>
          <a:p>
            <a:pPr marL="1058863" lvl="1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endParaRPr lang="en-US" sz="1600" dirty="0" smtClean="0">
              <a:latin typeface="Arial" charset="0"/>
              <a:cs typeface="Arial" charset="0"/>
              <a:sym typeface="Frutiger 55 Roman" charset="0"/>
            </a:endParaRPr>
          </a:p>
          <a:p>
            <a:pPr marL="703263" indent="-449263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</a:pPr>
            <a:endParaRPr lang="en-US" sz="1700" dirty="0" smtClean="0">
              <a:latin typeface="Arial" charset="0"/>
              <a:cs typeface="Arial" charset="0"/>
              <a:sym typeface="Frutiger 55 Roman" charset="0"/>
            </a:endParaRPr>
          </a:p>
        </p:txBody>
      </p:sp>
      <p:pic>
        <p:nvPicPr>
          <p:cNvPr id="9830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3263" y="6224588"/>
            <a:ext cx="1920875" cy="496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2"/>
          <p:cNvSpPr>
            <a:spLocks/>
          </p:cNvSpPr>
          <p:nvPr/>
        </p:nvSpPr>
        <p:spPr bwMode="auto">
          <a:xfrm>
            <a:off x="304800" y="1176867"/>
            <a:ext cx="8610600" cy="51318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22325">
              <a:tabLst>
                <a:tab pos="754063" algn="l"/>
              </a:tabLst>
            </a:pPr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ヒラギノ角ゴ ProN W3" charset="-128"/>
                <a:cs typeface="Arial" charset="0"/>
                <a:sym typeface="Arial" charset="0"/>
              </a:rPr>
              <a:t>City Council Policy Direction Results</a:t>
            </a:r>
            <a:endParaRPr lang="en-US" sz="3200" b="1" dirty="0">
              <a:solidFill>
                <a:schemeClr val="accent2">
                  <a:lumMod val="60000"/>
                  <a:lumOff val="40000"/>
                </a:schemeClr>
              </a:solidFill>
              <a:ea typeface="ヒラギノ角ゴ ProN W3" charset="-128"/>
              <a:cs typeface="Arial" charset="0"/>
              <a:sym typeface="Arial" charset="0"/>
            </a:endParaRPr>
          </a:p>
          <a:p>
            <a:pPr marL="703263" lvl="1" indent="-449263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</a:pPr>
            <a:endParaRPr lang="en-US" sz="1700" dirty="0" smtClean="0">
              <a:latin typeface="Arial" charset="0"/>
              <a:cs typeface="Arial" charset="0"/>
              <a:sym typeface="Frutiger 55 Roman" charset="0"/>
            </a:endParaRPr>
          </a:p>
          <a:p>
            <a:pPr marL="703263" indent="-449263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en-US" sz="1900" dirty="0" smtClean="0">
                <a:latin typeface="Arial" charset="0"/>
                <a:cs typeface="Arial" charset="0"/>
                <a:sym typeface="Frutiger 55 Roman" charset="0"/>
              </a:rPr>
              <a:t>In total, 27 total quartile 3 and 4 programs were severely reduced or eliminated in the FY 2013 and FY 2014 budgets</a:t>
            </a:r>
          </a:p>
          <a:p>
            <a:pPr marL="703263" indent="-449263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</a:pPr>
            <a:endParaRPr lang="en-US" sz="1700" dirty="0" smtClean="0">
              <a:latin typeface="Arial" charset="0"/>
              <a:cs typeface="Arial" charset="0"/>
              <a:sym typeface="Frutiger 55 Roman" charset="0"/>
            </a:endParaRPr>
          </a:p>
          <a:p>
            <a:pPr marL="703263" indent="-449263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</a:pPr>
            <a:endParaRPr lang="en-US" sz="1700" dirty="0" smtClean="0">
              <a:latin typeface="Arial" charset="0"/>
              <a:cs typeface="Arial" charset="0"/>
              <a:sym typeface="Frutiger 55 Roman" charset="0"/>
            </a:endParaRPr>
          </a:p>
        </p:txBody>
      </p:sp>
      <p:pic>
        <p:nvPicPr>
          <p:cNvPr id="9830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3263" y="6224588"/>
            <a:ext cx="1920875" cy="496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/>
          <a:srcRect l="2000" t="21860" r="21000" b="7287"/>
          <a:stretch>
            <a:fillRect/>
          </a:stretch>
        </p:blipFill>
        <p:spPr bwMode="auto">
          <a:xfrm>
            <a:off x="919480" y="2667888"/>
            <a:ext cx="7040880" cy="35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2900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43600" y="62484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Lato Black" pitchFamily="34" charset="0"/>
              </a:rPr>
              <a:t>OVERVIEW</a:t>
            </a:r>
            <a:endParaRPr lang="en-US" sz="4000" dirty="0">
              <a:latin typeface="Lato Black" pitchFamily="34" charset="0"/>
            </a:endParaRPr>
          </a:p>
        </p:txBody>
      </p:sp>
      <p:pic>
        <p:nvPicPr>
          <p:cNvPr id="8" name="Picture 7" descr="Mainl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14400" y="-32425"/>
            <a:ext cx="10363200" cy="6890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981200" y="4343400"/>
            <a:ext cx="8458200" cy="17526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5000">
                <a:schemeClr val="bg1"/>
              </a:gs>
              <a:gs pos="1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29000" y="4601210"/>
            <a:ext cx="5904180" cy="122084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>
                <a:rot lat="0" lon="0" rev="2160000"/>
              </a:lightRig>
            </a:scene3d>
            <a:sp3d extrusionH="152400">
              <a:bevelT w="6350" h="12700"/>
              <a:contourClr>
                <a:schemeClr val="bg1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en-US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Priority Driven Budgeting </a:t>
            </a:r>
            <a:br>
              <a:rPr lang="en-US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- Follow-up &amp; Next Steps</a:t>
            </a:r>
            <a:endParaRPr lang="en-US" sz="3600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12700" dir="5400000" algn="t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  <a:latin typeface="Lato Black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2"/>
          <p:cNvSpPr>
            <a:spLocks/>
          </p:cNvSpPr>
          <p:nvPr/>
        </p:nvSpPr>
        <p:spPr bwMode="auto">
          <a:xfrm>
            <a:off x="1265238" y="1382713"/>
            <a:ext cx="7294562" cy="4926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22325">
              <a:tabLst>
                <a:tab pos="401638" algn="l"/>
              </a:tabLst>
            </a:pPr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ヒラギノ角ゴ ProN W3" charset="-128"/>
                <a:cs typeface="Arial" charset="0"/>
                <a:sym typeface="Arial" charset="0"/>
              </a:rPr>
              <a:t>Follow-Up &amp; Next Steps</a:t>
            </a:r>
            <a:endParaRPr lang="en-US" sz="3200" b="1" dirty="0">
              <a:solidFill>
                <a:schemeClr val="accent2">
                  <a:lumMod val="60000"/>
                  <a:lumOff val="40000"/>
                </a:schemeClr>
              </a:solidFill>
              <a:ea typeface="ヒラギノ角ゴ ProN W3" charset="-128"/>
              <a:cs typeface="Arial" charset="0"/>
              <a:sym typeface="Arial" charset="0"/>
            </a:endParaRPr>
          </a:p>
          <a:p>
            <a:pPr defTabSz="822325">
              <a:tabLst>
                <a:tab pos="401638" algn="l"/>
              </a:tabLst>
            </a:pPr>
            <a:endParaRPr lang="en-US" sz="2200" dirty="0">
              <a:solidFill>
                <a:srgbClr val="00367D"/>
              </a:solidFill>
              <a:ea typeface="ヒラギノ角ゴ ProN W3" charset="-128"/>
              <a:cs typeface="Arial" charset="0"/>
              <a:sym typeface="Frutiger 55 Roman" charset="0"/>
            </a:endParaRPr>
          </a:p>
          <a:p>
            <a:pPr marL="703263" indent="-449263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>
                <a:tab pos="401638" algn="l"/>
              </a:tabLst>
            </a:pPr>
            <a:r>
              <a:rPr lang="en-US" sz="1900" dirty="0" smtClean="0">
                <a:latin typeface="Arial" charset="0"/>
                <a:cs typeface="Arial" charset="0"/>
                <a:sym typeface="Frutiger 55 Roman" charset="0"/>
              </a:rPr>
              <a:t>Held three follow-up sessions with Citizens </a:t>
            </a:r>
          </a:p>
          <a:p>
            <a:pPr marL="1058863" lvl="1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  <a:tabLst>
                <a:tab pos="401638" algn="l"/>
              </a:tabLst>
            </a:pPr>
            <a:r>
              <a:rPr lang="en-US" sz="1700" dirty="0" smtClean="0">
                <a:latin typeface="Arial" charset="0"/>
                <a:cs typeface="Arial" charset="0"/>
                <a:sym typeface="Frutiger 55 Roman" charset="0"/>
              </a:rPr>
              <a:t>October 2, 2012 General Session</a:t>
            </a:r>
          </a:p>
          <a:p>
            <a:pPr marL="1058863" lvl="1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  <a:tabLst>
                <a:tab pos="401638" algn="l"/>
              </a:tabLst>
            </a:pPr>
            <a:r>
              <a:rPr lang="en-US" sz="1700" dirty="0" smtClean="0">
                <a:latin typeface="Arial" charset="0"/>
                <a:cs typeface="Arial" charset="0"/>
                <a:sym typeface="Frutiger 55 Roman" charset="0"/>
              </a:rPr>
              <a:t>November 5, 2012 Environmental Quality session</a:t>
            </a:r>
          </a:p>
          <a:p>
            <a:pPr marL="1058863" lvl="1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  <a:tabLst>
                <a:tab pos="401638" algn="l"/>
              </a:tabLst>
            </a:pPr>
            <a:r>
              <a:rPr lang="en-US" sz="1700" dirty="0" smtClean="0">
                <a:latin typeface="Arial" charset="0"/>
                <a:cs typeface="Arial" charset="0"/>
                <a:sym typeface="Frutiger 55 Roman" charset="0"/>
              </a:rPr>
              <a:t>February 16, 2013 Neighborhood Summit</a:t>
            </a:r>
          </a:p>
          <a:p>
            <a:pPr marL="1058863" lvl="1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  <a:tabLst>
                <a:tab pos="401638" algn="l"/>
              </a:tabLst>
            </a:pPr>
            <a:endParaRPr lang="en-US" sz="1700" dirty="0" smtClean="0">
              <a:latin typeface="Arial" charset="0"/>
              <a:cs typeface="Arial" charset="0"/>
              <a:sym typeface="Frutiger 55 Roman" charset="0"/>
            </a:endParaRPr>
          </a:p>
          <a:p>
            <a:pPr marL="703263" indent="-449263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>
                <a:tab pos="401638" algn="l"/>
              </a:tabLst>
            </a:pPr>
            <a:r>
              <a:rPr lang="en-US" sz="1900" dirty="0" smtClean="0">
                <a:latin typeface="Arial" charset="0"/>
                <a:cs typeface="Arial" charset="0"/>
                <a:sym typeface="Frutiger 55 Roman" charset="0"/>
              </a:rPr>
              <a:t> Formed Citizens Budget Committee</a:t>
            </a:r>
          </a:p>
          <a:p>
            <a:pPr marL="1058863" lvl="1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  <a:tabLst>
                <a:tab pos="401638" algn="l"/>
              </a:tabLst>
            </a:pPr>
            <a:r>
              <a:rPr lang="en-US" sz="1700" dirty="0" smtClean="0">
                <a:latin typeface="Arial" charset="0"/>
                <a:cs typeface="Arial" charset="0"/>
                <a:sym typeface="Frutiger 55 Roman" charset="0"/>
              </a:rPr>
              <a:t>Members of City Staff (union and Administration)</a:t>
            </a:r>
          </a:p>
          <a:p>
            <a:pPr marL="1058863" lvl="1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  <a:tabLst>
                <a:tab pos="401638" algn="l"/>
              </a:tabLst>
            </a:pPr>
            <a:r>
              <a:rPr lang="en-US" sz="1700" dirty="0" smtClean="0">
                <a:latin typeface="Arial" charset="0"/>
                <a:cs typeface="Arial" charset="0"/>
                <a:sym typeface="Frutiger 55 Roman" charset="0"/>
              </a:rPr>
              <a:t>Community Members</a:t>
            </a:r>
          </a:p>
          <a:p>
            <a:pPr marL="1058863" lvl="1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tabLst>
                <a:tab pos="401638" algn="l"/>
              </a:tabLst>
            </a:pPr>
            <a:endParaRPr lang="en-US" sz="1700" dirty="0" smtClean="0">
              <a:latin typeface="Arial" charset="0"/>
              <a:cs typeface="Arial" charset="0"/>
              <a:sym typeface="Frutiger 55 Roman" charset="0"/>
            </a:endParaRPr>
          </a:p>
          <a:p>
            <a:pPr marL="703263" indent="-449263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>
                <a:tab pos="401638" algn="l"/>
              </a:tabLst>
            </a:pPr>
            <a:r>
              <a:rPr lang="en-US" sz="1900" dirty="0" smtClean="0">
                <a:latin typeface="Arial" charset="0"/>
                <a:cs typeface="Arial" charset="0"/>
                <a:sym typeface="Frutiger 55 Roman" charset="0"/>
              </a:rPr>
              <a:t>Conducting Citizen Engagement Experiments </a:t>
            </a:r>
          </a:p>
          <a:p>
            <a:pPr marL="1058863" lvl="1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  <a:tabLst>
                <a:tab pos="401638" algn="l"/>
              </a:tabLst>
            </a:pPr>
            <a:r>
              <a:rPr lang="en-US" sz="1700" smtClean="0">
                <a:latin typeface="Arial" charset="0"/>
                <a:cs typeface="Arial" charset="0"/>
                <a:sym typeface="Frutiger 55 Roman" charset="0"/>
              </a:rPr>
              <a:t>Cincinnati </a:t>
            </a:r>
            <a:r>
              <a:rPr lang="en-US" sz="1700" dirty="0" smtClean="0">
                <a:latin typeface="Arial" charset="0"/>
                <a:cs typeface="Arial" charset="0"/>
                <a:sym typeface="Frutiger 55 Roman" charset="0"/>
              </a:rPr>
              <a:t>Open Budgeting</a:t>
            </a:r>
          </a:p>
          <a:p>
            <a:pPr marL="1058863" lvl="1" indent="-449263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  <a:tabLst>
                <a:tab pos="401638" algn="l"/>
              </a:tabLst>
            </a:pPr>
            <a:endParaRPr lang="en-US" sz="1700" dirty="0" smtClean="0">
              <a:latin typeface="Arial" charset="0"/>
              <a:cs typeface="Arial" charset="0"/>
              <a:sym typeface="Frutiger 55 Roman" charset="0"/>
            </a:endParaRPr>
          </a:p>
          <a:p>
            <a:pPr marL="703263" indent="-449263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>
                <a:tab pos="401638" algn="l"/>
              </a:tabLst>
            </a:pPr>
            <a:r>
              <a:rPr lang="en-US" sz="1900" dirty="0" smtClean="0">
                <a:latin typeface="Arial" charset="0"/>
                <a:cs typeface="Arial" charset="0"/>
                <a:sym typeface="Frutiger 55 Roman" charset="0"/>
              </a:rPr>
              <a:t>Priority Driven Budgeting – Next Full Round FY 2016-2017</a:t>
            </a:r>
            <a:endParaRPr lang="en-US" sz="1900" dirty="0">
              <a:latin typeface="Arial" charset="0"/>
              <a:cs typeface="Arial" charset="0"/>
              <a:sym typeface="Frutiger 55 Roman" charset="0"/>
            </a:endParaRPr>
          </a:p>
          <a:p>
            <a:pPr defTabSz="822325">
              <a:tabLst>
                <a:tab pos="401638" algn="l"/>
              </a:tabLst>
            </a:pPr>
            <a:endParaRPr lang="en-US" sz="2200" dirty="0">
              <a:solidFill>
                <a:srgbClr val="00367D"/>
              </a:solidFill>
              <a:latin typeface="Frutiger 55 Roman" charset="0"/>
              <a:ea typeface="ヒラギノ角ゴ ProN W3" charset="-128"/>
              <a:sym typeface="Frutiger 55 Roman" charset="0"/>
            </a:endParaRPr>
          </a:p>
        </p:txBody>
      </p:sp>
      <p:pic>
        <p:nvPicPr>
          <p:cNvPr id="1003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3263" y="6224588"/>
            <a:ext cx="1920875" cy="496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2900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incy3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515600" cy="6865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133600" y="4724400"/>
            <a:ext cx="8458200" cy="1600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5000">
                <a:schemeClr val="bg1"/>
              </a:gs>
              <a:gs pos="1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52800" y="4876800"/>
            <a:ext cx="6172200" cy="122084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2160000"/>
              </a:lightRig>
            </a:scene3d>
            <a:sp3d extrusionH="152400">
              <a:bevelT w="6350" h="12700"/>
              <a:contourClr>
                <a:schemeClr val="bg1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en-US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Priority Driven Budgeting </a:t>
            </a:r>
            <a:br>
              <a:rPr lang="en-US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- Questions?</a:t>
            </a:r>
            <a:endParaRPr lang="en-US" sz="3600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12700" dir="5400000" algn="t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  <a:latin typeface="Lato Black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2"/>
          <p:cNvSpPr>
            <a:spLocks/>
          </p:cNvSpPr>
          <p:nvPr/>
        </p:nvSpPr>
        <p:spPr bwMode="auto">
          <a:xfrm>
            <a:off x="668867" y="1382713"/>
            <a:ext cx="7743296" cy="3624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22325">
              <a:tabLst>
                <a:tab pos="754063" algn="l"/>
              </a:tabLst>
            </a:pPr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ヒラギノ角ゴ ProN W3" charset="-128"/>
                <a:cs typeface="Arial" charset="0"/>
                <a:sym typeface="Arial" charset="0"/>
              </a:rPr>
              <a:t>City of Cincinnati</a:t>
            </a:r>
          </a:p>
          <a:p>
            <a:pPr marL="274320" indent="-274320" defTabSz="822325">
              <a:lnSpc>
                <a:spcPct val="90000"/>
              </a:lnSpc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tabLst>
                <a:tab pos="754063" algn="l"/>
              </a:tabLst>
            </a:pPr>
            <a:r>
              <a:rPr lang="en-US" sz="1900" b="1" dirty="0" smtClean="0">
                <a:cs typeface="Arial" pitchFamily="34" charset="0"/>
                <a:sym typeface="Frutiger 55 Roman" charset="0"/>
              </a:rPr>
              <a:t>Population: </a:t>
            </a:r>
            <a:r>
              <a:rPr lang="en-US" sz="1900" dirty="0" smtClean="0">
                <a:cs typeface="Arial" pitchFamily="34" charset="0"/>
                <a:sym typeface="Frutiger 55 Roman" charset="0"/>
              </a:rPr>
              <a:t>296,550, CMSA 2.1 million</a:t>
            </a:r>
          </a:p>
          <a:p>
            <a:pPr marL="274320" indent="-274320" defTabSz="822325">
              <a:lnSpc>
                <a:spcPct val="90000"/>
              </a:lnSpc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tabLst>
                <a:tab pos="754063" algn="l"/>
              </a:tabLst>
            </a:pPr>
            <a:r>
              <a:rPr lang="en-US" sz="1900" b="1" dirty="0" smtClean="0">
                <a:cs typeface="Arial" pitchFamily="34" charset="0"/>
                <a:sym typeface="Frutiger 55 Roman" charset="0"/>
              </a:rPr>
              <a:t>Land Size: </a:t>
            </a:r>
            <a:r>
              <a:rPr lang="en-US" sz="1900" dirty="0" smtClean="0">
                <a:cs typeface="Arial" pitchFamily="34" charset="0"/>
                <a:sym typeface="Frutiger 55 Roman" charset="0"/>
              </a:rPr>
              <a:t>77 Square Miles, CMSA 3,343 Square Miles</a:t>
            </a:r>
          </a:p>
          <a:p>
            <a:pPr marL="274320" indent="-274320" defTabSz="822325">
              <a:lnSpc>
                <a:spcPct val="90000"/>
              </a:lnSpc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tabLst>
                <a:tab pos="754063" algn="l"/>
              </a:tabLst>
            </a:pPr>
            <a:r>
              <a:rPr lang="en-US" sz="1900" b="1" dirty="0" smtClean="0">
                <a:cs typeface="Arial" pitchFamily="34" charset="0"/>
                <a:sym typeface="Frutiger 55 Roman" charset="0"/>
              </a:rPr>
              <a:t>Location: </a:t>
            </a:r>
            <a:r>
              <a:rPr lang="en-US" sz="1900" dirty="0" smtClean="0">
                <a:cs typeface="Arial" pitchFamily="34" charset="0"/>
                <a:sym typeface="Frutiger 55 Roman" charset="0"/>
              </a:rPr>
              <a:t>54% of the nation’s population &amp; 53% of the nation’s manufacturing establishment reside within 600 miles of Cincinnati</a:t>
            </a:r>
          </a:p>
          <a:p>
            <a:pPr marL="274320" indent="-274320" defTabSz="822325">
              <a:lnSpc>
                <a:spcPct val="90000"/>
              </a:lnSpc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tabLst>
                <a:tab pos="754063" algn="l"/>
              </a:tabLst>
            </a:pPr>
            <a:r>
              <a:rPr lang="en-US" sz="1900" b="1" dirty="0" smtClean="0">
                <a:cs typeface="Arial" pitchFamily="34" charset="0"/>
                <a:sym typeface="Frutiger 55 Roman" charset="0"/>
              </a:rPr>
              <a:t>Composition: </a:t>
            </a:r>
            <a:r>
              <a:rPr lang="en-US" sz="1900" dirty="0" smtClean="0">
                <a:cs typeface="Arial" pitchFamily="34" charset="0"/>
                <a:sym typeface="Frutiger 55 Roman" charset="0"/>
              </a:rPr>
              <a:t>52 Neighborhoods </a:t>
            </a:r>
          </a:p>
          <a:p>
            <a:pPr defTabSz="822325">
              <a:spcBef>
                <a:spcPct val="50000"/>
              </a:spcBef>
              <a:tabLst>
                <a:tab pos="754063" algn="l"/>
              </a:tabLst>
            </a:pPr>
            <a:endParaRPr lang="en-US" dirty="0" smtClean="0">
              <a:solidFill>
                <a:srgbClr val="00367D"/>
              </a:solidFill>
              <a:ea typeface="ヒラギノ角ゴ ProN W3" charset="-128"/>
              <a:cs typeface="Arial" charset="0"/>
              <a:sym typeface="Frutiger 55 Roman" charset="0"/>
            </a:endParaRPr>
          </a:p>
          <a:p>
            <a:pPr defTabSz="822325">
              <a:spcBef>
                <a:spcPct val="50000"/>
              </a:spcBef>
              <a:tabLst>
                <a:tab pos="754063" algn="l"/>
              </a:tabLst>
            </a:pPr>
            <a:endParaRPr lang="en-US" dirty="0" smtClean="0">
              <a:solidFill>
                <a:srgbClr val="00367D"/>
              </a:solidFill>
              <a:ea typeface="ヒラギノ角ゴ ProN W3" charset="-128"/>
              <a:cs typeface="Arial" charset="0"/>
              <a:sym typeface="Frutiger 55 Roman" charset="0"/>
            </a:endParaRPr>
          </a:p>
          <a:p>
            <a:pPr defTabSz="822325">
              <a:spcBef>
                <a:spcPct val="50000"/>
              </a:spcBef>
              <a:tabLst>
                <a:tab pos="754063" algn="l"/>
              </a:tabLst>
            </a:pPr>
            <a:endParaRPr lang="en-US" dirty="0" smtClean="0">
              <a:solidFill>
                <a:srgbClr val="00367D"/>
              </a:solidFill>
              <a:ea typeface="ヒラギノ角ゴ ProN W3" charset="-128"/>
              <a:cs typeface="Arial" charset="0"/>
              <a:sym typeface="Frutiger 55 Roman" charset="0"/>
            </a:endParaRPr>
          </a:p>
          <a:p>
            <a:pPr defTabSz="822325">
              <a:spcBef>
                <a:spcPct val="50000"/>
              </a:spcBef>
              <a:tabLst>
                <a:tab pos="754063" algn="l"/>
              </a:tabLst>
            </a:pPr>
            <a:endParaRPr lang="en-US" sz="3200" b="1" dirty="0" smtClean="0">
              <a:solidFill>
                <a:srgbClr val="28B1F7"/>
              </a:solidFill>
              <a:ea typeface="ヒラギノ角ゴ ProN W3" charset="-128"/>
              <a:cs typeface="Arial" charset="0"/>
              <a:sym typeface="Arial" charset="0"/>
            </a:endParaRPr>
          </a:p>
          <a:p>
            <a:pPr defTabSz="822325">
              <a:tabLst>
                <a:tab pos="754063" algn="l"/>
              </a:tabLst>
            </a:pPr>
            <a:endParaRPr lang="en-US" sz="3200" b="1" dirty="0">
              <a:solidFill>
                <a:srgbClr val="28B1F7"/>
              </a:solidFill>
              <a:ea typeface="ヒラギノ角ゴ ProN W3" charset="-128"/>
              <a:cs typeface="Arial" charset="0"/>
              <a:sym typeface="Arial" charset="0"/>
            </a:endParaRPr>
          </a:p>
        </p:txBody>
      </p:sp>
      <p:pic>
        <p:nvPicPr>
          <p:cNvPr id="942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3263" y="6224588"/>
            <a:ext cx="1920875" cy="496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5" name="Picture 4" descr="http://media.web.britannica.com/eb-media/48/64748-004-CEF24C01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3657" y="3707019"/>
            <a:ext cx="3022480" cy="251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2"/>
          <p:cNvSpPr>
            <a:spLocks/>
          </p:cNvSpPr>
          <p:nvPr/>
        </p:nvSpPr>
        <p:spPr bwMode="auto">
          <a:xfrm>
            <a:off x="668867" y="1382712"/>
            <a:ext cx="4487333" cy="4332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22325">
              <a:tabLst>
                <a:tab pos="754063" algn="l"/>
              </a:tabLst>
            </a:pPr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ヒラギノ角ゴ ProN W3" charset="-128"/>
                <a:cs typeface="Arial" charset="0"/>
                <a:sym typeface="Arial" charset="0"/>
              </a:rPr>
              <a:t>City of Cincinnati</a:t>
            </a:r>
          </a:p>
          <a:p>
            <a:pPr marL="274320" lvl="0" indent="-274320" defTabSz="822325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95000"/>
              <a:buFont typeface="Wingdings 2"/>
              <a:buChar char=""/>
              <a:tabLst>
                <a:tab pos="754063" algn="l"/>
              </a:tabLst>
            </a:pPr>
            <a:r>
              <a:rPr lang="en-US" sz="1900" dirty="0" smtClean="0">
                <a:cs typeface="Arial" pitchFamily="34" charset="0"/>
                <a:sym typeface="Frutiger 55 Roman" charset="0"/>
              </a:rPr>
              <a:t>Founded in 1788</a:t>
            </a:r>
          </a:p>
          <a:p>
            <a:pPr marL="274320" lvl="0" indent="-274320" defTabSz="822325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95000"/>
              <a:buFont typeface="Wingdings 2"/>
              <a:buChar char=""/>
              <a:tabLst>
                <a:tab pos="754063" algn="l"/>
              </a:tabLst>
            </a:pPr>
            <a:r>
              <a:rPr lang="en-US" sz="1900" dirty="0" smtClean="0">
                <a:cs typeface="Arial" pitchFamily="34" charset="0"/>
                <a:sym typeface="Frutiger 55 Roman" charset="0"/>
              </a:rPr>
              <a:t>Chartered as a village in 1802</a:t>
            </a:r>
          </a:p>
          <a:p>
            <a:pPr marL="274320" lvl="0" indent="-274320" defTabSz="822325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95000"/>
              <a:buFont typeface="Wingdings 2"/>
              <a:buChar char=""/>
              <a:tabLst>
                <a:tab pos="754063" algn="l"/>
              </a:tabLst>
            </a:pPr>
            <a:r>
              <a:rPr lang="en-US" sz="1900" dirty="0" smtClean="0">
                <a:cs typeface="Arial" pitchFamily="34" charset="0"/>
                <a:sym typeface="Frutiger 55 Roman" charset="0"/>
              </a:rPr>
              <a:t>Incorporated as a city within Hamilton County in 1819</a:t>
            </a:r>
          </a:p>
          <a:p>
            <a:pPr marL="274320" lvl="0" indent="-274320" defTabSz="822325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95000"/>
              <a:buFont typeface="Wingdings 2"/>
              <a:buChar char=""/>
              <a:tabLst>
                <a:tab pos="754063" algn="l"/>
              </a:tabLst>
            </a:pPr>
            <a:r>
              <a:rPr lang="en-US" sz="1900" dirty="0" smtClean="0">
                <a:cs typeface="Arial" pitchFamily="34" charset="0"/>
                <a:sym typeface="Frutiger 55 Roman" charset="0"/>
              </a:rPr>
              <a:t>Mayor is elected to a 4-year term through a direct election</a:t>
            </a:r>
          </a:p>
          <a:p>
            <a:pPr marL="274320" lvl="0" indent="-274320" defTabSz="822325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95000"/>
              <a:buFont typeface="Wingdings 2"/>
              <a:buChar char=""/>
              <a:tabLst>
                <a:tab pos="754063" algn="l"/>
              </a:tabLst>
            </a:pPr>
            <a:r>
              <a:rPr lang="en-US" sz="1900" dirty="0" smtClean="0">
                <a:cs typeface="Arial" pitchFamily="34" charset="0"/>
                <a:sym typeface="Frutiger 55 Roman" charset="0"/>
              </a:rPr>
              <a:t>There are nine </a:t>
            </a:r>
            <a:r>
              <a:rPr lang="en-US" sz="1900" dirty="0" err="1" smtClean="0">
                <a:cs typeface="Arial" pitchFamily="34" charset="0"/>
                <a:sym typeface="Frutiger 55 Roman" charset="0"/>
              </a:rPr>
              <a:t>Councilmembers</a:t>
            </a:r>
            <a:r>
              <a:rPr lang="en-US" sz="1900" dirty="0" smtClean="0">
                <a:cs typeface="Arial" pitchFamily="34" charset="0"/>
                <a:sym typeface="Frutiger 55 Roman" charset="0"/>
              </a:rPr>
              <a:t>, elected at large to 4-year terms </a:t>
            </a:r>
          </a:p>
          <a:p>
            <a:pPr marL="274320" lvl="0" indent="-274320" defTabSz="822325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95000"/>
              <a:buFont typeface="Wingdings 2"/>
              <a:buChar char=""/>
              <a:tabLst>
                <a:tab pos="754063" algn="l"/>
              </a:tabLst>
            </a:pPr>
            <a:r>
              <a:rPr lang="en-US" sz="1900" dirty="0" smtClean="0">
                <a:cs typeface="Arial" pitchFamily="34" charset="0"/>
                <a:sym typeface="Frutiger 55 Roman" charset="0"/>
              </a:rPr>
              <a:t>City Manager Form of Government</a:t>
            </a:r>
          </a:p>
          <a:p>
            <a:pPr marL="274320" lvl="0" indent="-274320" defTabSz="822325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95000"/>
              <a:buFont typeface="Wingdings 2"/>
              <a:buChar char=""/>
              <a:tabLst>
                <a:tab pos="754063" algn="l"/>
              </a:tabLst>
            </a:pPr>
            <a:r>
              <a:rPr lang="en-US" sz="1900" dirty="0" smtClean="0">
                <a:cs typeface="Arial" pitchFamily="34" charset="0"/>
                <a:sym typeface="Frutiger 55 Roman" charset="0"/>
              </a:rPr>
              <a:t>City Manager is appointed by the Mayor with prior approval by the City Council </a:t>
            </a:r>
          </a:p>
          <a:p>
            <a:pPr defTabSz="822325">
              <a:spcBef>
                <a:spcPct val="50000"/>
              </a:spcBef>
              <a:tabLst>
                <a:tab pos="754063" algn="l"/>
              </a:tabLst>
            </a:pPr>
            <a:endParaRPr lang="en-US" dirty="0" smtClean="0">
              <a:solidFill>
                <a:srgbClr val="00367D"/>
              </a:solidFill>
              <a:ea typeface="ヒラギノ角ゴ ProN W3" charset="-128"/>
              <a:cs typeface="Arial" charset="0"/>
              <a:sym typeface="Frutiger 55 Roman" charset="0"/>
            </a:endParaRPr>
          </a:p>
          <a:p>
            <a:pPr defTabSz="822325">
              <a:spcBef>
                <a:spcPct val="50000"/>
              </a:spcBef>
              <a:tabLst>
                <a:tab pos="754063" algn="l"/>
              </a:tabLst>
            </a:pPr>
            <a:endParaRPr lang="en-US" sz="3200" b="1" dirty="0" smtClean="0">
              <a:solidFill>
                <a:srgbClr val="28B1F7"/>
              </a:solidFill>
              <a:ea typeface="ヒラギノ角ゴ ProN W3" charset="-128"/>
              <a:cs typeface="Arial" charset="0"/>
              <a:sym typeface="Arial" charset="0"/>
            </a:endParaRPr>
          </a:p>
          <a:p>
            <a:pPr defTabSz="822325">
              <a:tabLst>
                <a:tab pos="754063" algn="l"/>
              </a:tabLst>
            </a:pPr>
            <a:endParaRPr lang="en-US" sz="3200" b="1" dirty="0">
              <a:solidFill>
                <a:srgbClr val="28B1F7"/>
              </a:solidFill>
              <a:ea typeface="ヒラギノ角ゴ ProN W3" charset="-128"/>
              <a:cs typeface="Arial" charset="0"/>
              <a:sym typeface="Arial" charset="0"/>
            </a:endParaRPr>
          </a:p>
        </p:txBody>
      </p:sp>
      <p:pic>
        <p:nvPicPr>
          <p:cNvPr id="942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3263" y="6224588"/>
            <a:ext cx="1920875" cy="496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6" name="Picture 5" descr="http://farm9.staticflickr.com/8470/8082850975_64dd0b55ae_z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1315" y="1891915"/>
            <a:ext cx="3152581" cy="315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3263" y="6224588"/>
            <a:ext cx="1920875" cy="496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287643" y="1146175"/>
            <a:ext cx="8686800" cy="5029200"/>
            <a:chOff x="714" y="1804"/>
            <a:chExt cx="13679" cy="7922"/>
          </a:xfrm>
        </p:grpSpPr>
        <p:graphicFrame>
          <p:nvGraphicFramePr>
            <p:cNvPr id="1028" name="Object 4"/>
            <p:cNvGraphicFramePr>
              <a:graphicFrameLocks noChangeAspect="1"/>
            </p:cNvGraphicFramePr>
            <p:nvPr/>
          </p:nvGraphicFramePr>
          <p:xfrm>
            <a:off x="714" y="1804"/>
            <a:ext cx="13679" cy="79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r:id="rId5" imgW="15059025" imgH="8715375" progId="">
                    <p:embed/>
                  </p:oleObj>
                </mc:Choice>
                <mc:Fallback>
                  <p:oleObj r:id="rId5" imgW="15059025" imgH="8715375" progId="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4" y="1804"/>
                          <a:ext cx="13679" cy="792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29" name="Group 5"/>
            <p:cNvGrpSpPr>
              <a:grpSpLocks/>
            </p:cNvGrpSpPr>
            <p:nvPr/>
          </p:nvGrpSpPr>
          <p:grpSpPr bwMode="auto">
            <a:xfrm>
              <a:off x="11967" y="5512"/>
              <a:ext cx="2253" cy="972"/>
              <a:chOff x="11967" y="5512"/>
              <a:chExt cx="2253" cy="972"/>
            </a:xfrm>
          </p:grpSpPr>
          <p:sp>
            <p:nvSpPr>
              <p:cNvPr id="1030" name="Line 6"/>
              <p:cNvSpPr>
                <a:spLocks noChangeShapeType="1"/>
              </p:cNvSpPr>
              <p:nvPr/>
            </p:nvSpPr>
            <p:spPr bwMode="auto">
              <a:xfrm>
                <a:off x="11967" y="5512"/>
                <a:ext cx="0" cy="86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1" name="Line 7"/>
              <p:cNvSpPr>
                <a:spLocks noChangeShapeType="1"/>
              </p:cNvSpPr>
              <p:nvPr/>
            </p:nvSpPr>
            <p:spPr bwMode="auto">
              <a:xfrm>
                <a:off x="11967" y="6350"/>
                <a:ext cx="36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2" name="Text Box 8"/>
              <p:cNvSpPr txBox="1">
                <a:spLocks noChangeArrowheads="1"/>
              </p:cNvSpPr>
              <p:nvPr/>
            </p:nvSpPr>
            <p:spPr bwMode="auto">
              <a:xfrm>
                <a:off x="12141" y="5944"/>
                <a:ext cx="2079" cy="54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Retirement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3263" y="6224588"/>
            <a:ext cx="1920875" cy="496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7" y="3698877"/>
            <a:ext cx="3292983" cy="28055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Rectangle 2"/>
          <p:cNvSpPr>
            <a:spLocks/>
          </p:cNvSpPr>
          <p:nvPr/>
        </p:nvSpPr>
        <p:spPr bwMode="auto">
          <a:xfrm>
            <a:off x="668867" y="829733"/>
            <a:ext cx="7743296" cy="3624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22325">
              <a:tabLst>
                <a:tab pos="754063" algn="l"/>
              </a:tabLst>
            </a:pPr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ヒラギノ角ゴ ProN W3" charset="-128"/>
                <a:cs typeface="Arial" charset="0"/>
                <a:sym typeface="Arial" charset="0"/>
              </a:rPr>
              <a:t>Why Priority Driven Budgeting?</a:t>
            </a:r>
          </a:p>
          <a:p>
            <a:pPr marL="274320" lvl="1" indent="-274320" defTabSz="822325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95000"/>
              <a:buFont typeface="Wingdings 2"/>
              <a:buChar char=""/>
              <a:tabLst>
                <a:tab pos="754063" algn="l"/>
              </a:tabLst>
            </a:pPr>
            <a:r>
              <a:rPr lang="en-US" sz="1900" dirty="0" smtClean="0">
                <a:cs typeface="Arial" pitchFamily="34" charset="0"/>
                <a:sym typeface="Arial" charset="0"/>
              </a:rPr>
              <a:t>Base Budgeting</a:t>
            </a:r>
          </a:p>
          <a:p>
            <a:pPr marL="274320" lvl="1" indent="-274320" defTabSz="822325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95000"/>
              <a:buFont typeface="Wingdings 2"/>
              <a:buChar char=""/>
              <a:tabLst>
                <a:tab pos="754063" algn="l"/>
              </a:tabLst>
            </a:pPr>
            <a:r>
              <a:rPr lang="en-US" sz="1900" dirty="0" smtClean="0">
                <a:cs typeface="Arial" pitchFamily="34" charset="0"/>
                <a:sym typeface="Arial" charset="0"/>
              </a:rPr>
              <a:t>Program Based Budgeting – starting in 2008</a:t>
            </a:r>
          </a:p>
          <a:p>
            <a:pPr marL="274320" lvl="1" indent="-274320" defTabSz="822325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95000"/>
              <a:buFont typeface="Wingdings 2"/>
              <a:buChar char=""/>
              <a:tabLst>
                <a:tab pos="754063" algn="l"/>
              </a:tabLst>
            </a:pPr>
            <a:r>
              <a:rPr lang="en-US" sz="1900" dirty="0" smtClean="0">
                <a:cs typeface="Arial" pitchFamily="34" charset="0"/>
                <a:sym typeface="Arial" charset="0"/>
              </a:rPr>
              <a:t>No clear consensus on strategic priorities for the City</a:t>
            </a:r>
          </a:p>
          <a:p>
            <a:pPr marL="274320" lvl="1" indent="-274320" defTabSz="822325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95000"/>
              <a:buFont typeface="Wingdings 2"/>
              <a:buChar char=""/>
              <a:tabLst>
                <a:tab pos="754063" algn="l"/>
              </a:tabLst>
            </a:pPr>
            <a:r>
              <a:rPr lang="en-US" sz="1900" dirty="0" smtClean="0">
                <a:cs typeface="Arial" pitchFamily="34" charset="0"/>
                <a:sym typeface="Arial" charset="0"/>
              </a:rPr>
              <a:t>No clear prioritization process between programs</a:t>
            </a:r>
          </a:p>
          <a:p>
            <a:pPr marL="274320" lvl="1" indent="-274320" defTabSz="822325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95000"/>
              <a:buFont typeface="Wingdings 2"/>
              <a:buChar char=""/>
              <a:tabLst>
                <a:tab pos="754063" algn="l"/>
              </a:tabLst>
            </a:pPr>
            <a:r>
              <a:rPr lang="en-US" sz="1900" dirty="0" smtClean="0">
                <a:cs typeface="Arial" pitchFamily="34" charset="0"/>
                <a:sym typeface="Arial" charset="0"/>
              </a:rPr>
              <a:t>Process starts out with across-the-board cut</a:t>
            </a:r>
          </a:p>
          <a:p>
            <a:pPr marL="274320" lvl="1" indent="-274320" defTabSz="822325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95000"/>
              <a:buFont typeface="Wingdings 2"/>
              <a:buChar char=""/>
              <a:tabLst>
                <a:tab pos="754063" algn="l"/>
              </a:tabLst>
            </a:pPr>
            <a:r>
              <a:rPr lang="en-US" sz="1900" dirty="0" smtClean="0">
                <a:cs typeface="Arial" pitchFamily="34" charset="0"/>
                <a:sym typeface="Arial" charset="0"/>
              </a:rPr>
              <a:t>Recession Impact and State Shared Revenue cuts</a:t>
            </a:r>
          </a:p>
          <a:p>
            <a:pPr defTabSz="822325">
              <a:tabLst>
                <a:tab pos="754063" algn="l"/>
              </a:tabLst>
            </a:pPr>
            <a:endParaRPr lang="en-US" sz="3200" b="1" dirty="0" smtClean="0">
              <a:solidFill>
                <a:schemeClr val="accent2">
                  <a:lumMod val="60000"/>
                  <a:lumOff val="40000"/>
                </a:schemeClr>
              </a:solidFill>
              <a:ea typeface="ヒラギノ角ゴ ProN W3" charset="-128"/>
              <a:cs typeface="Arial" charset="0"/>
              <a:sym typeface="Arial" charset="0"/>
            </a:endParaRPr>
          </a:p>
          <a:p>
            <a:pPr defTabSz="822325">
              <a:spcBef>
                <a:spcPct val="50000"/>
              </a:spcBef>
              <a:tabLst>
                <a:tab pos="754063" algn="l"/>
              </a:tabLst>
            </a:pPr>
            <a:endParaRPr lang="en-US" dirty="0" smtClean="0">
              <a:solidFill>
                <a:srgbClr val="00367D"/>
              </a:solidFill>
              <a:ea typeface="ヒラギノ角ゴ ProN W3" charset="-128"/>
              <a:cs typeface="Arial" charset="0"/>
              <a:sym typeface="Frutiger 55 Roman" charset="0"/>
            </a:endParaRPr>
          </a:p>
          <a:p>
            <a:pPr defTabSz="822325">
              <a:spcBef>
                <a:spcPct val="50000"/>
              </a:spcBef>
              <a:tabLst>
                <a:tab pos="754063" algn="l"/>
              </a:tabLst>
            </a:pPr>
            <a:endParaRPr lang="en-US" dirty="0" smtClean="0">
              <a:solidFill>
                <a:srgbClr val="00367D"/>
              </a:solidFill>
              <a:ea typeface="ヒラギノ角ゴ ProN W3" charset="-128"/>
              <a:cs typeface="Arial" charset="0"/>
              <a:sym typeface="Frutiger 55 Roman" charset="0"/>
            </a:endParaRPr>
          </a:p>
          <a:p>
            <a:pPr defTabSz="822325">
              <a:spcBef>
                <a:spcPct val="50000"/>
              </a:spcBef>
              <a:tabLst>
                <a:tab pos="754063" algn="l"/>
              </a:tabLst>
            </a:pPr>
            <a:endParaRPr lang="en-US" dirty="0" smtClean="0">
              <a:solidFill>
                <a:srgbClr val="00367D"/>
              </a:solidFill>
              <a:ea typeface="ヒラギノ角ゴ ProN W3" charset="-128"/>
              <a:cs typeface="Arial" charset="0"/>
              <a:sym typeface="Frutiger 55 Roman" charset="0"/>
            </a:endParaRPr>
          </a:p>
          <a:p>
            <a:pPr defTabSz="822325">
              <a:spcBef>
                <a:spcPct val="50000"/>
              </a:spcBef>
              <a:tabLst>
                <a:tab pos="754063" algn="l"/>
              </a:tabLst>
            </a:pPr>
            <a:endParaRPr lang="en-US" sz="3200" b="1" dirty="0" smtClean="0">
              <a:solidFill>
                <a:srgbClr val="28B1F7"/>
              </a:solidFill>
              <a:ea typeface="ヒラギノ角ゴ ProN W3" charset="-128"/>
              <a:cs typeface="Arial" charset="0"/>
              <a:sym typeface="Arial" charset="0"/>
            </a:endParaRPr>
          </a:p>
          <a:p>
            <a:pPr defTabSz="822325">
              <a:tabLst>
                <a:tab pos="754063" algn="l"/>
              </a:tabLst>
            </a:pPr>
            <a:endParaRPr lang="en-US" sz="3200" b="1" dirty="0">
              <a:solidFill>
                <a:srgbClr val="28B1F7"/>
              </a:solidFill>
              <a:ea typeface="ヒラギノ角ゴ ProN W3" charset="-128"/>
              <a:cs typeface="Arial" charset="0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2"/>
          <p:cNvSpPr>
            <a:spLocks/>
          </p:cNvSpPr>
          <p:nvPr/>
        </p:nvSpPr>
        <p:spPr bwMode="auto">
          <a:xfrm>
            <a:off x="651933" y="1382713"/>
            <a:ext cx="7404100" cy="3624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22325">
              <a:tabLst>
                <a:tab pos="754063" algn="l"/>
              </a:tabLst>
            </a:pPr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ヒラギノ角ゴ ProN W3" charset="-128"/>
                <a:cs typeface="Arial" charset="0"/>
                <a:sym typeface="Arial" charset="0"/>
              </a:rPr>
              <a:t>Cincinnati Priority-Driven Budgeting - Step </a:t>
            </a:r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ヒラギノ角ゴ ProN W3" charset="-128"/>
                <a:cs typeface="Arial" charset="0"/>
                <a:sym typeface="Arial" charset="0"/>
              </a:rPr>
              <a:t>by Step Process</a:t>
            </a:r>
          </a:p>
          <a:p>
            <a:pPr defTabSz="822325">
              <a:tabLst>
                <a:tab pos="754063" algn="l"/>
              </a:tabLst>
            </a:pPr>
            <a:endParaRPr lang="en-US" sz="2200" b="1" dirty="0">
              <a:solidFill>
                <a:srgbClr val="00367D"/>
              </a:solidFill>
              <a:latin typeface="Frutiger 55 Roman" charset="0"/>
              <a:ea typeface="ヒラギノ角ゴ ProN W3" charset="-128"/>
              <a:cs typeface="Arial" charset="0"/>
              <a:sym typeface="Frutiger 55 Roman" charset="0"/>
            </a:endParaRPr>
          </a:p>
          <a:p>
            <a:pPr defTabSz="822325">
              <a:spcBef>
                <a:spcPct val="50000"/>
              </a:spcBef>
              <a:tabLst>
                <a:tab pos="754063" algn="l"/>
              </a:tabLst>
            </a:pPr>
            <a:r>
              <a:rPr lang="en-US" sz="1900" b="1" dirty="0">
                <a:solidFill>
                  <a:srgbClr val="000000"/>
                </a:solidFill>
                <a:ea typeface="ヒラギノ角ゴ ProN W3" charset="-128"/>
                <a:cs typeface="Arial" charset="0"/>
                <a:sym typeface="Frutiger 55 Roman" charset="0"/>
              </a:rPr>
              <a:t>Step 1 - Identify City Priorities</a:t>
            </a:r>
          </a:p>
          <a:p>
            <a:pPr defTabSz="822325">
              <a:spcBef>
                <a:spcPct val="50000"/>
              </a:spcBef>
              <a:tabLst>
                <a:tab pos="754063" algn="l"/>
              </a:tabLst>
            </a:pPr>
            <a:r>
              <a:rPr lang="en-US" sz="1900" b="1" dirty="0">
                <a:solidFill>
                  <a:srgbClr val="000000"/>
                </a:solidFill>
                <a:ea typeface="ヒラギノ角ゴ ProN W3" charset="-128"/>
                <a:cs typeface="Arial" charset="0"/>
                <a:sym typeface="Frutiger 55 Roman" charset="0"/>
              </a:rPr>
              <a:t>Step 2 - Develop Strategy Maps</a:t>
            </a:r>
          </a:p>
          <a:p>
            <a:pPr defTabSz="822325">
              <a:spcBef>
                <a:spcPct val="50000"/>
              </a:spcBef>
              <a:tabLst>
                <a:tab pos="754063" algn="l"/>
              </a:tabLst>
            </a:pPr>
            <a:r>
              <a:rPr lang="en-US" sz="1900" dirty="0">
                <a:solidFill>
                  <a:srgbClr val="000000"/>
                </a:solidFill>
                <a:ea typeface="ヒラギノ角ゴ ProN W3" charset="-128"/>
                <a:cs typeface="Arial" charset="0"/>
                <a:sym typeface="Frutiger 55 Roman" charset="0"/>
              </a:rPr>
              <a:t>Step 3 - Review Existing Programs and Identify Decision 		   Units</a:t>
            </a:r>
          </a:p>
          <a:p>
            <a:pPr defTabSz="822325">
              <a:spcBef>
                <a:spcPct val="50000"/>
              </a:spcBef>
              <a:tabLst>
                <a:tab pos="754063" algn="l"/>
              </a:tabLst>
            </a:pPr>
            <a:r>
              <a:rPr lang="en-US" sz="1900" dirty="0">
                <a:solidFill>
                  <a:srgbClr val="000000"/>
                </a:solidFill>
                <a:ea typeface="ヒラギノ角ゴ ProN W3" charset="-128"/>
                <a:cs typeface="Arial" charset="0"/>
                <a:sym typeface="Frutiger 55 Roman" charset="0"/>
              </a:rPr>
              <a:t>Step 4 - Score Decision Units Against Priority Results</a:t>
            </a:r>
          </a:p>
          <a:p>
            <a:pPr defTabSz="822325">
              <a:spcBef>
                <a:spcPct val="50000"/>
              </a:spcBef>
              <a:tabLst>
                <a:tab pos="754063" algn="l"/>
              </a:tabLst>
            </a:pPr>
            <a:r>
              <a:rPr lang="en-US" sz="1900" dirty="0">
                <a:solidFill>
                  <a:srgbClr val="000000"/>
                </a:solidFill>
                <a:ea typeface="ヒラギノ角ゴ ProN W3" charset="-128"/>
                <a:cs typeface="Arial" charset="0"/>
                <a:sym typeface="Frutiger 55 Roman" charset="0"/>
              </a:rPr>
              <a:t>Step 5 - Compile and Compare Scored Programs</a:t>
            </a:r>
          </a:p>
          <a:p>
            <a:pPr defTabSz="822325">
              <a:spcBef>
                <a:spcPct val="50000"/>
              </a:spcBef>
              <a:tabLst>
                <a:tab pos="754063" algn="l"/>
              </a:tabLst>
            </a:pPr>
            <a:r>
              <a:rPr lang="en-US" sz="1900" b="1" dirty="0">
                <a:solidFill>
                  <a:srgbClr val="000000"/>
                </a:solidFill>
                <a:ea typeface="ヒラギノ角ゴ ProN W3" charset="-128"/>
                <a:cs typeface="Arial" charset="0"/>
                <a:sym typeface="Frutiger 55 Roman" charset="0"/>
              </a:rPr>
              <a:t>Step 6 - Allocate Resources Based on Prioritization</a:t>
            </a:r>
          </a:p>
        </p:txBody>
      </p:sp>
      <p:pic>
        <p:nvPicPr>
          <p:cNvPr id="942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3263" y="6224588"/>
            <a:ext cx="1920875" cy="496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095595" y="5122333"/>
            <a:ext cx="1920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ヒラギノ角ゴ ProN W3" charset="-128"/>
                <a:cs typeface="Arial" charset="0"/>
                <a:sym typeface="Arial" charset="0"/>
              </a:rPr>
              <a:t>City Council Policy Direction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54897" y="2870200"/>
            <a:ext cx="21216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ヒラギノ角ゴ ProN W3" charset="-128"/>
                <a:cs typeface="Arial" charset="0"/>
                <a:sym typeface="Arial" charset="0"/>
              </a:rPr>
              <a:t>Citizen Engagement</a:t>
            </a:r>
          </a:p>
        </p:txBody>
      </p:sp>
      <p:sp>
        <p:nvSpPr>
          <p:cNvPr id="6" name="Right Arrow 5"/>
          <p:cNvSpPr/>
          <p:nvPr/>
        </p:nvSpPr>
        <p:spPr>
          <a:xfrm rot="10800000">
            <a:off x="4663831" y="3031069"/>
            <a:ext cx="491066" cy="33019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6697132" y="5240867"/>
            <a:ext cx="356129" cy="33019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2900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Eden_Park_view-0375_17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81200" y="4419600"/>
            <a:ext cx="8458200" cy="1524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5000">
                <a:schemeClr val="bg1"/>
              </a:gs>
              <a:gs pos="1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29000" y="4601210"/>
            <a:ext cx="5904180" cy="11848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>
                <a:rot lat="0" lon="0" rev="2160000"/>
              </a:lightRig>
            </a:scene3d>
            <a:sp3d extrusionH="152400">
              <a:bevelT w="6350" h="12700"/>
              <a:contourClr>
                <a:schemeClr val="bg1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en-US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Priority Driven Budgeting </a:t>
            </a:r>
            <a:br>
              <a:rPr lang="en-US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- Citizen Engagement</a:t>
            </a:r>
            <a:endParaRPr lang="en-US" sz="3600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12700" dir="5400000" algn="t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  <a:latin typeface="Lato Black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12746</TotalTime>
  <Words>1087</Words>
  <Application>Microsoft Office PowerPoint</Application>
  <PresentationFormat>On-screen Show (4:3)</PresentationFormat>
  <Paragraphs>299</Paragraphs>
  <Slides>39</Slides>
  <Notes>39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Flow</vt:lpstr>
      <vt:lpstr>City of Cincinnati Priority-Driven Budgeting: Citizen Engagement, Policy Direction, and What’s Next</vt:lpstr>
      <vt:lpstr>Priority-Driven Budgeting  Presentation Outline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Public Meeting Process</vt:lpstr>
      <vt:lpstr> Public Meeting Process</vt:lpstr>
      <vt:lpstr> City of Cincinnati’s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Public Meeting Process</vt:lpstr>
      <vt:lpstr> Public Meeting Process – Who Participated</vt:lpstr>
      <vt:lpstr> Public Meeting Process – Who Participated</vt:lpstr>
      <vt:lpstr> Electronic Participation</vt:lpstr>
      <vt:lpstr> Electronic Participation</vt:lpstr>
      <vt:lpstr>Validation Survey Outreach</vt:lpstr>
      <vt:lpstr>Validation Survey Outreach</vt:lpstr>
      <vt:lpstr>Testing the City’s Results</vt:lpstr>
      <vt:lpstr>Testing the City’s Results</vt:lpstr>
      <vt:lpstr>Resource Alignment Diagnostic Tool Results</vt:lpstr>
      <vt:lpstr>PowerPoint Presentation</vt:lpstr>
      <vt:lpstr>Score Programs against Results &amp;  Attributes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ICMA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Will Kemp</dc:creator>
  <cp:lastModifiedBy>Robin Saywitz</cp:lastModifiedBy>
  <cp:revision>171</cp:revision>
  <cp:lastPrinted>2012-11-28T14:37:27Z</cp:lastPrinted>
  <dcterms:created xsi:type="dcterms:W3CDTF">2010-04-09T21:19:22Z</dcterms:created>
  <dcterms:modified xsi:type="dcterms:W3CDTF">2013-09-19T13:37:09Z</dcterms:modified>
</cp:coreProperties>
</file>