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5" r:id="rId1"/>
    <p:sldMasterId id="2147484030" r:id="rId2"/>
    <p:sldMasterId id="2147484042" r:id="rId3"/>
    <p:sldMasterId id="2147484144" r:id="rId4"/>
    <p:sldMasterId id="2147484165" r:id="rId5"/>
    <p:sldMasterId id="2147484186" r:id="rId6"/>
    <p:sldMasterId id="2147484207" r:id="rId7"/>
    <p:sldMasterId id="2147484228" r:id="rId8"/>
    <p:sldMasterId id="2147484281" r:id="rId9"/>
  </p:sldMasterIdLst>
  <p:notesMasterIdLst>
    <p:notesMasterId r:id="rId62"/>
  </p:notesMasterIdLst>
  <p:handoutMasterIdLst>
    <p:handoutMasterId r:id="rId63"/>
  </p:handoutMasterIdLst>
  <p:sldIdLst>
    <p:sldId id="533" r:id="rId10"/>
    <p:sldId id="523" r:id="rId11"/>
    <p:sldId id="627" r:id="rId12"/>
    <p:sldId id="526" r:id="rId13"/>
    <p:sldId id="628" r:id="rId14"/>
    <p:sldId id="629" r:id="rId15"/>
    <p:sldId id="631" r:id="rId16"/>
    <p:sldId id="632" r:id="rId17"/>
    <p:sldId id="633" r:id="rId18"/>
    <p:sldId id="494" r:id="rId19"/>
    <p:sldId id="622" r:id="rId20"/>
    <p:sldId id="495" r:id="rId21"/>
    <p:sldId id="582" r:id="rId22"/>
    <p:sldId id="583" r:id="rId23"/>
    <p:sldId id="584" r:id="rId24"/>
    <p:sldId id="433" r:id="rId25"/>
    <p:sldId id="607" r:id="rId26"/>
    <p:sldId id="656" r:id="rId27"/>
    <p:sldId id="585" r:id="rId28"/>
    <p:sldId id="587" r:id="rId29"/>
    <p:sldId id="434" r:id="rId30"/>
    <p:sldId id="435" r:id="rId31"/>
    <p:sldId id="623" r:id="rId32"/>
    <p:sldId id="501" r:id="rId33"/>
    <p:sldId id="624" r:id="rId34"/>
    <p:sldId id="437" r:id="rId35"/>
    <p:sldId id="642" r:id="rId36"/>
    <p:sldId id="505" r:id="rId37"/>
    <p:sldId id="506" r:id="rId38"/>
    <p:sldId id="643" r:id="rId39"/>
    <p:sldId id="439" r:id="rId40"/>
    <p:sldId id="644" r:id="rId41"/>
    <p:sldId id="649" r:id="rId42"/>
    <p:sldId id="650" r:id="rId43"/>
    <p:sldId id="616" r:id="rId44"/>
    <p:sldId id="645" r:id="rId45"/>
    <p:sldId id="441" r:id="rId46"/>
    <p:sldId id="646" r:id="rId47"/>
    <p:sldId id="647" r:id="rId48"/>
    <p:sldId id="651" r:id="rId49"/>
    <p:sldId id="652" r:id="rId50"/>
    <p:sldId id="648" r:id="rId51"/>
    <p:sldId id="443" r:id="rId52"/>
    <p:sldId id="654" r:id="rId53"/>
    <p:sldId id="653" r:id="rId54"/>
    <p:sldId id="655" r:id="rId55"/>
    <p:sldId id="660" r:id="rId56"/>
    <p:sldId id="661" r:id="rId57"/>
    <p:sldId id="662" r:id="rId58"/>
    <p:sldId id="663" r:id="rId59"/>
    <p:sldId id="664" r:id="rId60"/>
    <p:sldId id="665" r:id="rId61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70A2"/>
    <a:srgbClr val="24548F"/>
    <a:srgbClr val="DAE2EC"/>
    <a:srgbClr val="6D8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4" autoAdjust="0"/>
    <p:restoredTop sz="98768" autoAdjust="0"/>
  </p:normalViewPr>
  <p:slideViewPr>
    <p:cSldViewPr snapToGrid="0" snapToObjects="1">
      <p:cViewPr>
        <p:scale>
          <a:sx n="66" d="100"/>
          <a:sy n="66" d="100"/>
        </p:scale>
        <p:origin x="-175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46BB93-5B9C-4EF3-9E92-A8308B3849A8}" type="datetimeFigureOut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4EC04D-CA58-4DAA-86A0-3BFC3D386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7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A5F1DE1F-36B1-4231-B739-5F9AAB1A343D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B5D82ECF-7C38-493B-942E-49F929344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0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029D5-EEB6-4D15-8712-E07033C0FC1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345DA-C705-452F-BD29-70250780BB19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Expenditures – 8% is approximately 1 month           15% is approximately 2 months</a:t>
            </a:r>
          </a:p>
          <a:p>
            <a:endParaRPr lang="en-US" dirty="0" smtClean="0"/>
          </a:p>
          <a:p>
            <a:r>
              <a:rPr lang="en-US" dirty="0" smtClean="0"/>
              <a:t>Diagnostic</a:t>
            </a:r>
            <a:r>
              <a:rPr lang="en-US" baseline="0" dirty="0" smtClean="0"/>
              <a:t> exercise – what local government hasn’t been hit with natural disaster during this economic disaster</a:t>
            </a:r>
          </a:p>
          <a:p>
            <a:r>
              <a:rPr lang="en-US" baseline="0" dirty="0" smtClean="0"/>
              <a:t>EXAMPLE:  Hayman Fire </a:t>
            </a:r>
          </a:p>
          <a:p>
            <a:r>
              <a:rPr lang="en-US" baseline="0" dirty="0" smtClean="0"/>
              <a:t>EXAMPLE:  Oil Spill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82ECF-7C38-493B-942E-49F929344A6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345DA-C705-452F-BD29-70250780BB1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3ED1D-7847-4DF6-9E61-9C9F7D9D519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3ED1D-7847-4DF6-9E61-9C9F7D9D519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88942-BD14-49BF-985A-B8E9103D772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88942-BD14-49BF-985A-B8E9103D772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88942-BD14-49BF-985A-B8E9103D7722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D036D-204B-4620-BB09-2AE0080B04F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D036D-204B-4620-BB09-2AE0080B04F0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3B2FD-1A0A-48CA-BA3F-96D03231BCF8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CFC3E-19FB-4563-8D2D-5FA71510C01E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DFE5B-A4AA-4F6D-B14C-3DD34CFBD4BF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CCED38-BA34-416D-A314-7BB01F285B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CFDAD-0DF6-429F-B2AF-15E777158A4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4830" indent="-234830">
              <a:buAutoNum type="arabicParenR"/>
            </a:pPr>
            <a:r>
              <a:rPr lang="en-US" dirty="0" smtClean="0"/>
              <a:t>State of California – poster child</a:t>
            </a:r>
          </a:p>
          <a:p>
            <a:pPr marL="234830" indent="-234830">
              <a:buAutoNum type="arabicParenR"/>
            </a:pPr>
            <a:r>
              <a:rPr lang="en-US" dirty="0" smtClean="0"/>
              <a:t>First – increased withholding tax tables – refund when folks filed tax returns</a:t>
            </a:r>
          </a:p>
          <a:p>
            <a:pPr marL="234830" indent="-234830">
              <a:buAutoNum type="arabicParenR"/>
            </a:pPr>
            <a:r>
              <a:rPr lang="en-US" dirty="0" smtClean="0"/>
              <a:t>Second</a:t>
            </a:r>
            <a:r>
              <a:rPr lang="en-US" baseline="0" dirty="0" smtClean="0"/>
              <a:t> – no money for refunds so issued “IOU” in form of vouchers – soon became worthless</a:t>
            </a:r>
          </a:p>
          <a:p>
            <a:pPr marL="234830" indent="-234830">
              <a:buAutoNum type="arabicParenR"/>
            </a:pPr>
            <a:r>
              <a:rPr lang="en-US" baseline="0" dirty="0" smtClean="0"/>
              <a:t>Third – borrowed $20 million for 20 years to cover 9 months of operating expense</a:t>
            </a: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D1F38-E661-4ADA-9B43-6020C454D477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D4BC8-C173-4923-86FA-1DB6DB96D474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58144-56B9-4921-91BA-5AF96408A455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439" indent="-230439"/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58144-56B9-4921-91BA-5AF96408A45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0D0EF-C190-4013-A3E3-356059B060FF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376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92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9/19/2013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57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4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94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45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49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772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873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7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4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992587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474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692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84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516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80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17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62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0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2E4CE8E-5F7C-4833-B2A2-EE7E4FF52126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527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7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9/19/2013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1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091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411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253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511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839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1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9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F9C3B45-D426-426C-9F5A-A00F53E07576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850106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23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32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742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706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498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84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10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3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0D54A2-61D9-4D64-90B5-C220ABC7F5B3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648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3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9/19/2013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5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085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09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015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836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169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829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4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E97AF9F-B398-4796-AE35-C6BC3F09C2B4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311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3812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17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7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9076342-68B1-46CF-9BC5-DE183FCA9178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7E05F0B6-99F2-4FC8-9B0F-C574B11F962D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D0EF-C190-4013-A3E3-356059B060FF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5EDC-8E59-44DF-8000-C1F4EAF00546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E1E07-3A40-4ACB-985B-24343809A7EB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b="1" dirty="0" smtClean="0"/>
              <a:t>Center for Priority Based Budgeting </a:t>
            </a:r>
          </a:p>
          <a:p>
            <a:r>
              <a:rPr lang="en-US" i="1" dirty="0" smtClean="0"/>
              <a:t>Leading Communities to Fiscal Health &amp; Wellness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747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62776-8106-4388-AC49-CAA5703C7A9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7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D0158-E216-40B0-93FF-6C91D906004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2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0C59-8D94-42E5-88C1-2FC7E6B0CAC9}" type="datetime1">
              <a:rPr lang="en-US" smtClean="0">
                <a:solidFill>
                  <a:srgbClr val="FFFFFF"/>
                </a:solidFill>
              </a:rPr>
              <a:pPr/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9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4AFF5-303F-40EF-B91D-3CB15C48A00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709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AE55F-9381-4286-AC60-1C7FAC7429D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85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52798-F72F-4473-88EA-BBAE02AF662C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05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84BA4-6DB8-4C29-9D42-6EA810CA867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5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0F1F5-5752-4B23-BA14-35AA8E600E8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Rectangle 55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88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94FF-A9BF-4C06-BDEE-A7609B1DBC82}" type="datetime1">
              <a:rPr lang="en-US" smtClean="0">
                <a:solidFill>
                  <a:srgbClr val="FFFFFF"/>
                </a:solidFill>
              </a:rPr>
              <a:pPr/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C9C2-4BAA-4396-8FEE-86A33EDB7A2A}" type="datetime1">
              <a:rPr lang="en-US" smtClean="0">
                <a:solidFill>
                  <a:srgbClr val="FFFFFF"/>
                </a:solidFill>
              </a:rPr>
              <a:pPr/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7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1A0-AD9D-4534-BD82-701C4581B992}" type="datetime1">
              <a:rPr lang="en-US" smtClean="0">
                <a:solidFill>
                  <a:srgbClr val="FFFFFF"/>
                </a:solidFill>
              </a:rPr>
              <a:pPr/>
              <a:t>9/19/2013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06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C6930-DDB9-4C8F-97C9-29F75B927A52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200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BF6BE-560E-494A-91C9-92E5E15AAE65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31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D6AC-5241-47F8-9EC4-1051793D4D39}" type="datetime1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07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F6E6C-5B03-4BA4-B47A-6EB32AECC533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482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23155-89CA-442D-BE67-5C0074187035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25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AD2BEB-8BE8-4D3C-98DF-48B3B7CFB53D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10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DE5A6-CD87-41FA-9049-22F4759116F9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13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0D749-FBF9-4B6A-99EE-E2269D572B1B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Rectangle 56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6EAE1-9266-4BFF-9F29-5ECD1EE26DBC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6AB8-8C18-4C3B-A979-1535D12C83D8}" type="datetime1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86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BFEE-DE17-4772-B13C-1D3F85A85DF2}" type="datetime1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1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42C3-5643-4B8A-AFE1-F5E71F556374}" type="datetime1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5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82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3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279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63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86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5C82E-5BE5-4821-A141-C9B28C48E09C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5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42352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5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1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6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6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79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61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28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07105-898A-4D11-82A7-EF817BB5D664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49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3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9/19/2013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5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24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0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880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813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43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06E1C-E787-4265-A8C9-13333B06E27D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85227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7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6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98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52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06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61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858E6-72BF-4F77-9B9F-54F079852FFA}" type="datetime1">
              <a:rPr lang="en-US" smtClean="0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CD59-2BC2-445F-9939-3001B1EFA18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CFC5-F036-4BC3-B885-933717A8706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58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5" name="Rectangle 4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3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6" name="Date Placeholder 3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648-85C2-4911-BC49-3B70B07BF3A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7" name="Footer Placeholder 4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8" name="Slide Number Placeholder 5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5E19-774B-402D-8712-7BFAF4AAB93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12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Text Placeholder 29"/>
          <p:cNvSpPr>
            <a:spLocks noGrp="1"/>
          </p:cNvSpPr>
          <p:nvPr>
            <p:ph idx="13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3733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41BAC-0644-475E-8595-9143C1DFE737}" type="datetime1">
              <a:rPr lang="en-US" i="1" smtClean="0">
                <a:solidFill>
                  <a:srgbClr val="DBF5F9">
                    <a:shade val="90000"/>
                  </a:srgbClr>
                </a:solidFill>
              </a:rPr>
              <a:pPr/>
              <a:t>9/19/2013</a:t>
            </a:fld>
            <a:endParaRPr lang="en-US" i="1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93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1405F-C2ED-465D-8A85-7A69969F64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CFC5-F036-4BC3-B885-933717A8706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7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4881C-97B4-41CE-9CB7-A4EBBDFBAD9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44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A837-0CD5-4C88-B44F-B3E4D81ECE1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8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EAB39-6A5D-4E51-8F96-91AB48822A4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8BC6-4FE8-4DAD-B7B8-CB7D0966A2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29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70846-469F-4F02-AF1F-74454C09E42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0BE26-4983-47CE-81CD-A0343B4114F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154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A4148-DEB2-461B-9346-9BAD1A088F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88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9A652-BF53-4191-8168-C6011374E89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651B-04BA-4243-8954-CC8A8188C2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D22-26CD-4E77-9711-C49A8F49BF8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605C-8D1C-47B1-AF3D-76579F64141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36525"/>
            <a:ext cx="2743200" cy="6721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DAE2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 userDrawn="1"/>
        </p:nvSpPr>
        <p:spPr>
          <a:xfrm>
            <a:off x="457200" y="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1828800" y="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200400" y="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4572000" y="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943600" y="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B037-F7DB-44AB-B2AF-A80A39553E6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539824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28A4-5652-4F75-932B-87121DC448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19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4004-0EAD-4F59-9180-1374EFECD8D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171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1371600" y="4432300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1371600" y="3238747"/>
            <a:ext cx="7315200" cy="11430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71600" y="4653279"/>
            <a:ext cx="6388326" cy="15326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7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2260D30-9811-44B9-B1E7-54795F4A01FE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9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01C8B211-C0E2-4AD6-9D30-A71E8C7CC14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2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8B43A5D5-FE4B-43E7-A575-FA224CF43A90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4595D458-A976-41A9-A034-B8E877CF09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03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6EB7DE7-E962-42B5-95F2-91D3720FC71B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25CAB4B9-AC92-47E0-B7C2-351642F068F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586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8431967-61F7-45E5-9FC3-C496BFABBBBA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E346971B-E459-4156-B394-08A99E83D14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8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DEEE22AB-25F1-4F14-9A7F-9DBD4A25DD5D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F3A04501-3EE6-426E-B97B-2369EEF171A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4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063875"/>
            <a:ext cx="9144000" cy="3794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82"/>
          <p:cNvGrpSpPr>
            <a:grpSpLocks/>
          </p:cNvGrpSpPr>
          <p:nvPr userDrawn="1"/>
        </p:nvGrpSpPr>
        <p:grpSpPr bwMode="auto">
          <a:xfrm>
            <a:off x="7431088" y="5145088"/>
            <a:ext cx="1674812" cy="1674812"/>
            <a:chOff x="7430573" y="5144573"/>
            <a:chExt cx="1674707" cy="1674707"/>
          </a:xfrm>
        </p:grpSpPr>
        <p:sp>
          <p:nvSpPr>
            <p:cNvPr id="7" name="Rectangle 6"/>
            <p:cNvSpPr/>
            <p:nvPr userDrawn="1"/>
          </p:nvSpPr>
          <p:spPr>
            <a:xfrm>
              <a:off x="8968764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430573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622648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814724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06799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198875" y="6682764"/>
              <a:ext cx="138103" cy="136516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90950" y="6682764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583026" y="6682764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776689" y="6682764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968764" y="6490689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968764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968764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968764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968764" y="5720799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68764" y="5528724"/>
              <a:ext cx="136516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968764" y="5336648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968764" y="5144573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7622648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814724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006799" y="6490689"/>
              <a:ext cx="138104" cy="136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198875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8390950" y="6490689"/>
              <a:ext cx="138104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8583026" y="6490689"/>
              <a:ext cx="138103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8776689" y="6490689"/>
              <a:ext cx="136516" cy="136516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814724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006799" y="6297026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8198875" y="6297026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8390950" y="6297026"/>
              <a:ext cx="138104" cy="138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8583026" y="6297026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776689" y="6297026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006799" y="6104950"/>
              <a:ext cx="138104" cy="138104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8198875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8390950" y="6104950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583026" y="6104950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8776689" y="6104950"/>
              <a:ext cx="136516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8198875" y="5912875"/>
              <a:ext cx="138103" cy="138103"/>
            </a:xfrm>
            <a:prstGeom prst="rect">
              <a:avLst/>
            </a:prstGeom>
            <a:solidFill>
              <a:srgbClr val="6D8D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8390950" y="5912875"/>
              <a:ext cx="138104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8583026" y="5912875"/>
              <a:ext cx="138103" cy="138103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8776689" y="5912875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8390950" y="5720799"/>
              <a:ext cx="138104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8583026" y="5720799"/>
              <a:ext cx="138103" cy="138104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8776689" y="5720799"/>
              <a:ext cx="136516" cy="138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8583026" y="5528724"/>
              <a:ext cx="138103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8776689" y="5528724"/>
              <a:ext cx="136516" cy="138103"/>
            </a:xfrm>
            <a:prstGeom prst="rect">
              <a:avLst/>
            </a:prstGeom>
            <a:solidFill>
              <a:srgbClr val="2454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8776689" y="5336648"/>
              <a:ext cx="136516" cy="136516"/>
            </a:xfrm>
            <a:prstGeom prst="rect">
              <a:avLst/>
            </a:prstGeom>
            <a:solidFill>
              <a:srgbClr val="48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457200" y="1371600"/>
            <a:ext cx="137160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1828800" y="1371600"/>
            <a:ext cx="1371600" cy="136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00400" y="1371600"/>
            <a:ext cx="1371600" cy="1365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572000" y="1371600"/>
            <a:ext cx="1371600" cy="1365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1371600"/>
            <a:ext cx="4572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5943600" y="1371600"/>
            <a:ext cx="3200400" cy="1365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0" y="1646238"/>
            <a:ext cx="13716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029200" y="1646238"/>
            <a:ext cx="4114800" cy="137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" name="Picture 61" descr="09-286-Master-Stack-Tag-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3429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 userDrawn="1"/>
        </p:nvSpPr>
        <p:spPr>
          <a:xfrm>
            <a:off x="0" y="1508125"/>
            <a:ext cx="1371600" cy="138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029200" y="1508125"/>
            <a:ext cx="1371600" cy="138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6400800" y="1508125"/>
            <a:ext cx="1371600" cy="138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7772400" y="1508125"/>
            <a:ext cx="1371600" cy="138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1508760"/>
            <a:ext cx="3657600" cy="150876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3289547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UI-Bold"/>
                <a:cs typeface="SegoeUI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5" name="Subtitle 2"/>
          <p:cNvSpPr>
            <a:spLocks noGrp="1"/>
          </p:cNvSpPr>
          <p:nvPr>
            <p:ph type="subTitle" idx="1"/>
          </p:nvPr>
        </p:nvSpPr>
        <p:spPr>
          <a:xfrm>
            <a:off x="1359126" y="454513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latin typeface="SegoeUI"/>
                <a:cs typeface="Segoe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" name="Date Placeholder 2"/>
          <p:cNvSpPr>
            <a:spLocks noGrp="1"/>
          </p:cNvSpPr>
          <p:nvPr userDrawn="1">
            <p:ph type="dt" sz="half" idx="14"/>
          </p:nvPr>
        </p:nvSpPr>
        <p:spPr>
          <a:xfrm>
            <a:off x="-193964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C7F7C3CA-A540-4B4C-99D9-98F648204B8C}" type="datetime1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9/19/2013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7" name="Footer Placeholder 3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 dirty="0">
                <a:latin typeface="SegoeUI"/>
                <a:cs typeface="SegoeUI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 smtClean="0">
                <a:latin typeface="SegoeUI"/>
                <a:cs typeface="SegoeUI"/>
              </a:defRPr>
            </a:lvl1pPr>
          </a:lstStyle>
          <a:p>
            <a:pPr>
              <a:defRPr/>
            </a:pPr>
            <a:fld id="{3B19A33F-BE25-4A42-A419-5CA9964D1B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7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9/19/2013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4029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E85FD57-1A85-4000-AFAB-B7F19E1787CB}" type="datetime1">
              <a:rPr lang="en-US" smtClean="0">
                <a:solidFill>
                  <a:srgbClr val="FFFFFF"/>
                </a:solidFill>
              </a:rPr>
              <a:pPr/>
              <a:t>9/19/2013</a:t>
            </a:fld>
            <a:endParaRPr lang="en-US" sz="1400" dirty="0">
              <a:solidFill>
                <a:srgbClr val="DC9E1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Center for Priority Based Budgeting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00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/>
            <a:fld id="{5613D824-5EBE-4E31-8B36-297A4FE4FCDF}" type="datetime1">
              <a:rPr lang="en-US" smtClean="0"/>
              <a:pPr algn="r"/>
              <a:t>9/19/2013</a:t>
            </a:fld>
            <a:endParaRPr lang="en-US" sz="1400" dirty="0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Center for Priority Based Budgeting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0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9/19/2013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86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  <p:sldLayoutId id="2147484162" r:id="rId18"/>
    <p:sldLayoutId id="2147484163" r:id="rId19"/>
    <p:sldLayoutId id="2147484164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9/19/2013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61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83" r:id="rId18"/>
    <p:sldLayoutId id="2147484184" r:id="rId19"/>
    <p:sldLayoutId id="2147484185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9/19/2013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  <p:sldLayoutId id="2147484205" r:id="rId19"/>
    <p:sldLayoutId id="2147484206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9/19/2013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41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  <p:sldLayoutId id="2147484225" r:id="rId18"/>
    <p:sldLayoutId id="2147484226" r:id="rId19"/>
    <p:sldLayoutId id="2147484227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ABACC521-2184-4345-9AC8-B2298E54AE4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 algn="r"/>
              <a:t>9/19/2013</a:t>
            </a:fld>
            <a:endParaRPr lang="en-US" sz="1400" dirty="0">
              <a:solidFill>
                <a:srgbClr val="04617B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85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564CF2E0-CCC4-4E1E-9902-C3C36AB3FD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 algn="r"/>
              <a:t>9/19/2013</a:t>
            </a:fld>
            <a:endParaRPr lang="en-US" sz="1400" dirty="0">
              <a:solidFill>
                <a:srgbClr val="4E3B30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Center for Priority Based Budgeting</a:t>
            </a:r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CCB936-A93F-4225-9B14-335BD3B01E9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Jjohnson.jfadvisors@earthlink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15287"/>
            <a:ext cx="9143999" cy="1386203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ACHIEVING FISCAL HEALTH -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5 Step Diagnostic and</a:t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> Treatment Process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en-US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haroni" pitchFamily="2" charset="-79"/>
              </a:rPr>
            </a:br>
            <a:endParaRPr lang="en-US" sz="3600" i="1" dirty="0" smtClean="0">
              <a:latin typeface="+mn-lt"/>
              <a:cs typeface="Aharoni" pitchFamily="2" charset="-79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77535" y="4103400"/>
            <a:ext cx="8388927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Jon Johnson &amp; Chris Fabian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July 9, 2013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5" y="5480700"/>
            <a:ext cx="2823927" cy="11529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2951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527" y="1449054"/>
            <a:ext cx="78416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Center for Priority Based Budgeting</a:t>
            </a: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2013 </a:t>
            </a:r>
            <a:r>
              <a:rPr lang="en-US" sz="2600" b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ANNUAL </a:t>
            </a:r>
            <a:r>
              <a:rPr lang="en-US" sz="2600" b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CONFERENCE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                                                     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“A SUMMIT </a:t>
            </a:r>
            <a:r>
              <a:rPr lang="en-US" sz="2600" b="1" i="1" dirty="0" smtClean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of </a:t>
            </a:r>
            <a:r>
              <a:rPr lang="en-US" sz="2600" b="1" i="1" dirty="0">
                <a:solidFill>
                  <a:srgbClr val="FFFF00"/>
                </a:solidFill>
                <a:latin typeface="Arial"/>
                <a:ea typeface="MS Mincho"/>
                <a:cs typeface="Times New Roman"/>
              </a:rPr>
              <a:t>LEADING PRACTICES”</a:t>
            </a:r>
            <a:endParaRPr lang="en-US" sz="2600" dirty="0">
              <a:effectLst/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887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i="1" u="sng" dirty="0" smtClean="0"/>
              <a:t>DOES THIS LOOK FAMILIAR ?????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CAA24A4-E62A-466B-8D3D-BDB7C5AFFC5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912100" cy="48394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0" y="6211047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193964" y="4059382"/>
            <a:ext cx="8191084" cy="2590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6900" dirty="0" smtClean="0"/>
              <a:t>Achieving Fiscal Health      </a:t>
            </a:r>
            <a:r>
              <a:rPr lang="en-US" sz="6400" dirty="0" smtClean="0">
                <a:solidFill>
                  <a:srgbClr val="C00000"/>
                </a:solidFill>
              </a:rPr>
              <a:t>-OR- 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i="1" dirty="0" smtClean="0">
                <a:solidFill>
                  <a:srgbClr val="FFFF00"/>
                </a:solidFill>
              </a:rPr>
              <a:t>Confessions of a 30-year Finance Director !</a:t>
            </a:r>
            <a:r>
              <a:rPr lang="en-US" i="1" dirty="0" smtClean="0">
                <a:solidFill>
                  <a:srgbClr val="FFFF00"/>
                </a:solidFill>
              </a:rPr>
              <a:t/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CD4-D3A8-410B-A0D5-0061C7527E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Become a Diagnostician</a:t>
            </a:r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69BDB68-E4DE-426F-BC98-9CFEDBF07F2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 t="5994"/>
          <a:stretch>
            <a:fillRect/>
          </a:stretch>
        </p:blipFill>
        <p:spPr bwMode="auto">
          <a:xfrm>
            <a:off x="2286000" y="1400175"/>
            <a:ext cx="67818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" y="1813560"/>
            <a:ext cx="2203450" cy="3305175"/>
          </a:xfrm>
          <a:prstGeom prst="rect">
            <a:avLst/>
          </a:prstGeom>
          <a:noFill/>
          <a:ln w="117475" cmpd="thinThick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667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048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93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u="sng" dirty="0" smtClean="0"/>
              <a:t>“</a:t>
            </a:r>
            <a:r>
              <a:rPr lang="en-US" sz="4800" b="1" i="1" u="sng" dirty="0" smtClean="0"/>
              <a:t>Over the Counter</a:t>
            </a:r>
            <a:r>
              <a:rPr lang="en-US" sz="4800" u="sng" dirty="0" smtClean="0"/>
              <a:t>” Treatments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75760" cy="47561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i="1" u="sng" dirty="0" smtClean="0"/>
              <a:t>Treatment Options: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Fees for Service = Cost of Delivery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Freeze Vacant Positions (</a:t>
            </a:r>
            <a:r>
              <a:rPr lang="en-US" sz="2200" i="1" dirty="0" smtClean="0"/>
              <a:t>Temporaries?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Across the Board “</a:t>
            </a:r>
            <a:r>
              <a:rPr lang="en-US" sz="2200" i="1" u="sng" dirty="0" smtClean="0"/>
              <a:t>Cuts</a:t>
            </a:r>
            <a:r>
              <a:rPr lang="en-US" sz="2200" dirty="0" smtClean="0"/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Defer/Delay Capital Projects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“Sharpen” Revenue Billing/Collection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Consolidated Purchasing/Contracting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Sell Underutilized Assets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Cost Allocation/Overhead Transfers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Freeze Salaries/Overtime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0" y="1295400"/>
            <a:ext cx="4038600" cy="286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953000" y="43434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Treatment Considerations: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Only a Short-Term “Fix” to Relieve Pain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Safe to apply with minimal diagnosis</a:t>
            </a:r>
          </a:p>
          <a:p>
            <a:pPr marL="342900" marR="0" lvl="0" indent="-3429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Must have follow up diagnosis</a:t>
            </a:r>
          </a:p>
        </p:txBody>
      </p:sp>
    </p:spTree>
    <p:extLst>
      <p:ext uri="{BB962C8B-B14F-4D97-AF65-F5344CB8AC3E}">
        <p14:creationId xmlns:p14="http://schemas.microsoft.com/office/powerpoint/2010/main" val="3647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u="sng" dirty="0" smtClean="0"/>
              <a:t>“</a:t>
            </a:r>
            <a:r>
              <a:rPr lang="en-US" b="1" i="1" u="sng" dirty="0" smtClean="0"/>
              <a:t>Emergency-Room</a:t>
            </a:r>
            <a:r>
              <a:rPr lang="en-US" u="sng" dirty="0" smtClean="0"/>
              <a:t>” Treatments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7561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 b="1" i="1" u="sng" dirty="0" smtClean="0"/>
              <a:t>Treatment Options: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Across the Board Budget “</a:t>
            </a:r>
            <a:r>
              <a:rPr lang="en-US" sz="2200" i="1" u="sng" dirty="0" smtClean="0"/>
              <a:t>Amputation</a:t>
            </a:r>
            <a:r>
              <a:rPr lang="en-US" sz="2200" i="1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Hiring Freeze/Furloughs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Reduction in Workforce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4-Day work weeks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Reduce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Spend “Savings” Reserves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Early Retirement Incentives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Outsourcing/Shared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Resize or Restructure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1600200"/>
            <a:ext cx="26479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48200" y="4191000"/>
            <a:ext cx="40386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Treatment Considerations: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Don’t apply without diagnosis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Don’t be guilty of malpractice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Cambria" pitchFamily="18" charset="0"/>
                <a:cs typeface="Cambria"/>
              </a:rPr>
              <a:t>Only to “Stop the Bleeding”</a:t>
            </a:r>
          </a:p>
        </p:txBody>
      </p:sp>
    </p:spTree>
    <p:extLst>
      <p:ext uri="{BB962C8B-B14F-4D97-AF65-F5344CB8AC3E}">
        <p14:creationId xmlns:p14="http://schemas.microsoft.com/office/powerpoint/2010/main" val="34055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609600"/>
            <a:ext cx="6477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u="sng" dirty="0" smtClean="0"/>
              <a:t>“</a:t>
            </a:r>
            <a:r>
              <a:rPr lang="en-US" sz="5300" b="1" i="1" u="sng" dirty="0" smtClean="0"/>
              <a:t>Cosmetic</a:t>
            </a:r>
            <a:r>
              <a:rPr lang="en-US" sz="5300" u="sng" dirty="0" smtClean="0"/>
              <a:t>” Treatments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(</a:t>
            </a:r>
            <a:r>
              <a:rPr lang="en-US" sz="4000" b="1" i="1" dirty="0" smtClean="0"/>
              <a:t>Not a Solution!!!</a:t>
            </a:r>
            <a:r>
              <a:rPr lang="en-US" dirty="0" smtClean="0"/>
              <a:t>)</a:t>
            </a:r>
            <a:endParaRPr lang="en-US" sz="3600" i="1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229600" cy="4495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050" dirty="0" smtClean="0"/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Accounting Gimmicks</a:t>
            </a:r>
            <a:endParaRPr lang="en-US" sz="1100" dirty="0" smtClean="0"/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Shifting Operational Costs to Capital Budgets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Deferring Compensation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Underfund Accrued Liabilities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Short –term borrowing</a:t>
            </a:r>
          </a:p>
          <a:p>
            <a:pPr marL="274320" indent="-274320" eaLnBrk="1" fontAlgn="auto" hangingPunct="1">
              <a:spcBef>
                <a:spcPts val="8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“</a:t>
            </a:r>
            <a:r>
              <a:rPr lang="en-US" i="1" dirty="0" smtClean="0"/>
              <a:t>Distort”</a:t>
            </a:r>
            <a:r>
              <a:rPr lang="en-US" dirty="0" smtClean="0"/>
              <a:t> estimates or projections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52014-4475-4CAC-AD4A-5F243973AF3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81" name="Picture 10" descr="C:\Users\Jon\AppData\Local\Microsoft\Windows\Temporary Internet Files\Content.IE5\QPRAPR0P\MC9002908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0558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49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2440"/>
            <a:ext cx="8229600" cy="11125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Achieving Fiscal Health &amp; Wellness</a:t>
            </a:r>
            <a:br>
              <a:rPr lang="en-US" sz="4000" dirty="0" smtClean="0"/>
            </a:br>
            <a:r>
              <a:rPr lang="en-US" sz="2800" i="1" u="sng" dirty="0" smtClean="0"/>
              <a:t>2</a:t>
            </a:r>
            <a:r>
              <a:rPr lang="en-US" sz="1800" i="1" u="sng" dirty="0" smtClean="0"/>
              <a:t> </a:t>
            </a:r>
            <a:r>
              <a:rPr lang="en-US" sz="2800" i="1" u="sng" dirty="0" smtClean="0"/>
              <a:t>Strategic Initiatives</a:t>
            </a:r>
            <a:endParaRPr lang="en-US" sz="4000" i="1" u="sng" dirty="0" smtClean="0"/>
          </a:p>
        </p:txBody>
      </p:sp>
      <p:graphicFrame>
        <p:nvGraphicFramePr>
          <p:cNvPr id="2050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4740275" y="2152650"/>
          <a:ext cx="4205288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4" name="Visio" r:id="rId4" imgW="6220968" imgH="5625694" progId="Visio.Drawing.11">
                  <p:embed/>
                </p:oleObj>
              </mc:Choice>
              <mc:Fallback>
                <p:oleObj name="Visio" r:id="rId4" imgW="6220968" imgH="5625694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882"/>
                      <a:stretch>
                        <a:fillRect/>
                      </a:stretch>
                    </p:blipFill>
                    <p:spPr bwMode="auto">
                      <a:xfrm>
                        <a:off x="4740275" y="2152650"/>
                        <a:ext cx="4205288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71665" y="6359902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fld id="{DA8B8813-A52B-4C3E-A00D-1A4A4022D925}" type="slidenum">
              <a:rPr lang="en-US"/>
              <a:pPr algn="ctr">
                <a:defRPr/>
              </a:pPr>
              <a:t>16</a:t>
            </a:fld>
            <a:endParaRPr lang="en-US" dirty="0"/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685800" y="177692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Fiscal Health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257800" y="177692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Long-term Fiscal Wellness</a:t>
            </a:r>
          </a:p>
        </p:txBody>
      </p:sp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6" cstate="print"/>
          <a:srcRect t="6839"/>
          <a:stretch>
            <a:fillRect/>
          </a:stretch>
        </p:blipFill>
        <p:spPr bwMode="auto">
          <a:xfrm>
            <a:off x="353060" y="2286000"/>
            <a:ext cx="41910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8460" y="432435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0920" y="44196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0" y="91821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060704"/>
            <a:ext cx="8229600" cy="7132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BRINGING VISION INTO FOCUS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WITH A NEW “LENS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”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8852" name="Picture 4" descr="C:\Users\Jon\Picture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5360" y="2131823"/>
            <a:ext cx="2966313" cy="395020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6408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17</a:t>
            </a:fld>
            <a:endParaRPr lang="en-US" dirty="0"/>
          </a:p>
        </p:txBody>
      </p:sp>
      <p:pic>
        <p:nvPicPr>
          <p:cNvPr id="78853" name="Picture 5" descr="C:\Users\Jon\Pictures\Pic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360" y="2131823"/>
            <a:ext cx="3520440" cy="39502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2" y="6336175"/>
            <a:ext cx="1373225" cy="5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1336" y="376432"/>
            <a:ext cx="8485909" cy="7644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Who is Looking through the “New Lens”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92242" y="1410952"/>
            <a:ext cx="4452049" cy="5172872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ARIZONA  -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Chandler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(2 )</a:t>
            </a:r>
            <a:r>
              <a:rPr lang="en-US" sz="1600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Queen Creek; 	Gilbert Public Schools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CALIFORNIA -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Walnut Creek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 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San Jose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	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Sacramento 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Monterey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(3); </a:t>
            </a:r>
            <a:r>
              <a:rPr lang="en-US" sz="1600" b="1" i="1" dirty="0" smtClean="0">
                <a:solidFill>
                  <a:srgbClr val="0070C0"/>
                </a:solidFill>
                <a:latin typeface="+mj-lt"/>
              </a:rPr>
              <a:t>Salinas;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 	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Seaside</a:t>
            </a:r>
            <a:r>
              <a:rPr lang="en-US" sz="1600" b="1" dirty="0" smtClean="0">
                <a:latin typeface="+mj-lt"/>
              </a:rPr>
              <a:t>;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Fairfield</a:t>
            </a:r>
            <a:r>
              <a:rPr lang="en-US" sz="1600" b="1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Placentia</a:t>
            </a:r>
            <a:r>
              <a:rPr lang="en-US" sz="1600" b="1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Mission 	Viejo;  	</a:t>
            </a: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endParaRPr lang="en-US" sz="400" b="1" i="1" dirty="0" smtClean="0">
              <a:solidFill>
                <a:prstClr val="black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solidFill>
                  <a:prstClr val="black"/>
                </a:solidFill>
                <a:latin typeface="+mj-lt"/>
              </a:rPr>
              <a:t>CANADA - 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Edmonton;  Alberta Ministry of	Health; 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COLORADO  </a:t>
            </a:r>
            <a:r>
              <a:rPr lang="en-US" sz="1800" b="1" i="1" dirty="0" smtClean="0">
                <a:solidFill>
                  <a:srgbClr val="C00000"/>
                </a:solidFill>
                <a:latin typeface="+mj-lt"/>
              </a:rPr>
              <a:t>- 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Boulder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3)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Longmont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(3)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	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Fort Collins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 (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Wheat Ridge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	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Jefferson County</a:t>
            </a:r>
            <a:r>
              <a:rPr lang="en-US" sz="1600" dirty="0" smtClean="0">
                <a:latin typeface="+mj-lt"/>
              </a:rPr>
              <a:t>; 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Thornton</a:t>
            </a:r>
            <a:r>
              <a:rPr lang="en-US" sz="1600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Victor;  	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Mountain View Fire Protection District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:	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Manitou Springs</a:t>
            </a:r>
            <a:r>
              <a:rPr lang="en-US" sz="1600" dirty="0" smtClean="0">
                <a:latin typeface="+mj-lt"/>
              </a:rPr>
              <a:t>; </a:t>
            </a:r>
            <a:r>
              <a:rPr lang="en-US" sz="1600" b="1" dirty="0" smtClean="0">
                <a:solidFill>
                  <a:srgbClr val="7030A0"/>
                </a:solidFill>
                <a:latin typeface="+mj-lt"/>
              </a:rPr>
              <a:t>Denver International 	Airport; Dillon Valley Water/Sewer    	District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800" b="1" i="1" dirty="0" smtClean="0">
                <a:latin typeface="+mj-lt"/>
              </a:rPr>
              <a:t>FLORIDA -  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Lakeland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>
                <a:solidFill>
                  <a:srgbClr val="C00000"/>
                </a:solidFill>
                <a:latin typeface="+mj-lt"/>
              </a:rPr>
              <a:t>(3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Delray Beach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+mj-lt"/>
              </a:rPr>
              <a:t>(2)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600" dirty="0" smtClean="0">
                <a:solidFill>
                  <a:prstClr val="black"/>
                </a:solidFill>
                <a:latin typeface="+mj-lt"/>
              </a:rPr>
              <a:t>	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Plantation; Pasco County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1800" b="1" i="1" dirty="0">
                <a:solidFill>
                  <a:prstClr val="black"/>
                </a:solidFill>
                <a:latin typeface="Calibri"/>
              </a:rPr>
              <a:t>IDAHO – </a:t>
            </a:r>
            <a:r>
              <a:rPr lang="en-US" sz="1600" b="1" dirty="0">
                <a:solidFill>
                  <a:srgbClr val="0F6FC6">
                    <a:lumMod val="50000"/>
                  </a:srgbClr>
                </a:solidFill>
                <a:latin typeface="Calibri"/>
              </a:rPr>
              <a:t>Post Falls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n-US" sz="1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5127" y="1168635"/>
            <a:ext cx="4488873" cy="537119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endParaRPr lang="en-US" sz="40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solidFill>
                  <a:prstClr val="black"/>
                </a:solidFill>
                <a:latin typeface="Calibri"/>
              </a:rPr>
              <a:t>ILLINOIS </a:t>
            </a:r>
            <a:r>
              <a:rPr lang="en-US" sz="7200" b="1" i="1" dirty="0">
                <a:solidFill>
                  <a:prstClr val="black"/>
                </a:solidFill>
                <a:latin typeface="Calibri"/>
              </a:rPr>
              <a:t>-  </a:t>
            </a:r>
            <a:r>
              <a:rPr lang="en-US" sz="6400" b="1" dirty="0" smtClean="0">
                <a:solidFill>
                  <a:srgbClr val="0F6FC6">
                    <a:lumMod val="50000"/>
                  </a:srgbClr>
                </a:solidFill>
                <a:latin typeface="Calibri"/>
              </a:rPr>
              <a:t>Boone County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  <a:buNone/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KANSAS -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Shawnee</a:t>
            </a:r>
            <a:endParaRPr lang="en-US" sz="6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solidFill>
                  <a:prstClr val="black"/>
                </a:solidFill>
                <a:latin typeface="Calibri"/>
              </a:rPr>
              <a:t>MISSOURI </a:t>
            </a:r>
            <a:r>
              <a:rPr lang="en-US" sz="7200" b="1" i="1" dirty="0">
                <a:solidFill>
                  <a:prstClr val="black"/>
                </a:solidFill>
                <a:latin typeface="Calibri"/>
              </a:rPr>
              <a:t>-  </a:t>
            </a:r>
            <a:r>
              <a:rPr lang="en-US" sz="6400" b="1" dirty="0" smtClean="0">
                <a:solidFill>
                  <a:srgbClr val="0F6FC6">
                    <a:lumMod val="50000"/>
                  </a:srgbClr>
                </a:solidFill>
                <a:latin typeface="Calibri"/>
              </a:rPr>
              <a:t>Branson</a:t>
            </a:r>
            <a:endParaRPr lang="en-US" sz="6400" b="1" dirty="0">
              <a:solidFill>
                <a:srgbClr val="0F6FC6">
                  <a:lumMod val="50000"/>
                </a:srgbClr>
              </a:solidFill>
              <a:latin typeface="Calibri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latin typeface="+mj-lt"/>
              </a:rPr>
              <a:t>MONTANA  -  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Billings </a:t>
            </a:r>
            <a:r>
              <a:rPr lang="en-US" sz="6400" b="1" i="1" dirty="0">
                <a:solidFill>
                  <a:srgbClr val="C00000"/>
                </a:solidFill>
                <a:latin typeface="Calibri"/>
              </a:rPr>
              <a:t>(2) </a:t>
            </a:r>
            <a:endParaRPr lang="en-US" sz="6400" b="1" dirty="0">
              <a:solidFill>
                <a:srgbClr val="C00000"/>
              </a:solidFill>
              <a:latin typeface="Calibri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NEBRASKA -  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Grand 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Island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(3) </a:t>
            </a:r>
            <a:endParaRPr lang="en-US" sz="6400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solidFill>
                  <a:prstClr val="black"/>
                </a:solidFill>
                <a:latin typeface="Calibri"/>
              </a:rPr>
              <a:t>NEW MEXICO </a:t>
            </a:r>
            <a:r>
              <a:rPr lang="en-US" sz="7200" b="1" i="1" dirty="0">
                <a:solidFill>
                  <a:prstClr val="black"/>
                </a:solidFill>
                <a:latin typeface="Calibri"/>
              </a:rPr>
              <a:t>-  </a:t>
            </a:r>
            <a:r>
              <a:rPr lang="en-US" sz="6400" b="1" dirty="0" smtClean="0">
                <a:solidFill>
                  <a:srgbClr val="0F6FC6">
                    <a:lumMod val="50000"/>
                  </a:srgbClr>
                </a:solidFill>
                <a:latin typeface="Calibri"/>
              </a:rPr>
              <a:t>San Juan County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NEVADA  -  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Douglas 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County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(2) </a:t>
            </a:r>
            <a:endParaRPr lang="en-US" sz="64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NORTH </a:t>
            </a:r>
            <a:r>
              <a:rPr lang="en-US" sz="7200" b="1" i="1" dirty="0">
                <a:latin typeface="+mj-lt"/>
              </a:rPr>
              <a:t>CAROLINA </a:t>
            </a:r>
            <a:r>
              <a:rPr lang="en-US" sz="7200" b="1" i="1" dirty="0" smtClean="0">
                <a:latin typeface="+mj-lt"/>
              </a:rPr>
              <a:t>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Cary</a:t>
            </a:r>
            <a:endParaRPr lang="en-US" sz="6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OHIO 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Blue 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Ash; Cincinnati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OREGON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Springfield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  <a:r>
              <a:rPr lang="en-US" sz="6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Tualatin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PENNSYLVANIA  - 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Lehigh 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County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TEXAS  -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Plano </a:t>
            </a:r>
            <a:r>
              <a:rPr lang="en-US" sz="6400" b="1" i="1" dirty="0" smtClean="0">
                <a:solidFill>
                  <a:srgbClr val="C00000"/>
                </a:solidFill>
                <a:latin typeface="+mj-lt"/>
              </a:rPr>
              <a:t>(3), </a:t>
            </a:r>
            <a:r>
              <a:rPr lang="en-US" sz="6400" b="1" dirty="0">
                <a:solidFill>
                  <a:srgbClr val="7030A0"/>
                </a:solidFill>
                <a:latin typeface="+mj-lt"/>
              </a:rPr>
              <a:t>Southlake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3200" b="1" i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7200" b="1" i="1" dirty="0" smtClean="0">
                <a:latin typeface="+mj-lt"/>
              </a:rPr>
              <a:t>VIRGINIA  -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Chesapeake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(2)</a:t>
            </a:r>
            <a:r>
              <a:rPr lang="en-US" sz="6400" dirty="0">
                <a:solidFill>
                  <a:srgbClr val="C00000"/>
                </a:solidFill>
                <a:latin typeface="+mj-lt"/>
              </a:rPr>
              <a:t>;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400" b="1" dirty="0" smtClean="0">
                <a:solidFill>
                  <a:srgbClr val="C00000"/>
                </a:solidFill>
                <a:latin typeface="+mj-lt"/>
              </a:rPr>
              <a:t> Christiansburg</a:t>
            </a:r>
            <a:r>
              <a:rPr lang="en-US" sz="64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6400" b="1" i="1" dirty="0">
                <a:solidFill>
                  <a:srgbClr val="C00000"/>
                </a:solidFill>
                <a:latin typeface="+mj-lt"/>
              </a:rPr>
              <a:t>(2)</a:t>
            </a:r>
            <a:r>
              <a:rPr lang="en-US" sz="64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endParaRPr lang="en-US" sz="3200" b="1" i="1" dirty="0" smtClean="0">
              <a:latin typeface="+mj-lt"/>
            </a:endParaRPr>
          </a:p>
          <a:p>
            <a:pPr lvl="0">
              <a:spcBef>
                <a:spcPts val="0"/>
              </a:spcBef>
              <a:spcAft>
                <a:spcPts val="300"/>
              </a:spcAft>
              <a:buClr>
                <a:srgbClr val="0BD0D9"/>
              </a:buClr>
            </a:pPr>
            <a:r>
              <a:rPr lang="en-US" sz="7200" b="1" i="1" dirty="0" smtClean="0">
                <a:latin typeface="+mj-lt"/>
              </a:rPr>
              <a:t>WYOMING -  </a:t>
            </a:r>
            <a:r>
              <a:rPr lang="en-US" sz="6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Green </a:t>
            </a:r>
            <a:r>
              <a:rPr lang="en-US" sz="6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River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3149B7B5-A412-48C7-B352-9BB67E9249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" y="6461345"/>
            <a:ext cx="1043831" cy="3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0448" y="2123575"/>
            <a:ext cx="6359236" cy="39277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295EB-7B54-44AF-9B00-67CC1548DB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2" descr="http://mykickasscoach.com/wp-content/uploads/2011/10/Fotolia_25308258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619220"/>
            <a:ext cx="8326581" cy="44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" y="6211047"/>
            <a:ext cx="1560003" cy="5928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4" y="646456"/>
            <a:ext cx="5337088" cy="114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activegovernment.com/Assets/ActiveGovernment/Partners/Alliance+For+Innovation+200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6" y="1027935"/>
            <a:ext cx="2365134" cy="11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21" y="2965735"/>
            <a:ext cx="1500158" cy="192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9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046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i="1" u="sng" dirty="0" smtClean="0">
                <a:solidFill>
                  <a:schemeClr val="accent1">
                    <a:lumMod val="75000"/>
                  </a:schemeClr>
                </a:solidFill>
              </a:rPr>
              <a:t>A Brief Introduction…</a:t>
            </a:r>
          </a:p>
        </p:txBody>
      </p:sp>
      <p:grpSp>
        <p:nvGrpSpPr>
          <p:cNvPr id="2" name="Group 11"/>
          <p:cNvGrpSpPr>
            <a:grpSpLocks noGrp="1"/>
          </p:cNvGrpSpPr>
          <p:nvPr/>
        </p:nvGrpSpPr>
        <p:grpSpPr bwMode="auto">
          <a:xfrm>
            <a:off x="1447800" y="1905000"/>
            <a:ext cx="2819400" cy="3246437"/>
            <a:chOff x="533400" y="0"/>
            <a:chExt cx="2457450" cy="32766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0"/>
              <a:ext cx="2457450" cy="3276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914400" y="2819400"/>
              <a:ext cx="1590675" cy="36988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cap="all" dirty="0">
                  <a:latin typeface="+mn-lt"/>
                </a:rPr>
                <a:t>Jon Johnson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965680-05B1-4CC0-8BB5-2E49DEA4A30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05400" y="2590800"/>
            <a:ext cx="2743200" cy="3352800"/>
            <a:chOff x="6504048" y="0"/>
            <a:chExt cx="2568290" cy="342438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4048" y="0"/>
              <a:ext cx="2568290" cy="34243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830536" y="2957425"/>
              <a:ext cx="1617916" cy="3772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Constantia" pitchFamily="18" charset="0"/>
                </a:rPr>
                <a:t>CHRIS FABIAN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" y="6245955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Fiscal Health &amp; Wellness through </a:t>
            </a:r>
            <a:r>
              <a:rPr lang="en-US" sz="4900" b="1" i="1" dirty="0" smtClean="0"/>
              <a:t>Priority Based Budgeting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03" y="2801258"/>
            <a:ext cx="3968332" cy="3523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03" y="1799770"/>
            <a:ext cx="4043464" cy="760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0" y="6405178"/>
            <a:ext cx="1049133" cy="398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99770"/>
            <a:ext cx="3984415" cy="45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21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518160"/>
            <a:ext cx="7208520" cy="5838190"/>
          </a:xfr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980" y="406146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05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How much do we have available to spend?                       	(</a:t>
            </a:r>
            <a:r>
              <a:rPr lang="en-US" sz="3000" b="1" i="1" u="sng" dirty="0" smtClean="0">
                <a:solidFill>
                  <a:srgbClr val="0070C0"/>
                </a:solidFill>
              </a:rPr>
              <a:t>not</a:t>
            </a:r>
            <a:r>
              <a:rPr lang="en-US" sz="3000" b="1" i="1" dirty="0" smtClean="0">
                <a:solidFill>
                  <a:srgbClr val="0070C0"/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6" name="Picture 8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07" y="275763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039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#1: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dirty="0" smtClean="0"/>
              <a:t>“</a:t>
            </a:r>
            <a:r>
              <a:rPr lang="en-US" sz="4000" b="1" i="1" u="sng" dirty="0" smtClean="0"/>
              <a:t>Spend Within Your Means”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056"/>
            <a:ext cx="8077200" cy="4639930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 smtClean="0">
                <a:solidFill>
                  <a:srgbClr val="FF0000"/>
                </a:solidFill>
              </a:rPr>
              <a:t>DO YOU</a:t>
            </a:r>
            <a:r>
              <a:rPr lang="en-US" b="1" i="1" dirty="0" smtClean="0">
                <a:solidFill>
                  <a:srgbClr val="FF0000"/>
                </a:solidFill>
              </a:rPr>
              <a:t>…</a:t>
            </a:r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1000" b="1" i="1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sz="2500" b="1" i="1" dirty="0" smtClean="0"/>
              <a:t>Start with revenues?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Know what “</a:t>
            </a:r>
            <a:r>
              <a:rPr lang="en-US" sz="2500" b="1" i="1" dirty="0" smtClean="0"/>
              <a:t>drives”</a:t>
            </a:r>
            <a:r>
              <a:rPr lang="en-US" sz="2500" dirty="0" smtClean="0"/>
              <a:t> each major revenue source?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Prepare a formal organization-wide </a:t>
            </a:r>
            <a:r>
              <a:rPr lang="en-US" sz="2500" b="1" i="1" dirty="0" smtClean="0"/>
              <a:t>Revenue Manual</a:t>
            </a:r>
            <a:r>
              <a:rPr lang="en-US" sz="2500" dirty="0" smtClean="0"/>
              <a:t>?</a:t>
            </a:r>
          </a:p>
          <a:p>
            <a:pPr lvl="2" algn="just">
              <a:lnSpc>
                <a:spcPct val="80000"/>
              </a:lnSpc>
            </a:pPr>
            <a:endParaRPr lang="en-US" sz="11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sz="2500" b="1" i="1" dirty="0" smtClean="0"/>
              <a:t>Distinguish one-time from ongoing sources and uses?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Have a process in place to “</a:t>
            </a:r>
            <a:r>
              <a:rPr lang="en-US" sz="2500" i="1" dirty="0" smtClean="0"/>
              <a:t>track</a:t>
            </a:r>
            <a:r>
              <a:rPr lang="en-US" sz="2500" dirty="0" smtClean="0"/>
              <a:t>” them separately? 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Demonstrate this differentiation in your forecasts and other financial documents?</a:t>
            </a:r>
          </a:p>
          <a:p>
            <a:pPr lvl="2" algn="just">
              <a:lnSpc>
                <a:spcPct val="80000"/>
              </a:lnSpc>
            </a:pPr>
            <a:endParaRPr lang="en-US" sz="1100" dirty="0"/>
          </a:p>
          <a:p>
            <a:pPr lvl="1" algn="just">
              <a:lnSpc>
                <a:spcPct val="80000"/>
              </a:lnSpc>
            </a:pPr>
            <a:r>
              <a:rPr lang="en-US" sz="2500" b="1" i="1" dirty="0" smtClean="0"/>
              <a:t>Differentiate Program Revenues from General Government Revenues?</a:t>
            </a:r>
          </a:p>
          <a:p>
            <a:pPr lvl="2" algn="just">
              <a:lnSpc>
                <a:spcPct val="80000"/>
              </a:lnSpc>
            </a:pPr>
            <a:r>
              <a:rPr lang="en-US" sz="2500" dirty="0" smtClean="0"/>
              <a:t>Adjust budget allocations to departments for changes in associated Program Revenues? </a:t>
            </a:r>
          </a:p>
          <a:p>
            <a:pPr algn="just" eaLnBrk="1" hangingPunct="1">
              <a:lnSpc>
                <a:spcPct val="80000"/>
              </a:lnSpc>
            </a:pPr>
            <a:endParaRPr lang="en-US" sz="2200" dirty="0" smtClean="0"/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777A9F44-4D26-498F-B442-1FC14FA86288}" type="slidenum">
              <a:rPr lang="en-US"/>
              <a:pPr algn="ctr">
                <a:defRPr/>
              </a:pPr>
              <a:t>23</a:t>
            </a:fld>
            <a:endParaRPr lang="en-US" dirty="0"/>
          </a:p>
        </p:txBody>
      </p:sp>
      <p:pic>
        <p:nvPicPr>
          <p:cNvPr id="105480" name="Picture 8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11" y="4636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29640"/>
            <a:ext cx="8915400" cy="67056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Differentiate Ongoing and One-time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200" dirty="0" smtClean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4" t="21875" r="5469" b="8333"/>
          <a:stretch>
            <a:fillRect/>
          </a:stretch>
        </p:blipFill>
        <p:spPr bwMode="auto">
          <a:xfrm>
            <a:off x="228600" y="1272941"/>
            <a:ext cx="8915400" cy="49390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3173" y="1600200"/>
            <a:ext cx="11603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2012 Budget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37573" y="1600200"/>
            <a:ext cx="116032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2013 Budget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37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039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#1: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dirty="0" smtClean="0"/>
              <a:t>“</a:t>
            </a:r>
            <a:r>
              <a:rPr lang="en-US" sz="4000" b="1" i="1" u="sng" dirty="0" smtClean="0"/>
              <a:t>Spend Within Your Means”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3693"/>
            <a:ext cx="8382000" cy="500451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Available Treatments</a:t>
            </a:r>
            <a:r>
              <a:rPr lang="en-US" sz="2200" b="1" i="1" dirty="0" smtClean="0">
                <a:solidFill>
                  <a:schemeClr val="tx2"/>
                </a:solidFill>
              </a:rPr>
              <a:t>:</a:t>
            </a:r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1000" b="1" i="1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b="1" i="1" dirty="0" smtClean="0"/>
              <a:t>Achieve ongoing alignment 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Fund operating expenditures with reliable ongoing revenues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Prevent reliance on volatile revenues </a:t>
            </a:r>
            <a:r>
              <a:rPr lang="en-US" sz="2400" i="1" dirty="0" smtClean="0"/>
              <a:t>(that might not come in!)</a:t>
            </a:r>
          </a:p>
          <a:p>
            <a:pPr marL="667512" lvl="2" indent="0" algn="just">
              <a:lnSpc>
                <a:spcPct val="80000"/>
              </a:lnSpc>
              <a:buNone/>
            </a:pPr>
            <a:endParaRPr lang="en-US" sz="1000" i="1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b="1" i="1" dirty="0" smtClean="0"/>
              <a:t>Achieve one-time alignment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Fund one-time costs  with one-time sources </a:t>
            </a:r>
          </a:p>
          <a:p>
            <a:pPr lvl="2" algn="just">
              <a:lnSpc>
                <a:spcPct val="80000"/>
              </a:lnSpc>
            </a:pPr>
            <a:r>
              <a:rPr lang="en-US" sz="2400" dirty="0" smtClean="0"/>
              <a:t>Ensure reserves aren’t used for ongoing expenses</a:t>
            </a:r>
          </a:p>
          <a:p>
            <a:pPr marL="667512" lvl="2" indent="0" algn="just">
              <a:lnSpc>
                <a:spcPct val="80000"/>
              </a:lnSpc>
              <a:buNone/>
            </a:pPr>
            <a:endParaRPr lang="en-US" sz="1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b="1" i="1" dirty="0" smtClean="0"/>
              <a:t>Promote revenue diversification and enhancement</a:t>
            </a:r>
          </a:p>
          <a:p>
            <a:pPr marL="393192" lvl="1" indent="0" algn="just" eaLnBrk="1" hangingPunct="1">
              <a:lnSpc>
                <a:spcPct val="80000"/>
              </a:lnSpc>
              <a:buNone/>
            </a:pPr>
            <a:endParaRPr lang="en-US" sz="2200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777A9F44-4D26-498F-B442-1FC14FA86288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5480" name="Picture 8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11" y="46361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0698" y="6384257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584961"/>
            <a:ext cx="886968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18788" name="Picture 4" descr="banking,breaking,business concepts,facial expressions,finances,hammers,households,iStockphoto,piggy banks,savings,tools,worr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4" y="3455241"/>
            <a:ext cx="2609516" cy="26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179"/>
            <a:ext cx="8229600" cy="9723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#2: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b="1" i="1" u="sng" dirty="0" smtClean="0"/>
              <a:t>Establish and Maintain Reserves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6308"/>
            <a:ext cx="8398042" cy="49682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algn="just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Understand what makes up Fund Balance(s) and why you hold reserves?</a:t>
            </a:r>
            <a:r>
              <a:rPr lang="en-US" sz="2200" b="1" i="1" dirty="0"/>
              <a:t> </a:t>
            </a:r>
            <a:endParaRPr lang="en-US" sz="2200" b="1" i="1" dirty="0" smtClean="0"/>
          </a:p>
          <a:p>
            <a:pPr lvl="2" algn="just">
              <a:lnSpc>
                <a:spcPct val="90000"/>
              </a:lnSpc>
            </a:pPr>
            <a:r>
              <a:rPr lang="en-US" sz="2200" dirty="0" smtClean="0"/>
              <a:t>Have a formal “</a:t>
            </a:r>
            <a:r>
              <a:rPr lang="en-US" sz="2200" b="1" i="1" dirty="0" smtClean="0"/>
              <a:t>inventory</a:t>
            </a:r>
            <a:r>
              <a:rPr lang="en-US" sz="2200" dirty="0" smtClean="0"/>
              <a:t>” </a:t>
            </a:r>
            <a:r>
              <a:rPr lang="en-US" sz="2200" dirty="0"/>
              <a:t>of all </a:t>
            </a:r>
            <a:r>
              <a:rPr lang="en-US" sz="2200" dirty="0" smtClean="0"/>
              <a:t>restricted </a:t>
            </a:r>
            <a:r>
              <a:rPr lang="en-US" sz="2200" dirty="0"/>
              <a:t>or designated fund balance reserves, stating their purpose, the authority establishing them and how they are to be </a:t>
            </a:r>
            <a:r>
              <a:rPr lang="en-US" sz="2200" dirty="0" smtClean="0"/>
              <a:t>calculated?</a:t>
            </a:r>
            <a:endParaRPr lang="en-US" sz="2200" dirty="0"/>
          </a:p>
          <a:p>
            <a:pPr marL="393192" lvl="1" indent="0" algn="just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sz="2200" b="1" i="1" dirty="0" smtClean="0">
                <a:solidFill>
                  <a:prstClr val="black"/>
                </a:solidFill>
              </a:rPr>
              <a:t>Have </a:t>
            </a:r>
            <a:r>
              <a:rPr lang="en-US" sz="2200" b="1" i="1" dirty="0">
                <a:solidFill>
                  <a:prstClr val="black"/>
                </a:solidFill>
              </a:rPr>
              <a:t>a written fund balance reservation </a:t>
            </a:r>
            <a:r>
              <a:rPr lang="en-US" sz="2200" b="1" i="1" dirty="0" smtClean="0">
                <a:solidFill>
                  <a:prstClr val="black"/>
                </a:solidFill>
              </a:rPr>
              <a:t>policy?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 smtClean="0">
                <a:solidFill>
                  <a:prstClr val="black"/>
                </a:solidFill>
              </a:rPr>
              <a:t>Monitor fund balances </a:t>
            </a:r>
            <a:r>
              <a:rPr lang="en-US" sz="2200" dirty="0">
                <a:solidFill>
                  <a:prstClr val="black"/>
                </a:solidFill>
              </a:rPr>
              <a:t>to ensure that reserves are </a:t>
            </a:r>
            <a:r>
              <a:rPr lang="en-US" sz="2200" dirty="0" smtClean="0">
                <a:solidFill>
                  <a:prstClr val="black"/>
                </a:solidFill>
              </a:rPr>
              <a:t>maintained?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 smtClean="0"/>
              <a:t>Ensure established </a:t>
            </a:r>
            <a:r>
              <a:rPr lang="en-US" sz="2200" dirty="0"/>
              <a:t>working capital reserves </a:t>
            </a:r>
            <a:r>
              <a:rPr lang="en-US" sz="2200" dirty="0" smtClean="0"/>
              <a:t>are sufficient </a:t>
            </a:r>
            <a:r>
              <a:rPr lang="en-US" sz="2200" dirty="0"/>
              <a:t>to meet emergency needs or short-term revenue </a:t>
            </a:r>
            <a:r>
              <a:rPr lang="en-US" sz="2200" dirty="0" smtClean="0"/>
              <a:t>shortfalls?</a:t>
            </a:r>
            <a:endParaRPr lang="en-US" sz="2200" dirty="0"/>
          </a:p>
          <a:p>
            <a:pPr marL="393192" lvl="1" indent="0" algn="just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sz="2200" b="1" i="1" dirty="0" smtClean="0"/>
              <a:t>Monitor Fund Balance levels to ensure they “aren’t too little” OR “too much”, but “just right”?</a:t>
            </a:r>
          </a:p>
          <a:p>
            <a:pPr algn="just" eaLnBrk="1" hangingPunct="1"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3242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5C7858D-52E8-4A7B-B51E-0DEDC017E945}" type="slidenum">
              <a:rPr lang="en-US"/>
              <a:pPr algn="ctr"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7" name="Picture 4" descr="banking,breaking,business concepts,facial expressions,finances,hammers,households,iStockphoto,piggy banks,savings,tools,worr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58" y="449179"/>
            <a:ext cx="1556084" cy="16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14"/>
            <a:ext cx="8229600" cy="1143000"/>
          </a:xfrm>
        </p:spPr>
        <p:txBody>
          <a:bodyPr/>
          <a:lstStyle/>
          <a:p>
            <a:r>
              <a:rPr lang="en-US" b="1" i="1" u="sng" dirty="0" smtClean="0"/>
              <a:t>Determining the “Right” Level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recommendation  (</a:t>
            </a:r>
            <a:r>
              <a:rPr lang="en-US" sz="2400" i="1" dirty="0" smtClean="0"/>
              <a:t>General Fund</a:t>
            </a:r>
            <a:r>
              <a:rPr lang="en-US" dirty="0" smtClean="0"/>
              <a:t>)– </a:t>
            </a:r>
          </a:p>
          <a:p>
            <a:pPr lvl="1"/>
            <a:r>
              <a:rPr lang="en-US" dirty="0" smtClean="0"/>
              <a:t>5% to 15% of operating revenue</a:t>
            </a:r>
          </a:p>
          <a:p>
            <a:pPr lvl="1"/>
            <a:r>
              <a:rPr lang="en-US" dirty="0" smtClean="0"/>
              <a:t>1 to 2 months operating expenditures</a:t>
            </a:r>
          </a:p>
          <a:p>
            <a:r>
              <a:rPr lang="en-US" dirty="0" smtClean="0"/>
              <a:t>Adjust for:</a:t>
            </a:r>
          </a:p>
          <a:p>
            <a:pPr lvl="1"/>
            <a:r>
              <a:rPr lang="en-US" dirty="0" smtClean="0"/>
              <a:t>Historic Events and Past Experience</a:t>
            </a:r>
          </a:p>
          <a:p>
            <a:pPr lvl="1"/>
            <a:r>
              <a:rPr lang="en-US" dirty="0" smtClean="0"/>
              <a:t>Government Size</a:t>
            </a:r>
          </a:p>
          <a:p>
            <a:pPr lvl="1"/>
            <a:r>
              <a:rPr lang="en-US" dirty="0" smtClean="0"/>
              <a:t>Revenue Stability</a:t>
            </a:r>
          </a:p>
          <a:p>
            <a:pPr lvl="1"/>
            <a:r>
              <a:rPr lang="en-US" dirty="0" smtClean="0"/>
              <a:t>Future Capital Needs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6" name="Picture 2" descr="iStockphoto,piggy banks,stethescopes,medicine,savings,finances,wealth,equipments,diagnostic,conce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68" y="3870659"/>
            <a:ext cx="2703890" cy="27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51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9" y="226512"/>
            <a:ext cx="8229600" cy="1325562"/>
          </a:xfrm>
        </p:spPr>
        <p:txBody>
          <a:bodyPr/>
          <a:lstStyle/>
          <a:p>
            <a:r>
              <a:rPr lang="en-US" b="1" i="1" u="sng" dirty="0" smtClean="0"/>
              <a:t>Standard &amp; Poor's View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026" y="2037021"/>
            <a:ext cx="5614153" cy="4312603"/>
          </a:xfrm>
        </p:spPr>
        <p:txBody>
          <a:bodyPr/>
          <a:lstStyle/>
          <a:p>
            <a:r>
              <a:rPr lang="en-US" dirty="0" smtClean="0"/>
              <a:t>Low = 		0% or “below”</a:t>
            </a:r>
          </a:p>
          <a:p>
            <a:r>
              <a:rPr lang="en-US" dirty="0" smtClean="0"/>
              <a:t>Adequate =	1% to 4%</a:t>
            </a:r>
          </a:p>
          <a:p>
            <a:r>
              <a:rPr lang="en-US" dirty="0" smtClean="0"/>
              <a:t>Good = 		4% to 8%</a:t>
            </a:r>
          </a:p>
          <a:p>
            <a:r>
              <a:rPr lang="en-US" dirty="0" smtClean="0"/>
              <a:t>Strong = 		8% to 15%</a:t>
            </a:r>
          </a:p>
          <a:p>
            <a:r>
              <a:rPr lang="en-US" dirty="0" smtClean="0"/>
              <a:t>Very Strong =  	Above 15%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24930" name="Picture 2" descr="https://encrypted-tbn1.google.com/images?q=tbn:ANd9GcRAMbbRQv3ssZJom-UwuDi92dqM5Dn4B_e6SPtVGpWs6AVYST1iQ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227">
            <a:off x="442149" y="2192511"/>
            <a:ext cx="2409585" cy="23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6364"/>
            <a:ext cx="7924800" cy="10712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5" y="346365"/>
            <a:ext cx="8485514" cy="59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4" y="6324601"/>
            <a:ext cx="1560510" cy="59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179"/>
            <a:ext cx="8229600" cy="97231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#2:</a:t>
            </a:r>
            <a:br>
              <a:rPr lang="en-US" sz="4000" i="1" dirty="0" smtClean="0"/>
            </a:br>
            <a:r>
              <a:rPr lang="en-US" sz="4000" i="1" dirty="0" smtClean="0"/>
              <a:t>     </a:t>
            </a:r>
            <a:r>
              <a:rPr lang="en-US" sz="4000" b="1" i="1" u="sng" dirty="0" smtClean="0"/>
              <a:t>Establish and Maintain Reserves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432"/>
            <a:ext cx="8398042" cy="48317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Available </a:t>
            </a:r>
            <a:r>
              <a:rPr lang="en-US" b="1" i="1" dirty="0">
                <a:solidFill>
                  <a:schemeClr val="tx2"/>
                </a:solidFill>
              </a:rPr>
              <a:t>Treatments </a:t>
            </a:r>
            <a:endParaRPr lang="en-US" b="1" i="1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1000" b="1" i="1" dirty="0" smtClean="0">
              <a:solidFill>
                <a:schemeClr val="tx2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Establish a written Working Capital/Emergency </a:t>
            </a:r>
            <a:r>
              <a:rPr lang="en-US" sz="2200" b="1" i="1" dirty="0"/>
              <a:t>Reserve </a:t>
            </a:r>
            <a:r>
              <a:rPr lang="en-US" sz="2200" b="1" i="1" dirty="0" smtClean="0"/>
              <a:t>policy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 smtClean="0"/>
              <a:t>Provides back-up </a:t>
            </a:r>
            <a:r>
              <a:rPr lang="en-US" sz="2200" dirty="0"/>
              <a:t>plan for emergencies, revenue shortfalls, or other unforeseen </a:t>
            </a:r>
            <a:r>
              <a:rPr lang="en-US" sz="2200" dirty="0" smtClean="0"/>
              <a:t>changes</a:t>
            </a:r>
          </a:p>
          <a:p>
            <a:pPr lvl="2" algn="just">
              <a:lnSpc>
                <a:spcPct val="90000"/>
              </a:lnSpc>
            </a:pPr>
            <a:endParaRPr lang="en-US" sz="1000" dirty="0"/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Identify</a:t>
            </a:r>
            <a:r>
              <a:rPr lang="en-US" sz="2200" b="1" i="1" dirty="0"/>
              <a:t>, </a:t>
            </a:r>
            <a:r>
              <a:rPr lang="en-US" sz="2200" b="1" i="1" dirty="0" smtClean="0"/>
              <a:t>document </a:t>
            </a:r>
            <a:r>
              <a:rPr lang="en-US" sz="2200" b="1" i="1" dirty="0"/>
              <a:t>and </a:t>
            </a:r>
            <a:r>
              <a:rPr lang="en-US" sz="2200" b="1" i="1" dirty="0" smtClean="0"/>
              <a:t>understand all reserves </a:t>
            </a:r>
            <a:endParaRPr lang="en-US" sz="2200" b="1" i="1" dirty="0"/>
          </a:p>
          <a:p>
            <a:pPr lvl="1" algn="just">
              <a:lnSpc>
                <a:spcPct val="90000"/>
              </a:lnSpc>
            </a:pPr>
            <a:endParaRPr lang="en-US" sz="1000" dirty="0" smtClean="0"/>
          </a:p>
          <a:p>
            <a:pPr lvl="1" algn="just">
              <a:lnSpc>
                <a:spcPct val="90000"/>
              </a:lnSpc>
            </a:pPr>
            <a:r>
              <a:rPr lang="en-US" sz="2200" b="1" i="1" dirty="0" smtClean="0"/>
              <a:t>Review adequacy </a:t>
            </a:r>
            <a:r>
              <a:rPr lang="en-US" sz="2200" b="1" i="1" dirty="0"/>
              <a:t>of Fund Balance </a:t>
            </a:r>
            <a:r>
              <a:rPr lang="en-US" sz="2200" b="1" i="1" dirty="0" smtClean="0"/>
              <a:t>levels</a:t>
            </a:r>
          </a:p>
          <a:p>
            <a:pPr lvl="2" algn="just">
              <a:lnSpc>
                <a:spcPct val="90000"/>
              </a:lnSpc>
            </a:pPr>
            <a:r>
              <a:rPr lang="en-US" sz="2200" dirty="0"/>
              <a:t>Hold only </a:t>
            </a:r>
            <a:r>
              <a:rPr lang="en-US" sz="2200" dirty="0" smtClean="0"/>
              <a:t>appropriate </a:t>
            </a:r>
            <a:r>
              <a:rPr lang="en-US" sz="2200" dirty="0"/>
              <a:t>amount </a:t>
            </a:r>
            <a:r>
              <a:rPr lang="en-US" sz="2200" dirty="0" smtClean="0"/>
              <a:t>in reserve to establish </a:t>
            </a:r>
            <a:r>
              <a:rPr lang="en-US" sz="2200" dirty="0"/>
              <a:t>credibility with internal and external stakeholders</a:t>
            </a:r>
          </a:p>
          <a:p>
            <a:pPr lvl="1" algn="just" eaLnBrk="1" hangingPunct="1">
              <a:lnSpc>
                <a:spcPct val="90000"/>
              </a:lnSpc>
            </a:pPr>
            <a:endParaRPr lang="en-US" sz="1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sz="2200" b="1" i="1" dirty="0" smtClean="0"/>
              <a:t>Set aside funding for long-range plans, major maintenance and asset replacement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3242" y="6391986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5C7858D-52E8-4A7B-B51E-0DEDC017E94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7" name="Picture 4" descr="banking,breaking,business concepts,facial expressions,finances,hammers,households,iStockphoto,piggy banks,savings,tools,worr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583">
            <a:off x="7382285" y="449179"/>
            <a:ext cx="1556084" cy="16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6491" y="631031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26978" name="Picture 2" descr="Appels met peren vergelijken,apples,cartoons,choices,choosing,Compare apples with pears,comparing,comparisons,deciding,decisions,Dutch proverbs,Europe,food,illustrations,Netherlands,pears,phrases,proverbs,sayings,weig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09" y="3671562"/>
            <a:ext cx="2656802" cy="26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63" y="560076"/>
            <a:ext cx="8749676" cy="91471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#3:</a:t>
            </a:r>
            <a:br>
              <a:rPr lang="en-US" sz="4000" i="1" dirty="0" smtClean="0"/>
            </a:br>
            <a:r>
              <a:rPr lang="en-US" sz="4000" i="1" dirty="0" smtClean="0"/>
              <a:t>    </a:t>
            </a:r>
            <a:r>
              <a:rPr lang="en-US" sz="3800" b="1" i="1" u="sng" dirty="0" smtClean="0"/>
              <a:t>Understand Variances </a:t>
            </a:r>
            <a:endParaRPr lang="en-US" sz="3600" b="1" i="1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36883" y="1620254"/>
            <a:ext cx="8253975" cy="48524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 smtClean="0">
                <a:solidFill>
                  <a:srgbClr val="FF0000"/>
                </a:solidFill>
              </a:rPr>
              <a:t>…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000" b="1" i="1" dirty="0">
              <a:solidFill>
                <a:srgbClr val="FF0000"/>
              </a:solidFill>
            </a:endParaRPr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Allow Departments to budget for contingencies rather than appropriating at the fund level</a:t>
            </a:r>
            <a:r>
              <a:rPr lang="en-US" b="1" i="1" dirty="0" smtClean="0"/>
              <a:t>?</a:t>
            </a:r>
          </a:p>
          <a:p>
            <a:pPr marL="393192" lvl="1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Have large capital project “carry-forwards” at year end?</a:t>
            </a:r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000" b="1" i="1" dirty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Utilize </a:t>
            </a:r>
            <a:r>
              <a:rPr lang="en-US" sz="2300" b="1" i="1" dirty="0"/>
              <a:t>a formal Compensation Plan to establish employee salary/wage ranges</a:t>
            </a:r>
            <a:r>
              <a:rPr lang="en-US" sz="2300" b="1" i="1" dirty="0" smtClean="0"/>
              <a:t>?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sz="2300" dirty="0" smtClean="0"/>
              <a:t> Update the plan on a regular basis?</a:t>
            </a:r>
          </a:p>
          <a:p>
            <a:pPr lvl="2" algn="just">
              <a:lnSpc>
                <a:spcPct val="80000"/>
              </a:lnSpc>
              <a:defRPr/>
            </a:pPr>
            <a:endParaRPr lang="en-US" sz="1000" dirty="0"/>
          </a:p>
          <a:p>
            <a:pPr lvl="1" algn="just">
              <a:lnSpc>
                <a:spcPct val="80000"/>
              </a:lnSpc>
              <a:defRPr/>
            </a:pPr>
            <a:r>
              <a:rPr lang="en-US" sz="2300" b="1" i="1" dirty="0" smtClean="0"/>
              <a:t>Include employee benefit packages as part of total personnel costs when </a:t>
            </a:r>
            <a:r>
              <a:rPr lang="en-US" sz="2300" b="1" i="1" dirty="0"/>
              <a:t>assessing the adequacy of employee </a:t>
            </a:r>
            <a:r>
              <a:rPr lang="en-US" sz="2300" b="1" i="1" dirty="0" smtClean="0"/>
              <a:t>compensation?  </a:t>
            </a:r>
            <a:endParaRPr lang="en-US" sz="2300" b="1" i="1" dirty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b="1" i="1" dirty="0" smtClean="0"/>
          </a:p>
          <a:p>
            <a:pPr marL="640080" lvl="1" indent="-246888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2322" y="6472655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7C94684-68B4-47DE-82B4-17F31EC33EB6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28006" name="Picture 6" descr="http://students.ou.edu/M/Kelsey.R.Mitchell-1/images/treasure-che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47" y="301994"/>
            <a:ext cx="1895208" cy="1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1082040"/>
          </a:xfrm>
        </p:spPr>
        <p:txBody>
          <a:bodyPr>
            <a:normAutofit/>
          </a:bodyPr>
          <a:lstStyle/>
          <a:p>
            <a:r>
              <a:rPr lang="en-US" sz="4800" b="1" i="1" u="sng" dirty="0" smtClean="0"/>
              <a:t>Types of Variance Analysis</a:t>
            </a:r>
            <a:endParaRPr lang="en-US" sz="4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0193"/>
            <a:ext cx="8686800" cy="4831081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Revenues &amp; Expenditures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Budget to Actual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Historical  year  to year actuals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Cyclical trends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Ongoing vs. one-time occurrence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Multi-year Capital Projects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Eliminate Carry-forwards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Avoid excessive “change orders”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600" dirty="0" smtClean="0"/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03426" name="Picture 2" descr="View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74" y="2033848"/>
            <a:ext cx="2115225" cy="21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97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859"/>
            <a:ext cx="8229600" cy="807720"/>
          </a:xfrm>
        </p:spPr>
        <p:txBody>
          <a:bodyPr>
            <a:normAutofit/>
          </a:bodyPr>
          <a:lstStyle/>
          <a:p>
            <a:r>
              <a:rPr lang="en-US" sz="4800" b="1" i="1" u="sng" dirty="0" smtClean="0"/>
              <a:t>Types of Variance Analysis</a:t>
            </a:r>
            <a:endParaRPr lang="en-US" sz="4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2126"/>
            <a:ext cx="9144000" cy="5105401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Employee Compensation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Comp Plan vs. Actual Wages Paid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/>
              <a:t>Hiring Range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/>
              <a:t>Maximum Range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Market Comparison </a:t>
            </a:r>
            <a:r>
              <a:rPr lang="en-US" i="1" dirty="0" smtClean="0"/>
              <a:t>- based on total compensation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800" i="1" dirty="0" smtClean="0"/>
              <a:t>Approved FTE Count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9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Accounts Receivable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/>
              <a:t>Difference between amounts due and amounts billed?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800" i="1" dirty="0" smtClean="0"/>
              <a:t>Difference between amounts billed and amounts collected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600" dirty="0" smtClean="0"/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04452" name="Picture 4" descr="C:\Users\Jon\AppData\Local\Microsoft\Windows\Temporary Internet Files\Content.IE5\HMLU8IEU\MP9004422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53" y="708259"/>
            <a:ext cx="1726621" cy="23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C:\Users\Jon\AppData\Local\Microsoft\Windows\Temporary Internet Files\Content.IE5\G02NYZ7U\MC90036571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72" y="3550352"/>
            <a:ext cx="1258055" cy="13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26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024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i="1" u="sng" dirty="0" smtClean="0"/>
              <a:t>Salary/Benefit Projection Tool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25" t="19792" r="14063" b="8333"/>
          <a:stretch>
            <a:fillRect/>
          </a:stretch>
        </p:blipFill>
        <p:spPr bwMode="auto">
          <a:xfrm>
            <a:off x="457200" y="1127760"/>
            <a:ext cx="8229600" cy="5228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" y="6472279"/>
            <a:ext cx="1049134" cy="3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56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63" y="560076"/>
            <a:ext cx="8749676" cy="91471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i="1" dirty="0" smtClean="0"/>
              <a:t>Approach to Fiscal Health #3:</a:t>
            </a:r>
            <a:br>
              <a:rPr lang="en-US" sz="4000" i="1" dirty="0" smtClean="0"/>
            </a:br>
            <a:r>
              <a:rPr lang="en-US" sz="4000" i="1" dirty="0" smtClean="0"/>
              <a:t>    </a:t>
            </a:r>
            <a:r>
              <a:rPr lang="en-US" sz="3800" b="1" i="1" u="sng" dirty="0" smtClean="0"/>
              <a:t>Understand Variances </a:t>
            </a:r>
            <a:endParaRPr lang="en-US" sz="3600" b="1" i="1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36883" y="1620254"/>
            <a:ext cx="8253975" cy="52175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Available </a:t>
            </a:r>
            <a:r>
              <a:rPr lang="en-US" b="1" i="1" dirty="0">
                <a:solidFill>
                  <a:schemeClr val="tx2"/>
                </a:solidFill>
              </a:rPr>
              <a:t>Treatments:</a:t>
            </a:r>
          </a:p>
          <a:p>
            <a:pPr marL="393192" lvl="1" indent="0" algn="just">
              <a:lnSpc>
                <a:spcPct val="80000"/>
              </a:lnSpc>
              <a:buNone/>
              <a:defRPr/>
            </a:pPr>
            <a:endParaRPr lang="en-US" sz="10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Strive to align budget with actuals (a source of “hidden treasure”)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sz="2500" dirty="0"/>
              <a:t>R</a:t>
            </a:r>
            <a:r>
              <a:rPr lang="en-US" sz="2500" dirty="0" smtClean="0"/>
              <a:t>efine </a:t>
            </a:r>
            <a:r>
              <a:rPr lang="en-US" sz="2500" dirty="0"/>
              <a:t>salary and benefit projections, to align with actual costs incurred 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sz="2500" dirty="0" smtClean="0"/>
              <a:t>Provide </a:t>
            </a:r>
            <a:r>
              <a:rPr lang="en-US" sz="2500" dirty="0"/>
              <a:t>more effective budget monitoring and </a:t>
            </a:r>
            <a:r>
              <a:rPr lang="en-US" sz="2500" dirty="0" smtClean="0"/>
              <a:t>management to eliminate variances </a:t>
            </a:r>
            <a:endParaRPr lang="en-US" sz="2500" dirty="0"/>
          </a:p>
          <a:p>
            <a:pPr lvl="2" algn="just">
              <a:lnSpc>
                <a:spcPct val="80000"/>
              </a:lnSpc>
              <a:defRPr/>
            </a:pPr>
            <a:r>
              <a:rPr lang="en-US" sz="2500" dirty="0" smtClean="0"/>
              <a:t>Identify  and eliminate the </a:t>
            </a:r>
            <a:r>
              <a:rPr lang="en-US" sz="2500" dirty="0"/>
              <a:t>“fluff</a:t>
            </a:r>
            <a:r>
              <a:rPr lang="en-US" sz="2500" dirty="0" smtClean="0"/>
              <a:t>”</a:t>
            </a:r>
          </a:p>
          <a:p>
            <a:pPr marL="667512" lvl="2" indent="0" algn="just">
              <a:lnSpc>
                <a:spcPct val="80000"/>
              </a:lnSpc>
              <a:buNone/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Fund cyclical expenditures with one-time funding sources</a:t>
            </a:r>
            <a:endParaRPr lang="en-US" sz="2500" b="1" i="1" dirty="0"/>
          </a:p>
          <a:p>
            <a:pPr marL="393192" lvl="1" indent="0" algn="just">
              <a:lnSpc>
                <a:spcPct val="80000"/>
              </a:lnSpc>
              <a:buNone/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Consolidate </a:t>
            </a:r>
            <a:r>
              <a:rPr lang="en-US" sz="2500" b="1" i="1" dirty="0"/>
              <a:t>contingencies maintained in department budgets</a:t>
            </a:r>
          </a:p>
          <a:p>
            <a:pPr lvl="1" algn="just">
              <a:lnSpc>
                <a:spcPct val="80000"/>
              </a:lnSpc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sz="2500" b="1" i="1" dirty="0" smtClean="0"/>
              <a:t>Analyze </a:t>
            </a:r>
            <a:r>
              <a:rPr lang="en-US" sz="2500" b="1" i="1" dirty="0"/>
              <a:t>and understand </a:t>
            </a:r>
            <a:r>
              <a:rPr lang="en-US" sz="2500" b="1" i="1" dirty="0" smtClean="0"/>
              <a:t>revenue &amp; expenditure </a:t>
            </a:r>
            <a:r>
              <a:rPr lang="en-US" sz="2500" b="1" i="1" dirty="0"/>
              <a:t>variances</a:t>
            </a:r>
          </a:p>
          <a:p>
            <a:pPr lvl="1" algn="just">
              <a:lnSpc>
                <a:spcPct val="80000"/>
              </a:lnSpc>
              <a:defRPr/>
            </a:pPr>
            <a:endParaRPr lang="en-US" sz="1100" dirty="0" smtClean="0"/>
          </a:p>
          <a:p>
            <a:pPr lvl="1" algn="just">
              <a:lnSpc>
                <a:spcPct val="80000"/>
              </a:lnSpc>
              <a:defRPr/>
            </a:pPr>
            <a:r>
              <a:rPr lang="en-US" b="1" i="1" dirty="0" smtClean="0"/>
              <a:t>Promote </a:t>
            </a:r>
            <a:r>
              <a:rPr lang="en-US" b="1" i="1" dirty="0"/>
              <a:t>multi-year budgeting for capital </a:t>
            </a:r>
            <a:r>
              <a:rPr lang="en-US" b="1" i="1" dirty="0" smtClean="0"/>
              <a:t>projects</a:t>
            </a:r>
            <a:endParaRPr lang="en-US" b="1" i="1" dirty="0"/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2322" y="6472655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7C94684-68B4-47DE-82B4-17F31EC33EB6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0" y="6372250"/>
            <a:ext cx="1312370" cy="498700"/>
          </a:xfrm>
          <a:prstGeom prst="rect">
            <a:avLst/>
          </a:prstGeom>
        </p:spPr>
      </p:pic>
      <p:pic>
        <p:nvPicPr>
          <p:cNvPr id="128006" name="Picture 6" descr="http://students.ou.edu/M/Kelsey.R.Mitchell-1/images/treasure-che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162">
            <a:off x="6637438" y="190563"/>
            <a:ext cx="1895208" cy="16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70C0"/>
                </a:solidFill>
              </a:rPr>
              <a:t>“</a:t>
            </a:r>
            <a:r>
              <a:rPr lang="en-US" sz="3000" b="1" i="1" dirty="0" smtClean="0">
                <a:solidFill>
                  <a:srgbClr val="0070C0"/>
                </a:solidFill>
              </a:rPr>
              <a:t>It costs how much”????????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68214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37</a:t>
            </a:fld>
            <a:endParaRPr lang="en-US" dirty="0"/>
          </a:p>
        </p:txBody>
      </p:sp>
      <p:pic>
        <p:nvPicPr>
          <p:cNvPr id="130050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4" y="4046370"/>
            <a:ext cx="3366001" cy="25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" y="221213"/>
            <a:ext cx="8961120" cy="115824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Approach to Fiscal Health #4: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b="1" i="1" u="sng" dirty="0" smtClean="0"/>
              <a:t>Transparent About “True Cost of Doing Business”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569720"/>
            <a:ext cx="8503920" cy="50048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algn="just">
              <a:spcBef>
                <a:spcPts val="432"/>
              </a:spcBef>
              <a:buNone/>
              <a:defRPr/>
            </a:pPr>
            <a:endParaRPr lang="en-US" sz="1000" dirty="0" smtClean="0"/>
          </a:p>
          <a:p>
            <a:pPr lvl="1" algn="just">
              <a:spcBef>
                <a:spcPts val="0"/>
              </a:spcBef>
              <a:defRPr/>
            </a:pPr>
            <a:r>
              <a:rPr lang="en-US" sz="2300" b="1" i="1" dirty="0" smtClean="0"/>
              <a:t>Allocate overhead </a:t>
            </a:r>
            <a:r>
              <a:rPr lang="en-US" sz="2300" b="1" i="1" dirty="0"/>
              <a:t>and </a:t>
            </a:r>
            <a:r>
              <a:rPr lang="en-US" sz="2300" b="1" i="1" dirty="0" smtClean="0"/>
              <a:t>administrative costs </a:t>
            </a:r>
            <a:r>
              <a:rPr lang="en-US" sz="2300" b="1" i="1" dirty="0"/>
              <a:t>to </a:t>
            </a:r>
            <a:r>
              <a:rPr lang="en-US" sz="2300" b="1" i="1" dirty="0" smtClean="0"/>
              <a:t>Funds and/or Departments that benefit from those services?</a:t>
            </a:r>
          </a:p>
          <a:p>
            <a:pPr marL="393192" lvl="1" indent="0" algn="just">
              <a:spcBef>
                <a:spcPts val="0"/>
              </a:spcBef>
              <a:buNone/>
              <a:defRPr/>
            </a:pPr>
            <a:endParaRPr lang="en-US" sz="1000" b="1" i="1" dirty="0"/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Utilize Internal Service Funds  to align delivery and cost of internal services with customer demand?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/>
              <a:t>Know what services are best adapted to an Internal Service Fund approach?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/>
              <a:t>Understand how internal charges are established and distributed?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>
                <a:cs typeface="Calibri" pitchFamily="34" charset="0"/>
              </a:rPr>
              <a:t>Ensure that internal </a:t>
            </a:r>
            <a:r>
              <a:rPr lang="en-US" sz="2300" dirty="0">
                <a:cs typeface="Calibri" pitchFamily="34" charset="0"/>
              </a:rPr>
              <a:t>customers perceive that costs are </a:t>
            </a:r>
            <a:r>
              <a:rPr lang="en-US" sz="2300" dirty="0" smtClean="0">
                <a:cs typeface="Calibri" pitchFamily="34" charset="0"/>
              </a:rPr>
              <a:t>transparent and there is an </a:t>
            </a:r>
            <a:r>
              <a:rPr lang="en-US" sz="2300" dirty="0">
                <a:cs typeface="Calibri" pitchFamily="34" charset="0"/>
              </a:rPr>
              <a:t>ability to influence those costs by altering their own </a:t>
            </a:r>
            <a:r>
              <a:rPr lang="en-US" sz="2300" dirty="0" smtClean="0">
                <a:cs typeface="Calibri" pitchFamily="34" charset="0"/>
              </a:rPr>
              <a:t>demand?</a:t>
            </a:r>
            <a:endParaRPr lang="en-US" sz="2300" dirty="0" smtClean="0"/>
          </a:p>
          <a:p>
            <a:pPr marL="393192" lvl="1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393192" lvl="1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200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3189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3270018-E54B-41A1-94D7-224ABE4DEFF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800334"/>
            <a:ext cx="1379620" cy="11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" y="221213"/>
            <a:ext cx="8961120" cy="115824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Approach to Fiscal Health #4: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b="1" i="1" u="sng" dirty="0" smtClean="0"/>
              <a:t>Transparent About “True Cost of Doing Business”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716647"/>
            <a:ext cx="8503920" cy="50048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b="1" i="1" dirty="0">
                <a:solidFill>
                  <a:schemeClr val="tx2"/>
                </a:solidFill>
              </a:rPr>
              <a:t>Apply Diagnostics – </a:t>
            </a:r>
            <a:r>
              <a:rPr lang="en-US" b="1" i="1" u="sng" dirty="0">
                <a:solidFill>
                  <a:srgbClr val="FF0000"/>
                </a:solidFill>
              </a:rPr>
              <a:t>DO YOU</a:t>
            </a:r>
            <a:r>
              <a:rPr lang="en-US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i="1" dirty="0" smtClean="0"/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b="1" i="1" dirty="0" smtClean="0"/>
              <a:t>Identify total cost (direct AND indirect) for all  programs?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>
                <a:cs typeface="Calibri" pitchFamily="34" charset="0"/>
              </a:rPr>
              <a:t>Prepare </a:t>
            </a:r>
            <a:r>
              <a:rPr lang="en-US" sz="2300" dirty="0">
                <a:cs typeface="Calibri" pitchFamily="34" charset="0"/>
              </a:rPr>
              <a:t>a </a:t>
            </a:r>
            <a:r>
              <a:rPr lang="en-US" sz="2300" b="1" i="1" u="sng" dirty="0">
                <a:cs typeface="Calibri" pitchFamily="34" charset="0"/>
              </a:rPr>
              <a:t>Full Cost Allocation </a:t>
            </a:r>
            <a:r>
              <a:rPr lang="en-US" sz="2300" dirty="0">
                <a:cs typeface="Calibri" pitchFamily="34" charset="0"/>
              </a:rPr>
              <a:t>plan in addition to an </a:t>
            </a:r>
            <a:r>
              <a:rPr lang="en-US" sz="2300" b="1" i="1" u="sng" dirty="0">
                <a:cs typeface="Calibri" pitchFamily="34" charset="0"/>
              </a:rPr>
              <a:t>OMB A-87 Cost Allocation Plan</a:t>
            </a:r>
            <a:r>
              <a:rPr lang="en-US" sz="2300" dirty="0" smtClean="0">
                <a:cs typeface="Calibri" pitchFamily="34" charset="0"/>
              </a:rPr>
              <a:t>?</a:t>
            </a:r>
          </a:p>
          <a:p>
            <a:pPr lvl="2" algn="just">
              <a:spcBef>
                <a:spcPts val="0"/>
              </a:spcBef>
              <a:defRPr/>
            </a:pPr>
            <a:r>
              <a:rPr lang="en-US" sz="2300" dirty="0" smtClean="0">
                <a:cs typeface="Calibri" pitchFamily="34" charset="0"/>
              </a:rPr>
              <a:t>How is this </a:t>
            </a:r>
            <a:r>
              <a:rPr lang="en-US" sz="2300" b="1" i="1" dirty="0" smtClean="0">
                <a:cs typeface="Calibri" pitchFamily="34" charset="0"/>
              </a:rPr>
              <a:t>Plan</a:t>
            </a:r>
            <a:r>
              <a:rPr lang="en-US" sz="2300" dirty="0" smtClean="0">
                <a:cs typeface="Calibri" pitchFamily="34" charset="0"/>
              </a:rPr>
              <a:t> incorporated into the budget process? </a:t>
            </a:r>
            <a:endParaRPr lang="en-US" sz="2300" dirty="0">
              <a:cs typeface="Calibri" pitchFamily="34" charset="0"/>
            </a:endParaRPr>
          </a:p>
          <a:p>
            <a:pPr marL="365760" lvl="1" indent="0" algn="just">
              <a:lnSpc>
                <a:spcPct val="80000"/>
              </a:lnSpc>
              <a:buSzPct val="125000"/>
              <a:buNone/>
            </a:pPr>
            <a:endParaRPr lang="en-US" sz="2000" b="1" i="1" dirty="0" smtClean="0"/>
          </a:p>
          <a:p>
            <a:pPr marL="393192" lvl="1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Establish fees for service that recapture appropriate level of total costs of providing that service?</a:t>
            </a:r>
          </a:p>
          <a:p>
            <a:pPr marL="393192" lvl="1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200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3189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3270018-E54B-41A1-94D7-224ABE4DEFF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39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800334"/>
            <a:ext cx="1379620" cy="11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32072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u="sng" dirty="0" smtClean="0"/>
              <a:t>The “New Normal "for Local Governments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975360"/>
            <a:ext cx="7467600" cy="5746115"/>
          </a:xfrm>
        </p:spPr>
        <p:txBody>
          <a:bodyPr>
            <a:normAutofit fontScale="92500" lnSpcReduction="20000"/>
          </a:bodyPr>
          <a:lstStyle/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2 out of 3 local governments believe that changes made during the recession represent a </a:t>
            </a:r>
            <a:r>
              <a:rPr lang="en-US" sz="1900" b="1" dirty="0" smtClean="0"/>
              <a:t>“new way” of doing business </a:t>
            </a:r>
            <a:r>
              <a:rPr lang="en-US" sz="1900" dirty="0" smtClean="0"/>
              <a:t>that will continue beyond the fiscal crisis. - ICMA ‘s “</a:t>
            </a:r>
            <a:r>
              <a:rPr lang="en-US" sz="1900" b="1" i="1" u="sng" dirty="0" smtClean="0"/>
              <a:t>State of the Profession Survey</a:t>
            </a:r>
            <a:r>
              <a:rPr lang="en-US" sz="1900" dirty="0" smtClean="0"/>
              <a:t>”</a:t>
            </a:r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Local governments are </a:t>
            </a:r>
            <a:r>
              <a:rPr lang="en-US" sz="1900" b="1" dirty="0" smtClean="0"/>
              <a:t>rethinking what services they provide,</a:t>
            </a:r>
            <a:r>
              <a:rPr lang="en-US" sz="1900" dirty="0" smtClean="0"/>
              <a:t> how much they pay for them and what taxpayers expect for their tax dollar. - </a:t>
            </a:r>
            <a:r>
              <a:rPr lang="en-US" sz="1900" b="1" i="1" u="sng" dirty="0" smtClean="0"/>
              <a:t>Financial Times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9 in 10 City finance directors report their cities are </a:t>
            </a:r>
            <a:r>
              <a:rPr lang="en-US" sz="1900" b="1" dirty="0" smtClean="0"/>
              <a:t>less able to meet fiscal needs</a:t>
            </a:r>
            <a:r>
              <a:rPr lang="en-US" sz="1900" dirty="0" smtClean="0"/>
              <a:t> than in the previous year.</a:t>
            </a:r>
            <a:r>
              <a:rPr lang="en-US" sz="1900" b="1" dirty="0" smtClean="0"/>
              <a:t> - </a:t>
            </a:r>
            <a:r>
              <a:rPr lang="en-US" sz="1900" dirty="0" smtClean="0"/>
              <a:t>NLC‘s “</a:t>
            </a:r>
            <a:r>
              <a:rPr lang="en-US" sz="1900" b="1" i="1" u="sng" dirty="0" smtClean="0"/>
              <a:t>City Fiscal Conditions” </a:t>
            </a:r>
            <a:r>
              <a:rPr lang="en-US" sz="1900" u="sng" dirty="0" smtClean="0"/>
              <a:t>Survey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b="1" dirty="0" smtClean="0"/>
              <a:t>Ending fund balances decreased </a:t>
            </a:r>
            <a:r>
              <a:rPr lang="en-US" sz="1900" dirty="0" smtClean="0"/>
              <a:t>as cities used them to weather the effects of the downturn. -NLC‘s “</a:t>
            </a:r>
            <a:r>
              <a:rPr lang="en-US" sz="1900" b="1" i="1" u="sng" dirty="0" smtClean="0"/>
              <a:t>City Fiscal Conditions” </a:t>
            </a:r>
            <a:r>
              <a:rPr lang="en-US" sz="1900" u="sng" dirty="0" smtClean="0"/>
              <a:t>Survey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States will </a:t>
            </a:r>
            <a:r>
              <a:rPr lang="en-US" sz="1900" b="1" dirty="0" smtClean="0"/>
              <a:t>continue to struggle </a:t>
            </a:r>
            <a:r>
              <a:rPr lang="en-US" sz="1900" dirty="0" smtClean="0"/>
              <a:t>to find the resources needed to support critical public services for a number of years. - </a:t>
            </a:r>
            <a:r>
              <a:rPr lang="en-US" sz="1900" b="1" i="1" dirty="0" smtClean="0"/>
              <a:t>Center on Budget and Policy Priorities </a:t>
            </a:r>
            <a:endParaRPr lang="en-US" sz="1900" dirty="0" smtClean="0"/>
          </a:p>
          <a:p>
            <a:pPr marL="457200" lvl="1" indent="-246888" algn="just" eaLnBrk="1" fontAlgn="auto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900" dirty="0" smtClean="0"/>
              <a:t>32 % of citizens report that their recently </a:t>
            </a:r>
            <a:r>
              <a:rPr lang="en-US" sz="1900" b="1" dirty="0" smtClean="0"/>
              <a:t>depressed spending habits will become a “new normal”</a:t>
            </a:r>
            <a:r>
              <a:rPr lang="en-US" sz="1900" dirty="0" smtClean="0"/>
              <a:t> in the years ahead.</a:t>
            </a:r>
            <a:r>
              <a:rPr lang="en-US" sz="1900" b="1" dirty="0" smtClean="0"/>
              <a:t> New normal” consumer spending </a:t>
            </a:r>
            <a:r>
              <a:rPr lang="en-US" sz="1900" dirty="0" smtClean="0"/>
              <a:t>implies slower economic growth than in the past. - </a:t>
            </a:r>
            <a:r>
              <a:rPr lang="en-US" sz="1900" b="1" i="1" dirty="0" smtClean="0"/>
              <a:t>Gallup Poll </a:t>
            </a:r>
            <a:endParaRPr lang="en-US" sz="1900" dirty="0" smtClean="0"/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1200"/>
              </a:spcAft>
              <a:buFont typeface="Wingdings 2"/>
              <a:buChar char=""/>
              <a:defRPr/>
            </a:pPr>
            <a:endParaRPr lang="en-US" sz="1800" dirty="0" smtClean="0"/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endParaRPr lang="en-US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472655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fld id="{AA17D70D-AD3E-4287-AF1B-B19342BA1446}" type="slidenum">
              <a:rPr lang="en-US"/>
              <a:pPr algn="ctr">
                <a:defRPr/>
              </a:pPr>
              <a:t>4</a:t>
            </a:fld>
            <a:endParaRPr lang="en-US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133600"/>
            <a:ext cx="838200" cy="101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Users\Owner\Desktop\ICMA\Blog Pics\ICMA Br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0950" y="1204912"/>
            <a:ext cx="1314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Users\Jon\Pictures\www_gall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050" y="5999162"/>
            <a:ext cx="1276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4480560"/>
            <a:ext cx="1447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C:\Users\Jon\Pictures\logo_type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0950" y="3641725"/>
            <a:ext cx="144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274638"/>
            <a:ext cx="8229600" cy="92932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latin typeface="+mn-lt"/>
              </a:rPr>
              <a:t>Internal Service Funds (ISF)</a:t>
            </a:r>
            <a:endParaRPr lang="en-US" sz="44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90" y="1252888"/>
            <a:ext cx="7620001" cy="51523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Calibri" pitchFamily="34" charset="0"/>
              </a:rPr>
              <a:t>What Do We Mean?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Approach to fairly and equitably allocate costs of “internally focused” services to those who use them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Usually involve internal service providers such as Fleet, I.T. and Facilities</a:t>
            </a:r>
          </a:p>
          <a:p>
            <a:r>
              <a:rPr lang="en-US" sz="2800" dirty="0" smtClean="0">
                <a:cs typeface="Calibri" pitchFamily="34" charset="0"/>
              </a:rPr>
              <a:t>Why Should They Be Used?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Better articulate what services are provided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Identify the “true cost of doing business”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Generate better conversations about value of these services to end user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Facilitate better dialogue about service delivery options and choices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12643" name="Picture 3" descr="C:\Users\Jon\AppData\Local\Microsoft\Windows\Temporary Internet Files\Content.IE5\3FLVACVK\MC90009787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66" y="3136087"/>
            <a:ext cx="1680667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50620"/>
            <a:ext cx="1047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93620"/>
            <a:ext cx="1299211" cy="107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322"/>
            <a:ext cx="9144000" cy="837882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latin typeface="+mn-lt"/>
              </a:rPr>
              <a:t>Key Components of an ISF</a:t>
            </a:r>
            <a:endParaRPr lang="en-US" sz="40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187"/>
            <a:ext cx="8229600" cy="50432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cs typeface="Calibri" pitchFamily="34" charset="0"/>
              </a:rPr>
              <a:t>Program Inventory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Identify programs – distinct from “tasks” (too small) or divisions (too large)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Determine base level of service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Determine discretionary levels of service above base levels</a:t>
            </a:r>
          </a:p>
          <a:p>
            <a:r>
              <a:rPr lang="en-US" sz="2800" dirty="0" smtClean="0">
                <a:cs typeface="Calibri" pitchFamily="34" charset="0"/>
              </a:rPr>
              <a:t>Program Costs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Direct costs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Indirect costs (internal services have these too!)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Organizational administrative/overhead costs</a:t>
            </a:r>
          </a:p>
          <a:p>
            <a:r>
              <a:rPr lang="en-US" sz="2800" dirty="0" smtClean="0">
                <a:cs typeface="Calibri" pitchFamily="34" charset="0"/>
              </a:rPr>
              <a:t>Basis for “Charging” Program Costs to End User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Identify how “demand” or “need” is generated</a:t>
            </a:r>
          </a:p>
          <a:p>
            <a:pPr lvl="1"/>
            <a:r>
              <a:rPr lang="en-US" sz="2300" dirty="0" smtClean="0">
                <a:cs typeface="Calibri" pitchFamily="34" charset="0"/>
              </a:rPr>
              <a:t>Determine appropriate allocation methodology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305859"/>
            <a:ext cx="1560003" cy="592801"/>
          </a:xfrm>
          <a:prstGeom prst="rect">
            <a:avLst/>
          </a:prstGeom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" y="157670"/>
            <a:ext cx="1371600" cy="15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3710421"/>
            <a:ext cx="12430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04955"/>
            <a:ext cx="1153288" cy="11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79" y="221213"/>
            <a:ext cx="8961120" cy="115824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Approach to Fiscal Health #4: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b="1" i="1" u="sng" dirty="0" smtClean="0"/>
              <a:t>Transparent About “True Cost of Doing Business”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182880" y="1716647"/>
            <a:ext cx="8503920" cy="50048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Available </a:t>
            </a:r>
            <a:r>
              <a:rPr lang="en-US" sz="2400" b="1" i="1" dirty="0">
                <a:solidFill>
                  <a:schemeClr val="tx2"/>
                </a:solidFill>
              </a:rPr>
              <a:t>Treatments:</a:t>
            </a:r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Establish Internal Service Funds and engage Departments in assessing demands for these services</a:t>
            </a:r>
          </a:p>
          <a:p>
            <a:pPr marL="393192" lvl="1" indent="0" algn="just" eaLnBrk="1" fontAlgn="auto" hangingPunct="1">
              <a:spcBef>
                <a:spcPts val="432"/>
              </a:spcBef>
              <a:spcAft>
                <a:spcPts val="0"/>
              </a:spcAft>
              <a:buNone/>
              <a:defRPr/>
            </a:pPr>
            <a:endParaRPr lang="en-US" sz="1000" b="1" dirty="0" smtClean="0"/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Promote enhancement of cost recovery for programs where appropriate</a:t>
            </a:r>
          </a:p>
          <a:p>
            <a:pPr marL="393192" lvl="1" indent="0" algn="just" eaLnBrk="1" fontAlgn="auto" hangingPunct="1">
              <a:spcBef>
                <a:spcPts val="432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Diversify cost burden from General Fund by appropriately sharing costs among other dedicated revenue streams</a:t>
            </a:r>
          </a:p>
          <a:p>
            <a:pPr marL="393192" lvl="1" indent="0" algn="just" eaLnBrk="1" fontAlgn="auto" hangingPunct="1">
              <a:spcBef>
                <a:spcPts val="432"/>
              </a:spcBef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algn="just" eaLnBrk="1" fontAlgn="auto" hangingPunct="1">
              <a:spcBef>
                <a:spcPts val="432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Inventory  and cost all programs</a:t>
            </a:r>
          </a:p>
          <a:p>
            <a:pPr lvl="2" algn="just">
              <a:spcBef>
                <a:spcPts val="432"/>
              </a:spcBef>
              <a:defRPr/>
            </a:pPr>
            <a:r>
              <a:rPr lang="en-US" sz="2200" dirty="0" smtClean="0"/>
              <a:t>Utilize Full Cost Plans to better determine the true  cost(direct and indirect) of offering programs/services 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3189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23270018-E54B-41A1-94D7-224ABE4DEFF5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42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2" descr="http://www.eyedoctorguide.com/images/vlasik_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800334"/>
            <a:ext cx="1379620" cy="11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944880"/>
          </a:xfrm>
        </p:spPr>
        <p:txBody>
          <a:bodyPr/>
          <a:lstStyle/>
          <a:p>
            <a:r>
              <a:rPr lang="en-US" dirty="0" smtClean="0"/>
              <a:t>Strategic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4961"/>
            <a:ext cx="8229600" cy="51365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How much do we have available to spend? -                                     	(</a:t>
            </a:r>
            <a:r>
              <a:rPr lang="en-US" sz="2800" b="1" i="1" u="sng" dirty="0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 “How much do you need”?)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Why do we need to keep “money in the bank”?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What’s the “difference”?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</a:rPr>
              <a:t>“It costs how much”????????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smtClean="0">
                <a:solidFill>
                  <a:srgbClr val="0070C0"/>
                </a:solidFill>
              </a:rPr>
              <a:t>“What’s the plan and what could cause it to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70C0"/>
                </a:solidFill>
              </a:rPr>
              <a:t>What does the future look like?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70C0"/>
                </a:solidFill>
              </a:rPr>
              <a:t>What if………..???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433352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644A67B-13CB-46F7-810A-9FF8C7DCE34F}" type="slidenum">
              <a:rPr lang="en-US" smtClean="0"/>
              <a:pPr algn="ctr">
                <a:defRPr/>
              </a:pPr>
              <a:t>43</a:t>
            </a:fld>
            <a:endParaRPr lang="en-US" dirty="0"/>
          </a:p>
        </p:txBody>
      </p:sp>
      <p:pic>
        <p:nvPicPr>
          <p:cNvPr id="131074" name="Picture 2" descr="https://encrypted-tbn1.google.com/images?q=tbn:ANd9GcT20SljiYui4AWuqMru6Wnnzf5_O8pwsAnL0Mcj32I7faGvZrWk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2" y="469027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03426" name="Picture 2" descr="C:\Users\Jon\AppData\Local\Microsoft\Windows\Temporary Internet Files\Content.IE5\G02NYZ7U\MC90005328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6" y="268066"/>
            <a:ext cx="1543196" cy="15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632" y="182879"/>
            <a:ext cx="8446168" cy="1597793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Approach to Fiscal Health #5: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600" b="1" i="1" u="sng" dirty="0" smtClean="0"/>
              <a:t>Economic Analysis &amp; Long-term Planning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933073"/>
            <a:ext cx="8439807" cy="55986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Apply Diagnostics – </a:t>
            </a:r>
            <a:r>
              <a:rPr lang="en-US" sz="2400" b="1" i="1" u="sng" dirty="0">
                <a:solidFill>
                  <a:srgbClr val="FF0000"/>
                </a:solidFill>
              </a:rPr>
              <a:t>DO YOU</a:t>
            </a:r>
            <a:r>
              <a:rPr lang="en-US" sz="2400" b="1" i="1" dirty="0">
                <a:solidFill>
                  <a:srgbClr val="FF0000"/>
                </a:solidFill>
              </a:rPr>
              <a:t>…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Incorporate ALL long-term plans developed within the organization into your financial forecasts?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Prepare comprehensive, multi-year Capital Improvement Plan, and clearly identify associated ongoing operating costs?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200" dirty="0" smtClean="0"/>
              <a:t>Understand how the CIP impacts the budget process and your long-term financial forecasts</a:t>
            </a:r>
            <a:r>
              <a:rPr lang="en-US" sz="1900" b="1" i="1" dirty="0" smtClean="0"/>
              <a:t>?</a:t>
            </a:r>
          </a:p>
          <a:p>
            <a:pPr marL="667512" lvl="2" indent="0">
              <a:lnSpc>
                <a:spcPct val="80000"/>
              </a:lnSpc>
              <a:buNone/>
              <a:defRPr/>
            </a:pPr>
            <a:endParaRPr lang="en-US" sz="1000" b="1" i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Identify only relevant economic indicators to monitor?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000" b="1" i="1" dirty="0" smtClean="0"/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i="1" dirty="0" smtClean="0"/>
              <a:t>Effectively utilize appropriate “tools” to communicate financial position to all stakeholders (elected officials, citizens and staff)?</a:t>
            </a:r>
          </a:p>
          <a:p>
            <a:pPr marL="39319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2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00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6716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060FC4E0-FD69-409F-97AE-602FF19772F7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44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4146" name="Picture 2" descr="https://encrypted-tbn1.google.com/images?q=tbn:ANd9GcT3rc35y4iY_LSgD0extzy2YYWMf_rL-80Ym0WZESeotCN1VJ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09" y="182879"/>
            <a:ext cx="19015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"/>
            <a:ext cx="8229600" cy="1097280"/>
          </a:xfrm>
        </p:spPr>
        <p:txBody>
          <a:bodyPr>
            <a:normAutofit/>
          </a:bodyPr>
          <a:lstStyle/>
          <a:p>
            <a:r>
              <a:rPr lang="en-US" sz="4300" b="1" i="1" u="sng" dirty="0" smtClean="0"/>
              <a:t>KEY ECONOMIC INDICATORS</a:t>
            </a:r>
            <a:endParaRPr lang="en-US" sz="43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907040"/>
            <a:ext cx="8229600" cy="3733800"/>
          </a:xfrm>
        </p:spPr>
        <p:txBody>
          <a:bodyPr/>
          <a:lstStyle/>
          <a:p>
            <a:pPr lvl="1">
              <a:spcBef>
                <a:spcPts val="1800"/>
              </a:spcBef>
              <a:spcAft>
                <a:spcPts val="2400"/>
              </a:spcAft>
            </a:pPr>
            <a:r>
              <a:rPr lang="en-US" sz="3000" dirty="0" smtClean="0"/>
              <a:t> </a:t>
            </a:r>
            <a:r>
              <a:rPr lang="en-US" sz="3400" dirty="0" smtClean="0"/>
              <a:t>Both External and Internal</a:t>
            </a:r>
            <a:endParaRPr lang="en-US" sz="3400" i="1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400" dirty="0" smtClean="0"/>
              <a:t>Focus on only what is relevant!!!!!!</a:t>
            </a:r>
            <a:endParaRPr lang="en-US" sz="3400" i="1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400" dirty="0" smtClean="0"/>
              <a:t>Utilize TRENDS  over Benchmarks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400" dirty="0" smtClean="0"/>
              <a:t>Demonstrate organizational impacts</a:t>
            </a:r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10" y="1524000"/>
            <a:ext cx="2260888" cy="13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53" y="5045709"/>
            <a:ext cx="2530283" cy="16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632" y="1"/>
            <a:ext cx="8446168" cy="1427018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Approach to Fiscal Health #5: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3600" b="1" i="1" u="sng" dirty="0" smtClean="0"/>
              <a:t>Economic Analysis &amp; Long-term Planning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525378" y="1603042"/>
            <a:ext cx="8542422" cy="559869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Available Treatments</a:t>
            </a:r>
            <a:r>
              <a:rPr lang="en-US" sz="24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000" b="1" i="1" dirty="0">
              <a:solidFill>
                <a:schemeClr val="tx2"/>
              </a:solidFill>
            </a:endParaRP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50" b="1" i="1" dirty="0" smtClean="0"/>
              <a:t>Prepare a 5 to 10 year financial forecast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Use relevant key indicators and trend analysis to improve decision-making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Update and present on regular basis throughout the year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/>
              <a:t>Identify potential points of failure and </a:t>
            </a:r>
            <a:r>
              <a:rPr lang="en-US" sz="2150" dirty="0" smtClean="0"/>
              <a:t>plan for needed changes</a:t>
            </a:r>
          </a:p>
          <a:p>
            <a:pPr marL="667512" lvl="2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	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2150" b="1" i="1" dirty="0" smtClean="0"/>
              <a:t>Utilize </a:t>
            </a:r>
            <a:r>
              <a:rPr lang="en-US" sz="2150" b="1" i="1" dirty="0"/>
              <a:t>simple, graphic communication </a:t>
            </a:r>
            <a:r>
              <a:rPr lang="en-US" sz="2150" b="1" i="1" dirty="0" smtClean="0"/>
              <a:t>tools </a:t>
            </a:r>
            <a:r>
              <a:rPr lang="en-US" sz="2150" b="1" i="1" dirty="0"/>
              <a:t>to illustrate fiscal health position to all </a:t>
            </a:r>
            <a:r>
              <a:rPr lang="en-US" sz="2150" b="1" i="1" dirty="0" smtClean="0"/>
              <a:t>stakeholders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Help keep </a:t>
            </a:r>
            <a:r>
              <a:rPr lang="en-US" sz="2150" dirty="0"/>
              <a:t>decision makers focused on high-level stewardship </a:t>
            </a:r>
            <a:r>
              <a:rPr lang="en-US" sz="2150" dirty="0" smtClean="0"/>
              <a:t>role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Access impact of  </a:t>
            </a:r>
            <a:r>
              <a:rPr lang="en-US" sz="2150" i="1" dirty="0" smtClean="0"/>
              <a:t>“today’s</a:t>
            </a:r>
            <a:r>
              <a:rPr lang="en-US" sz="2150" dirty="0" smtClean="0"/>
              <a:t>” decisions on future financial sustainability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150" dirty="0" smtClean="0"/>
              <a:t>Allow scenario-planning which encourages flexible and adaptive decision-making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67161"/>
            <a:ext cx="7620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060FC4E0-FD69-409F-97AE-602FF19772F7}" type="slidenum">
              <a:rPr lang="en-US">
                <a:solidFill>
                  <a:srgbClr val="04617B">
                    <a:shade val="90000"/>
                  </a:srgbClr>
                </a:solidFill>
              </a:rPr>
              <a:pPr algn="ctr">
                <a:defRPr/>
              </a:pPr>
              <a:t>46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34146" name="Picture 2" descr="https://encrypted-tbn1.google.com/images?q=tbn:ANd9GcT3rc35y4iY_LSgD0extzy2YYWMf_rL-80Ym0WZESeotCN1VJ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88" y="1427018"/>
            <a:ext cx="1901512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673" y="264528"/>
            <a:ext cx="8766879" cy="637032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Diagnostic Questions to Ask</a:t>
            </a:r>
            <a:endParaRPr lang="en-US" sz="4800" b="1" i="1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567719"/>
            <a:ext cx="8229600" cy="4710430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Does your organization differentiate between one-time and ongoing revenues and expenditures?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i="1" dirty="0" smtClean="0">
                <a:latin typeface="+mn-lt"/>
              </a:rPr>
              <a:t>If yes, how are they tracked? Does your forecast demonstrate this differentiation?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How does your organization differentiate “program” revenues from “enterprise” revenues such as taxes, earnings on investments, franchise fees, etc.?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Does your organization prepare a formal Revenue Manual?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0000"/>
              <a:buFontTx/>
              <a:buChar char="?"/>
            </a:pPr>
            <a:r>
              <a:rPr lang="en-US" i="1" dirty="0" smtClean="0"/>
              <a:t> If yes, what type of information is included?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3237"/>
            <a:ext cx="8686800" cy="838200"/>
          </a:xfrm>
        </p:spPr>
        <p:txBody>
          <a:bodyPr/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7908"/>
            <a:ext cx="8686800" cy="4525963"/>
          </a:xfrm>
        </p:spPr>
        <p:txBody>
          <a:bodyPr>
            <a:noAutofit/>
          </a:bodyPr>
          <a:lstStyle/>
          <a:p>
            <a:pPr marL="609600" lvl="0" indent="-6096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b="1" dirty="0">
                <a:solidFill>
                  <a:srgbClr val="C00000"/>
                </a:solidFill>
              </a:rPr>
              <a:t>Does your organization have a written fund balance reservation policy? </a:t>
            </a:r>
          </a:p>
          <a:p>
            <a:pPr marL="975360" lvl="1" indent="-6096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i="1" dirty="0">
                <a:solidFill>
                  <a:srgbClr val="4E3B30"/>
                </a:solidFill>
              </a:rPr>
              <a:t>If yes, how are you monitoring to ensure that reserves are maintained?</a:t>
            </a:r>
          </a:p>
          <a:p>
            <a:pPr marL="609600" lvl="0" indent="-6096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endParaRPr lang="en-US" sz="1050" dirty="0">
              <a:solidFill>
                <a:srgbClr val="4E3B30"/>
              </a:solidFill>
            </a:endParaRPr>
          </a:p>
          <a:p>
            <a:pPr marL="624840" lvl="0" indent="-5334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b="1" dirty="0">
                <a:solidFill>
                  <a:srgbClr val="C00000"/>
                </a:solidFill>
              </a:rPr>
              <a:t>Check to see if established working capital reserves are sufficient to meet emergency needs or short-term revenue </a:t>
            </a:r>
            <a:r>
              <a:rPr lang="en-US" sz="2600" b="1" dirty="0" smtClean="0">
                <a:solidFill>
                  <a:srgbClr val="C00000"/>
                </a:solidFill>
              </a:rPr>
              <a:t>shortfalls.</a:t>
            </a:r>
            <a:endParaRPr lang="en-US" sz="2600" b="1" dirty="0">
              <a:solidFill>
                <a:srgbClr val="C00000"/>
              </a:solidFill>
            </a:endParaRPr>
          </a:p>
          <a:p>
            <a:pPr marL="91440" lvl="0" indent="0" algn="just">
              <a:lnSpc>
                <a:spcPct val="90000"/>
              </a:lnSpc>
              <a:buClr>
                <a:srgbClr val="C00000"/>
              </a:buClr>
              <a:buSzPct val="125000"/>
              <a:buNone/>
            </a:pPr>
            <a:endParaRPr lang="en-US" sz="1050" dirty="0">
              <a:solidFill>
                <a:srgbClr val="4E3B30"/>
              </a:solidFill>
            </a:endParaRPr>
          </a:p>
          <a:p>
            <a:pPr marL="624840" lvl="0" indent="-533400" algn="just">
              <a:lnSpc>
                <a:spcPct val="90000"/>
              </a:lnSpc>
              <a:buClr>
                <a:srgbClr val="C00000"/>
              </a:buClr>
              <a:buSzPct val="125000"/>
              <a:buFont typeface="Cambria" pitchFamily="18" charset="0"/>
              <a:buChar char="?"/>
            </a:pPr>
            <a:r>
              <a:rPr lang="en-US" sz="2600" b="1" dirty="0">
                <a:solidFill>
                  <a:srgbClr val="C00000"/>
                </a:solidFill>
              </a:rPr>
              <a:t>Check to see if there is an inventory of all other restricted or designated fund balance reserves, stating their purpose, the authority establishing them and how they are to be </a:t>
            </a:r>
            <a:r>
              <a:rPr lang="en-US" sz="2600" b="1" dirty="0" smtClean="0">
                <a:solidFill>
                  <a:srgbClr val="C00000"/>
                </a:solidFill>
              </a:rPr>
              <a:t>calculated.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3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43971"/>
            <a:ext cx="8229600" cy="789432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87807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Are variances between budgeted and actual revenues and expenditures analyzed and explained?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i="1" dirty="0" smtClean="0">
                <a:latin typeface="+mn-lt"/>
              </a:rPr>
              <a:t>If yes, how do those variances impact future budget cycles? 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Does your organization utilize a formal Compensation Plan to establish employee salary/wage ranges?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i="1" dirty="0" smtClean="0">
                <a:latin typeface="+mn-lt"/>
              </a:rPr>
              <a:t> How often is the plan updated?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00" dirty="0" smtClean="0">
              <a:latin typeface="+mn-lt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When assessing the adequacy of employee compensation, are employee benefit packages included in this assessment? 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45582" y="6409957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4"/>
            <a:ext cx="9144000" cy="608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6650182" y="2008909"/>
            <a:ext cx="1828800" cy="1094509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39931"/>
            <a:ext cx="8229600" cy="92964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069571"/>
            <a:ext cx="8488680" cy="4725670"/>
          </a:xfrm>
        </p:spPr>
        <p:txBody>
          <a:bodyPr>
            <a:noAutofit/>
          </a:bodyPr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b="1" i="1" dirty="0" smtClean="0">
                <a:solidFill>
                  <a:srgbClr val="C00000"/>
                </a:solidFill>
                <a:cs typeface="Calibri" pitchFamily="34" charset="0"/>
              </a:rPr>
              <a:t>Does your organization utilize Internal Service Funds? 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i="1" dirty="0" smtClean="0">
                <a:cs typeface="Calibri" pitchFamily="34" charset="0"/>
              </a:rPr>
              <a:t>If yes, what are the services provided by each fund and how are the internal charges established and distributed?</a:t>
            </a:r>
          </a:p>
          <a:p>
            <a:pPr marL="365760" lvl="1" indent="0" algn="just">
              <a:lnSpc>
                <a:spcPct val="80000"/>
              </a:lnSpc>
              <a:buClr>
                <a:srgbClr val="C00000"/>
              </a:buClr>
              <a:buSzPct val="125000"/>
              <a:buNone/>
            </a:pPr>
            <a:endParaRPr lang="en-US" sz="1050" i="1" dirty="0" smtClean="0">
              <a:cs typeface="Calibri" pitchFamily="34" charset="0"/>
            </a:endParaRPr>
          </a:p>
          <a:p>
            <a:pPr marL="624840" indent="-5334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b="1" dirty="0" smtClean="0">
                <a:solidFill>
                  <a:srgbClr val="C00000"/>
                </a:solidFill>
                <a:cs typeface="Calibri" pitchFamily="34" charset="0"/>
              </a:rPr>
              <a:t>Check to see if appropriate demand metrics are evaluated when determining costs.</a:t>
            </a:r>
          </a:p>
          <a:p>
            <a:pPr marL="91440" indent="0" algn="just">
              <a:lnSpc>
                <a:spcPct val="80000"/>
              </a:lnSpc>
              <a:buClr>
                <a:srgbClr val="C00000"/>
              </a:buClr>
              <a:buSzPct val="125000"/>
              <a:buNone/>
            </a:pPr>
            <a:endParaRPr lang="en-US" sz="1050" dirty="0" smtClean="0">
              <a:cs typeface="Calibri" pitchFamily="34" charset="0"/>
            </a:endParaRPr>
          </a:p>
          <a:p>
            <a:pPr marL="624840" indent="-5334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500" b="1" dirty="0" smtClean="0">
                <a:solidFill>
                  <a:srgbClr val="C00000"/>
                </a:solidFill>
                <a:cs typeface="Calibri" pitchFamily="34" charset="0"/>
              </a:rPr>
              <a:t>Check to see if customers perceive that costs are transparent, and they have the ability to influence those costs by altering their own demand.</a:t>
            </a:r>
          </a:p>
          <a:p>
            <a:pPr marL="624840" indent="-5334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50" dirty="0" smtClean="0">
              <a:cs typeface="Calibri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b="1" dirty="0" smtClean="0">
                <a:solidFill>
                  <a:srgbClr val="C00000"/>
                </a:solidFill>
                <a:cs typeface="Calibri" pitchFamily="34" charset="0"/>
              </a:rPr>
              <a:t>Does your organization prepare a Full Cost Allocation plan in addition to an OMB A-87 Cost Allocation Plan?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400" i="1" dirty="0" smtClean="0">
                <a:cs typeface="Calibri" pitchFamily="34" charset="0"/>
              </a:rPr>
              <a:t> If yes, how is this plan incorporated into the budget process</a:t>
            </a:r>
            <a:r>
              <a:rPr lang="en-US" i="1" dirty="0" smtClean="0">
                <a:cs typeface="Calibri" pitchFamily="34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6373091"/>
            <a:ext cx="1276077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29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4E3B30"/>
                </a:solidFill>
              </a:rPr>
              <a:t>Diagnostic Questions to Ask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505988"/>
            <a:ext cx="8488680" cy="4659285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cs typeface="Calibri" pitchFamily="34" charset="0"/>
              </a:rPr>
              <a:t>Does your Five-Year forecast incorporate other long-term plans developed by your organization? 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50" dirty="0" smtClean="0">
              <a:cs typeface="Calibri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cs typeface="Calibri" pitchFamily="34" charset="0"/>
              </a:rPr>
              <a:t>Does your organization prepare a Capital Improvement Plan?  </a:t>
            </a:r>
          </a:p>
          <a:p>
            <a:pPr marL="975360" lvl="1" indent="-609600" algn="just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i="1" dirty="0" smtClean="0">
                <a:cs typeface="Calibri" pitchFamily="34" charset="0"/>
              </a:rPr>
              <a:t>If yes, what information is included and how is it utilized in your budget process and your financial forecasts?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endParaRPr lang="en-US" sz="1050" dirty="0" smtClean="0">
              <a:cs typeface="Calibri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C00000"/>
              </a:buClr>
              <a:buSzPct val="125000"/>
              <a:buFont typeface="Calibri" pitchFamily="34" charset="0"/>
              <a:buChar char="?"/>
            </a:pPr>
            <a:r>
              <a:rPr lang="en-US" sz="2800" b="1" dirty="0" smtClean="0">
                <a:solidFill>
                  <a:srgbClr val="C00000"/>
                </a:solidFill>
                <a:cs typeface="Calibri" pitchFamily="34" charset="0"/>
              </a:rPr>
              <a:t>What tools does your organization use to communicate financial information to its elected decision-makers</a:t>
            </a:r>
            <a:r>
              <a:rPr lang="en-US" sz="2800" b="1" i="1" dirty="0" smtClean="0">
                <a:solidFill>
                  <a:srgbClr val="C00000"/>
                </a:solidFill>
              </a:rPr>
              <a:t>?</a:t>
            </a:r>
            <a:endParaRPr lang="en-US" sz="2800" b="1" dirty="0" smtClean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" y="243840"/>
            <a:ext cx="8229600" cy="105809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1" dirty="0" smtClean="0"/>
              <a:t>Thank You !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13360" y="1003360"/>
            <a:ext cx="8717280" cy="557154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Jon Johnson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, Co-Founder            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Chris Fabian,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Co-Founder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303-756-9090,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326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303-756-9090, 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ext. 325  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303-909-9052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cell)      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303-520-1356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(cell)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jjohnson@pbbcenter.org                     cfabian@pbbcenter.org</a:t>
            </a:r>
          </a:p>
          <a:p>
            <a:pPr lvl="2"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46888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b="1" dirty="0" smtClean="0">
                <a:solidFill>
                  <a:srgbClr val="C00000"/>
                </a:solidFill>
              </a:rPr>
              <a:t>                                  www.pbbcenter.org</a:t>
            </a:r>
          </a:p>
          <a:p>
            <a:pPr indent="-246888">
              <a:buNone/>
              <a:defRPr/>
            </a:pPr>
            <a:endParaRPr lang="en-US" sz="1200" dirty="0" smtClean="0"/>
          </a:p>
          <a:p>
            <a:pPr indent="-246888" algn="ctr">
              <a:buNone/>
              <a:defRPr/>
            </a:pPr>
            <a:r>
              <a:rPr lang="en-US" sz="1200" dirty="0"/>
              <a:t> </a:t>
            </a:r>
            <a:r>
              <a:rPr lang="en-US" sz="1200" i="1" dirty="0"/>
              <a:t> </a:t>
            </a:r>
            <a:r>
              <a:rPr lang="en-US" sz="1400" i="1" dirty="0"/>
              <a:t>Copyright ©2009 by Chris Fabian and Jon Johnson d/b/a the </a:t>
            </a:r>
            <a:r>
              <a:rPr lang="en-US" sz="1400" b="1" i="1" dirty="0"/>
              <a:t>Center for Priority Based </a:t>
            </a:r>
            <a:r>
              <a:rPr lang="en-US" sz="1400" b="1" i="1" dirty="0" smtClean="0"/>
              <a:t>Budgeting,</a:t>
            </a:r>
          </a:p>
          <a:p>
            <a:pPr indent="-246888" algn="ctr">
              <a:buNone/>
              <a:defRPr/>
            </a:pPr>
            <a:r>
              <a:rPr lang="en-US" sz="1400" b="1" i="1" dirty="0" smtClean="0"/>
              <a:t> Denver, Colorado</a:t>
            </a:r>
            <a:r>
              <a:rPr lang="en-US" sz="1200" b="1" i="1" dirty="0" smtClean="0"/>
              <a:t>.</a:t>
            </a:r>
            <a:endParaRPr lang="en-US" sz="1200" i="1" dirty="0"/>
          </a:p>
          <a:p>
            <a:pPr indent="-24688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>
              <a:hlinkClick r:id="rId3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DAFA2B3-4043-4E5A-96CB-11BC0FF7A08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73" y="1301931"/>
            <a:ext cx="4987636" cy="18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en-US" dirty="0" smtClean="0"/>
              <a:t>Latest Headlines…</a:t>
            </a:r>
            <a:endParaRPr lang="en-US" dirty="0"/>
          </a:p>
        </p:txBody>
      </p:sp>
      <p:pic>
        <p:nvPicPr>
          <p:cNvPr id="5" name="Content Placeholder 4" descr="Screen Shot 2013-05-15 at 3.13.3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0560" y="1600200"/>
            <a:ext cx="780288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3440" y="6541766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930" y="1321585"/>
            <a:ext cx="8577964" cy="487438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States and localities will record operating balances with an aggregate deficit of 1.6 percent of gross domestic product this </a:t>
            </a:r>
            <a:r>
              <a:rPr lang="en-US" sz="1900" dirty="0" smtClean="0">
                <a:solidFill>
                  <a:srgbClr val="292934"/>
                </a:solidFill>
              </a:rPr>
              <a:t>year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To close the fiscal gap, governments would need to trim current expenditures by 14.2 percent and maintain that level of </a:t>
            </a:r>
            <a:r>
              <a:rPr lang="en-US" sz="1900" dirty="0" smtClean="0">
                <a:solidFill>
                  <a:srgbClr val="292934"/>
                </a:solidFill>
              </a:rPr>
              <a:t>spending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On the revenue side, eroding tax bases have “buried” </a:t>
            </a:r>
            <a:r>
              <a:rPr lang="en-US" sz="1900" dirty="0" smtClean="0">
                <a:solidFill>
                  <a:srgbClr val="292934"/>
                </a:solidFill>
              </a:rPr>
              <a:t>states. </a:t>
            </a:r>
            <a:r>
              <a:rPr lang="en-US" sz="1900" dirty="0">
                <a:solidFill>
                  <a:srgbClr val="292934"/>
                </a:solidFill>
              </a:rPr>
              <a:t>The economy has slowly shifted from goods to services, which governments traditionally are reluctant to collect taxes </a:t>
            </a:r>
            <a:r>
              <a:rPr lang="en-US" sz="1900" dirty="0" smtClean="0">
                <a:solidFill>
                  <a:srgbClr val="292934"/>
                </a:solidFill>
              </a:rPr>
              <a:t>on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A slowdown of health care cost increases or an economy that gains momentum could help considerably. On the other hand, changes to federal mandates, tax policy or funding cuts could make a dent in state and local government coffers for years to </a:t>
            </a:r>
            <a:r>
              <a:rPr lang="en-US" sz="1900" dirty="0" smtClean="0">
                <a:solidFill>
                  <a:srgbClr val="292934"/>
                </a:solidFill>
              </a:rPr>
              <a:t>come</a:t>
            </a:r>
          </a:p>
          <a:p>
            <a:pPr marL="457200" lvl="1" algn="just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 typeface="Wingdings" pitchFamily="2" charset="2"/>
              <a:buChar char="Ø"/>
              <a:defRPr/>
            </a:pPr>
            <a:r>
              <a:rPr lang="en-US" sz="1900" dirty="0">
                <a:solidFill>
                  <a:srgbClr val="292934"/>
                </a:solidFill>
              </a:rPr>
              <a:t>“They need to tackle these programs bit by bit, year after year,” Boyd said. “Governments don’t have the luxury of waiting 10 years.” </a:t>
            </a:r>
            <a:endParaRPr lang="en-US" sz="1900" dirty="0" smtClean="0">
              <a:solidFill>
                <a:srgbClr val="292934"/>
              </a:solidFill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93A299"/>
              </a:buClr>
              <a:buFontTx/>
              <a:buNone/>
              <a:defRPr/>
            </a:pPr>
            <a:endParaRPr lang="en-US" sz="1800" dirty="0" smtClean="0">
              <a:solidFill>
                <a:srgbClr val="292934"/>
              </a:solidFill>
            </a:endParaRPr>
          </a:p>
          <a:p>
            <a:pPr>
              <a:buClr>
                <a:srgbClr val="726056"/>
              </a:buClr>
              <a:buFontTx/>
              <a:buNone/>
              <a:defRPr/>
            </a:pPr>
            <a:endParaRPr lang="en-US" sz="2000" dirty="0" smtClean="0">
              <a:solidFill>
                <a:srgbClr val="2929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412"/>
            <a:ext cx="8229600" cy="836613"/>
          </a:xfrm>
        </p:spPr>
        <p:txBody>
          <a:bodyPr>
            <a:normAutofit/>
          </a:bodyPr>
          <a:lstStyle/>
          <a:p>
            <a:r>
              <a:rPr lang="en-US" dirty="0" smtClean="0"/>
              <a:t>Housing Market –Still Underwater!</a:t>
            </a:r>
            <a:endParaRPr lang="en-US" dirty="0"/>
          </a:p>
        </p:txBody>
      </p:sp>
      <p:pic>
        <p:nvPicPr>
          <p:cNvPr id="7" name="Content Placeholder 6" descr="Screen Shot 2012-06-12 at 12.50.41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1215025"/>
            <a:ext cx="8123129" cy="45623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0327" y="6436049"/>
            <a:ext cx="397419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8" name="Picture 7" descr="Screen Shot 2012-06-12 at 12.50.3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39" y="5777345"/>
            <a:ext cx="7001262" cy="500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5806" y="6297550"/>
            <a:ext cx="309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292934"/>
                </a:solidFill>
              </a:rPr>
              <a:t>Source: Zillow.com June 2012</a:t>
            </a:r>
            <a:endParaRPr lang="en-US" sz="1200" dirty="0">
              <a:solidFill>
                <a:srgbClr val="2929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2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Personal Savings Rates Trending Toward 0% – AGAIN!!!</a:t>
            </a:r>
            <a:endParaRPr lang="en-US" sz="4000" b="1" dirty="0"/>
          </a:p>
        </p:txBody>
      </p:sp>
      <p:pic>
        <p:nvPicPr>
          <p:cNvPr id="9" name="Content Placeholder 8" descr="Screen Shot 2012-06-12 at 12.57.36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21" y="1778697"/>
            <a:ext cx="8653126" cy="4477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6582" y="6528816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588" y="6256078"/>
            <a:ext cx="309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292934"/>
                </a:solidFill>
              </a:rPr>
              <a:t>Source: US BEA June 2012</a:t>
            </a:r>
            <a:endParaRPr lang="en-US" sz="1200" dirty="0">
              <a:solidFill>
                <a:srgbClr val="2929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9" y="479498"/>
            <a:ext cx="89126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 Loan Debt – </a:t>
            </a:r>
            <a:br>
              <a:rPr lang="en-US" dirty="0" smtClean="0"/>
            </a:br>
            <a:r>
              <a:rPr lang="en-US" dirty="0" smtClean="0"/>
              <a:t>the Next Collapse ???? </a:t>
            </a:r>
            <a:endParaRPr lang="en-US" dirty="0"/>
          </a:p>
        </p:txBody>
      </p:sp>
      <p:pic>
        <p:nvPicPr>
          <p:cNvPr id="8" name="Content Placeholder 4" descr="Screen Shot 2012-06-26 at 11.21.54 A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939" y="1622497"/>
            <a:ext cx="8793825" cy="49520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82001"/>
            <a:ext cx="1066800" cy="329184"/>
          </a:xfrm>
        </p:spPr>
        <p:txBody>
          <a:bodyPr/>
          <a:lstStyle/>
          <a:p>
            <a:pPr>
              <a:defRPr/>
            </a:pPr>
            <a:fld id="{3644A67B-13CB-46F7-810A-9FF8C7DCE34F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9" y="6278149"/>
            <a:ext cx="1560003" cy="5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10752</TotalTime>
  <Words>2490</Words>
  <Application>Microsoft Office PowerPoint</Application>
  <PresentationFormat>On-screen Show (4:3)</PresentationFormat>
  <Paragraphs>471</Paragraphs>
  <Slides>52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Flow</vt:lpstr>
      <vt:lpstr>Horizon</vt:lpstr>
      <vt:lpstr>Clarity</vt:lpstr>
      <vt:lpstr>3_Flow</vt:lpstr>
      <vt:lpstr>4_Flow</vt:lpstr>
      <vt:lpstr>5_Flow</vt:lpstr>
      <vt:lpstr>6_Flow</vt:lpstr>
      <vt:lpstr>7_Flow</vt:lpstr>
      <vt:lpstr>Trek</vt:lpstr>
      <vt:lpstr>Visio</vt:lpstr>
      <vt:lpstr>  ACHIEVING FISCAL HEALTH - 5 Step Diagnostic and  Treatment Process   </vt:lpstr>
      <vt:lpstr>A Brief Introduction…</vt:lpstr>
      <vt:lpstr>PowerPoint Presentation</vt:lpstr>
      <vt:lpstr>The “New Normal "for Local Governments </vt:lpstr>
      <vt:lpstr>PowerPoint Presentation</vt:lpstr>
      <vt:lpstr>Latest Headlines…</vt:lpstr>
      <vt:lpstr>Housing Market –Still Underwater!</vt:lpstr>
      <vt:lpstr>Personal Savings Rates Trending Toward 0% – AGAIN!!!</vt:lpstr>
      <vt:lpstr>Student Loan Debt –  the Next Collapse ???? </vt:lpstr>
      <vt:lpstr>DOES THIS LOOK FAMILIAR ?????</vt:lpstr>
      <vt:lpstr>   Achieving Fiscal Health      -OR-  Confessions of a 30-year Finance Director !   </vt:lpstr>
      <vt:lpstr>Become a Diagnostician</vt:lpstr>
      <vt:lpstr>“Over the Counter” Treatments</vt:lpstr>
      <vt:lpstr>“Emergency-Room” Treatments</vt:lpstr>
      <vt:lpstr>“Cosmetic” Treatments (Not a Solution!!!)</vt:lpstr>
      <vt:lpstr>Achieving Fiscal Health &amp; Wellness 2 Strategic Initiatives</vt:lpstr>
      <vt:lpstr>BRINGING VISION INTO FOCUS WITH A NEW “LENS”</vt:lpstr>
      <vt:lpstr>Who is Looking through the “New Lens”</vt:lpstr>
      <vt:lpstr>PowerPoint Presentation</vt:lpstr>
      <vt:lpstr>Fiscal Health &amp; Wellness through Priority Based Budgeting </vt:lpstr>
      <vt:lpstr>PowerPoint Presentation</vt:lpstr>
      <vt:lpstr>Strategic Questions </vt:lpstr>
      <vt:lpstr>Approach to Fiscal Health #1:      “Spend Within Your Means”</vt:lpstr>
      <vt:lpstr>Differentiate Ongoing and One-time  </vt:lpstr>
      <vt:lpstr>Approach to Fiscal Health #1:      “Spend Within Your Means”</vt:lpstr>
      <vt:lpstr>Strategic Questions </vt:lpstr>
      <vt:lpstr>Approach to Fiscal Health #2:      Establish and Maintain Reserves</vt:lpstr>
      <vt:lpstr>Determining the “Right” Level</vt:lpstr>
      <vt:lpstr>Standard &amp; Poor's View</vt:lpstr>
      <vt:lpstr>Approach to Fiscal Health #2:      Establish and Maintain Reserves</vt:lpstr>
      <vt:lpstr>Strategic Questions </vt:lpstr>
      <vt:lpstr>Approach to Fiscal Health #3:     Understand Variances </vt:lpstr>
      <vt:lpstr>Types of Variance Analysis</vt:lpstr>
      <vt:lpstr>Types of Variance Analysis</vt:lpstr>
      <vt:lpstr>Salary/Benefit Projection Tool</vt:lpstr>
      <vt:lpstr>Approach to Fiscal Health #3:     Understand Variances </vt:lpstr>
      <vt:lpstr>Strategic Questions </vt:lpstr>
      <vt:lpstr>Approach to Fiscal Health #4:     Transparent About “True Cost of Doing Business”</vt:lpstr>
      <vt:lpstr>Approach to Fiscal Health #4:     Transparent About “True Cost of Doing Business”</vt:lpstr>
      <vt:lpstr>Internal Service Funds (ISF)</vt:lpstr>
      <vt:lpstr>Key Components of an ISF</vt:lpstr>
      <vt:lpstr>Approach to Fiscal Health #4:     Transparent About “True Cost of Doing Business”</vt:lpstr>
      <vt:lpstr>Strategic Questions </vt:lpstr>
      <vt:lpstr>Approach to Fiscal Health #5:  Economic Analysis &amp; Long-term Planning</vt:lpstr>
      <vt:lpstr>KEY ECONOMIC INDICATORS</vt:lpstr>
      <vt:lpstr>Approach to Fiscal Health #5:  Economic Analysis &amp; Long-term Planning</vt:lpstr>
      <vt:lpstr>Diagnostic Questions to Ask</vt:lpstr>
      <vt:lpstr>Diagnostic Questions to Ask</vt:lpstr>
      <vt:lpstr>Diagnostic Questions to Ask</vt:lpstr>
      <vt:lpstr>Diagnostic Questions to Ask</vt:lpstr>
      <vt:lpstr>Diagnostic Questions to Ask</vt:lpstr>
      <vt:lpstr>Thank You !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 Kemp</dc:creator>
  <cp:lastModifiedBy>Robin Saywitz</cp:lastModifiedBy>
  <cp:revision>124</cp:revision>
  <cp:lastPrinted>2013-07-07T20:17:12Z</cp:lastPrinted>
  <dcterms:created xsi:type="dcterms:W3CDTF">2010-04-09T21:19:22Z</dcterms:created>
  <dcterms:modified xsi:type="dcterms:W3CDTF">2013-09-19T14:44:01Z</dcterms:modified>
</cp:coreProperties>
</file>