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5" r:id="rId1"/>
    <p:sldMasterId id="2147484017" r:id="rId2"/>
    <p:sldMasterId id="2147484041" r:id="rId3"/>
    <p:sldMasterId id="2147484053" r:id="rId4"/>
  </p:sldMasterIdLst>
  <p:notesMasterIdLst>
    <p:notesMasterId r:id="rId58"/>
  </p:notesMasterIdLst>
  <p:handoutMasterIdLst>
    <p:handoutMasterId r:id="rId59"/>
  </p:handoutMasterIdLst>
  <p:sldIdLst>
    <p:sldId id="623" r:id="rId5"/>
    <p:sldId id="590" r:id="rId6"/>
    <p:sldId id="603" r:id="rId7"/>
    <p:sldId id="535" r:id="rId8"/>
    <p:sldId id="574" r:id="rId9"/>
    <p:sldId id="536" r:id="rId10"/>
    <p:sldId id="537" r:id="rId11"/>
    <p:sldId id="538" r:id="rId12"/>
    <p:sldId id="575" r:id="rId13"/>
    <p:sldId id="540" r:id="rId14"/>
    <p:sldId id="604" r:id="rId15"/>
    <p:sldId id="541" r:id="rId16"/>
    <p:sldId id="599" r:id="rId17"/>
    <p:sldId id="600" r:id="rId18"/>
    <p:sldId id="542" r:id="rId19"/>
    <p:sldId id="543" r:id="rId20"/>
    <p:sldId id="544" r:id="rId21"/>
    <p:sldId id="545" r:id="rId22"/>
    <p:sldId id="546" r:id="rId23"/>
    <p:sldId id="547" r:id="rId24"/>
    <p:sldId id="548" r:id="rId25"/>
    <p:sldId id="577" r:id="rId26"/>
    <p:sldId id="549" r:id="rId27"/>
    <p:sldId id="605" r:id="rId28"/>
    <p:sldId id="550" r:id="rId29"/>
    <p:sldId id="598" r:id="rId30"/>
    <p:sldId id="596" r:id="rId31"/>
    <p:sldId id="552" r:id="rId32"/>
    <p:sldId id="592" r:id="rId33"/>
    <p:sldId id="554" r:id="rId34"/>
    <p:sldId id="606" r:id="rId35"/>
    <p:sldId id="559" r:id="rId36"/>
    <p:sldId id="560" r:id="rId37"/>
    <p:sldId id="561" r:id="rId38"/>
    <p:sldId id="617" r:id="rId39"/>
    <p:sldId id="624" r:id="rId40"/>
    <p:sldId id="619" r:id="rId41"/>
    <p:sldId id="620" r:id="rId42"/>
    <p:sldId id="621" r:id="rId43"/>
    <p:sldId id="562" r:id="rId44"/>
    <p:sldId id="563" r:id="rId45"/>
    <p:sldId id="565" r:id="rId46"/>
    <p:sldId id="566" r:id="rId47"/>
    <p:sldId id="607" r:id="rId48"/>
    <p:sldId id="584" r:id="rId49"/>
    <p:sldId id="585" r:id="rId50"/>
    <p:sldId id="586" r:id="rId51"/>
    <p:sldId id="588" r:id="rId52"/>
    <p:sldId id="609" r:id="rId53"/>
    <p:sldId id="611" r:id="rId54"/>
    <p:sldId id="612" r:id="rId55"/>
    <p:sldId id="616" r:id="rId56"/>
    <p:sldId id="583" r:id="rId57"/>
  </p:sldIdLst>
  <p:sldSz cx="9144000" cy="6858000" type="screen4x3"/>
  <p:notesSz cx="7077075" cy="9363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870A2"/>
    <a:srgbClr val="24548F"/>
    <a:srgbClr val="DAE2EC"/>
    <a:srgbClr val="6D8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44" autoAdjust="0"/>
    <p:restoredTop sz="98768" autoAdjust="0"/>
  </p:normalViewPr>
  <p:slideViewPr>
    <p:cSldViewPr snapToGrid="0" snapToObjects="1">
      <p:cViewPr>
        <p:scale>
          <a:sx n="66" d="100"/>
          <a:sy n="66" d="100"/>
        </p:scale>
        <p:origin x="-1752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A46BB93-5B9C-4EF3-9E92-A8308B3849A8}" type="datetimeFigureOut">
              <a:rPr lang="en-US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F4EC04D-CA58-4DAA-86A0-3BFC3D3867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73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/>
          <a:lstStyle>
            <a:lvl1pPr algn="r">
              <a:defRPr sz="1200"/>
            </a:lvl1pPr>
          </a:lstStyle>
          <a:p>
            <a:fld id="{A5F1DE1F-36B1-4231-B739-5F9AAB1A343D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2" tIns="46966" rIns="93932" bIns="4696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2" tIns="46966" rIns="93932" bIns="4696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8154"/>
          </a:xfrm>
          <a:prstGeom prst="rect">
            <a:avLst/>
          </a:prstGeom>
        </p:spPr>
        <p:txBody>
          <a:bodyPr vert="horz" lIns="93932" tIns="46966" rIns="93932" bIns="46966" rtlCol="0" anchor="b"/>
          <a:lstStyle>
            <a:lvl1pPr algn="r">
              <a:defRPr sz="1200"/>
            </a:lvl1pPr>
          </a:lstStyle>
          <a:p>
            <a:fld id="{B5D82ECF-7C38-493B-942E-49F929344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0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029D5-EEB6-4D15-8712-E07033C0FC1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300CD-452C-4C94-880A-92ABFC828452}" type="slidenum">
              <a:rPr lang="en-US" smtClean="0"/>
              <a:pPr/>
              <a:t>17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385DD-74B2-432B-B76D-D44B95BA159E}" type="slidenum">
              <a:rPr lang="en-US" smtClean="0"/>
              <a:pPr/>
              <a:t>20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E307E9-CE9F-4072-ACBE-93CDB689BEE3}" type="slidenum">
              <a:rPr lang="en-US" smtClean="0"/>
              <a:pPr/>
              <a:t>26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0BB742-A17A-426C-A95F-63B9AFAC04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57EAD-6501-4EE2-A6C3-78BAB560E501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57EAD-6501-4EE2-A6C3-78BAB560E50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57EAD-6501-4EE2-A6C3-78BAB560E501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D0AA4C-6B81-497F-A19C-425FCBB859D0}" type="slidenum">
              <a:rPr lang="en-US" smtClean="0"/>
              <a:pPr/>
              <a:t>33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26A2A4-FBAD-4DD0-A639-2942D0C7A388}" type="slidenum">
              <a:rPr lang="en-US" smtClean="0"/>
              <a:pPr/>
              <a:t>34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2D194E-F4A4-4CDE-B2C1-5FBD155BD6B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F471C7-A979-4603-B149-793FDFBBEB7F}" type="slidenum">
              <a:rPr lang="en-US" smtClean="0"/>
              <a:pPr/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393E09-B207-4259-9BE4-0CA955609CE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3419EC-3DC3-483C-881B-46E24AFCFB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97CC17-418B-48F5-B406-0D8C5BFE0C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9EE217-D69E-4AA7-AADD-7E88048BA35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4B13F-F15D-44E6-8711-84C41F45F99E}" type="slidenum">
              <a:rPr lang="en-US" smtClean="0"/>
              <a:pPr/>
              <a:t>40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EE3E8-FC02-41A2-9236-2A166B7AAD6C}" type="slidenum">
              <a:rPr lang="en-US" smtClean="0"/>
              <a:pPr/>
              <a:t>41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B0EDBD-A1BC-4A5B-8163-4FA45C05DF7E}" type="slidenum">
              <a:rPr lang="en-US" smtClean="0"/>
              <a:pPr/>
              <a:t>43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237930-4B96-45D1-B0F1-EBC38F5DFEB8}" type="slidenum">
              <a:rPr lang="en-US" smtClean="0"/>
              <a:pPr/>
              <a:t>48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E7ACF5-B219-4D34-A085-BE193BE979AE}" type="slidenum">
              <a:rPr lang="en-US" smtClean="0"/>
              <a:pPr/>
              <a:t>49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4B13F-F15D-44E6-8711-84C41F45F99E}" type="slidenum">
              <a:rPr lang="en-US" smtClean="0"/>
              <a:pPr/>
              <a:t>52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B19684-7834-4F7F-AA16-4E92530A566F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17" y="4447772"/>
            <a:ext cx="5661046" cy="421400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CFC3E-19FB-4563-8D2D-5FA71510C01E}" type="slidenum">
              <a:rPr lang="en-US" smtClean="0"/>
              <a:pPr/>
              <a:t>53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40AD8-3A8A-4B55-BD38-721EBD56E57A}" type="slidenum">
              <a:rPr lang="en-US" smtClean="0"/>
              <a:pPr/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AA5660-C282-42DA-98D0-5B84C7AEB4EB}" type="slidenum">
              <a:rPr lang="en-US" smtClean="0"/>
              <a:pPr/>
              <a:t>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AC8AD5-D429-4E06-B622-241E70E2B055}" type="slidenum">
              <a:rPr lang="en-US" smtClean="0"/>
              <a:pPr/>
              <a:t>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EE3E8-FC02-41A2-9236-2A166B7AAD6C}" type="slidenum">
              <a:rPr lang="en-US" smtClean="0"/>
              <a:pPr/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EE3E8-FC02-41A2-9236-2A166B7AAD6C}" type="slidenum">
              <a:rPr lang="en-US" smtClean="0"/>
              <a:pPr/>
              <a:t>15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EE3E8-FC02-41A2-9236-2A166B7AAD6C}" type="slidenum">
              <a:rPr lang="en-US" smtClean="0"/>
              <a:pPr/>
              <a:t>16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C0D0EF-C190-4013-A3E3-356059B060FF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DCFC5-F036-4BC3-B885-933717A870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6" name="Straight Connector 65"/>
          <p:cNvCxnSpPr/>
          <p:nvPr userDrawn="1"/>
        </p:nvCxnSpPr>
        <p:spPr>
          <a:xfrm>
            <a:off x="1371600" y="4432300"/>
            <a:ext cx="77724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1371600" y="3238747"/>
            <a:ext cx="7315200" cy="11430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71600" y="4653279"/>
            <a:ext cx="6388326" cy="153269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7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42E4CE8E-5F7C-4833-B2A2-EE7E4FF52126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8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9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01C8B211-C0E2-4AD6-9D30-A71E8C7CC1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457200" y="3289547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59126" y="454513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6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FF9C3B45-D426-426C-9F5A-A00F53E07576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7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8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4595D458-A976-41A9-A034-B8E877CF09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457200" y="3289547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59126" y="454513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6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010D54A2-61D9-4D64-90B5-C220ABC7F5B3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7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8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25CAB4B9-AC92-47E0-B7C2-351642F068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457200" y="3289547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59126" y="454513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6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8E97AF9F-B398-4796-AE35-C6BC3F09C2B4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7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8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E346971B-E459-4156-B394-08A99E83D1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457200" y="3289547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59126" y="454513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6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89076342-68B1-46CF-9BC5-DE183FCA9178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7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8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F3A04501-3EE6-426E-B97B-2369EEF171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2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7" name="Rectangle 6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6D8D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4870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" name="Rectangle 52"/>
          <p:cNvSpPr/>
          <p:nvPr userDrawn="1"/>
        </p:nvSpPr>
        <p:spPr>
          <a:xfrm>
            <a:off x="457200" y="137160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1828800" y="137160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3200400" y="137160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4572000" y="137160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137160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5943600" y="137160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1646238"/>
            <a:ext cx="1371600" cy="1371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029200" y="1646238"/>
            <a:ext cx="4114800" cy="1371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" name="Picture 61" descr="09-286-Master-Stack-Tag-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3429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 userDrawn="1"/>
        </p:nvSpPr>
        <p:spPr>
          <a:xfrm>
            <a:off x="0" y="1508125"/>
            <a:ext cx="1371600" cy="138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5029200" y="1508125"/>
            <a:ext cx="1371600" cy="1381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6400800" y="1508125"/>
            <a:ext cx="1371600" cy="138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7772400" y="1508125"/>
            <a:ext cx="1371600" cy="138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71600" y="1508760"/>
            <a:ext cx="3657600" cy="150876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4" name="Title 83"/>
          <p:cNvSpPr>
            <a:spLocks noGrp="1"/>
          </p:cNvSpPr>
          <p:nvPr>
            <p:ph type="title"/>
          </p:nvPr>
        </p:nvSpPr>
        <p:spPr>
          <a:xfrm>
            <a:off x="457200" y="3289547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SegoeUI-Bold"/>
                <a:cs typeface="SegoeUI-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5" name="Subtitle 2"/>
          <p:cNvSpPr>
            <a:spLocks noGrp="1"/>
          </p:cNvSpPr>
          <p:nvPr>
            <p:ph type="subTitle" idx="1"/>
          </p:nvPr>
        </p:nvSpPr>
        <p:spPr>
          <a:xfrm>
            <a:off x="1359126" y="454513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SegoeUI"/>
                <a:cs typeface="SegoeU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6" name="Date Placeholder 2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7E05F0B6-99F2-4FC8-9B0F-C574B11F962D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7" name="Footer Placehold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latin typeface="SegoeUI"/>
                <a:cs typeface="SegoeUI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8" name="Slide Number Placehold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latin typeface="SegoeUI"/>
                <a:cs typeface="SegoeUI"/>
              </a:defRPr>
            </a:lvl1pPr>
          </a:lstStyle>
          <a:p>
            <a:pPr>
              <a:defRPr/>
            </a:pPr>
            <a:fld id="{3B19A33F-BE25-4A42-A419-5CA9964D1B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5" name="Rectangle 4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0" name="Rectangle 49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" name="Rectangle 50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2" name="Text Placeholder 61"/>
          <p:cNvSpPr>
            <a:spLocks noGrp="1"/>
          </p:cNvSpPr>
          <p:nvPr>
            <p:ph type="body" sz="quarter" idx="13"/>
          </p:nvPr>
        </p:nvSpPr>
        <p:spPr>
          <a:xfrm>
            <a:off x="457200" y="1600199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6" name="Date Placeholder 3"/>
          <p:cNvSpPr>
            <a:spLocks noGrp="1"/>
          </p:cNvSpPr>
          <p:nvPr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0D0EF-C190-4013-A3E3-356059B060FF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5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5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DCFC5-F036-4BC3-B885-933717A870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5" name="Rectangle 4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2454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0" name="Rectangle 49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" name="Rectangle 50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2" name="Text Placeholder 61"/>
          <p:cNvSpPr>
            <a:spLocks noGrp="1"/>
          </p:cNvSpPr>
          <p:nvPr>
            <p:ph type="body" sz="quarter" idx="13"/>
          </p:nvPr>
        </p:nvSpPr>
        <p:spPr>
          <a:xfrm>
            <a:off x="457200" y="1600199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6" name="Date Placeholder 3"/>
          <p:cNvSpPr>
            <a:spLocks noGrp="1"/>
          </p:cNvSpPr>
          <p:nvPr userDrawn="1">
            <p:ph type="dt" sz="half" idx="14"/>
          </p:nvPr>
        </p:nvSpPr>
        <p:spPr>
          <a:xfrm>
            <a:off x="-193964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5EDC-8E59-44DF-8000-C1F4EAF00546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57" name="Footer Placeholder 4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58" name="Slide Number Placeholder 5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15E19-774B-402D-8712-7BFAF4AAB9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6E1E07-3A40-4ACB-985B-24343809A7EB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C0D0EF-C190-4013-A3E3-356059B060FF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9/19/2013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DCFC5-F036-4BC3-B885-933717A8706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99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6E1E07-3A40-4ACB-985B-24343809A7EB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9/19/2013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28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>
                <a:solidFill>
                  <a:srgbClr val="FFFFFF"/>
                </a:solidFill>
              </a:rPr>
              <a:pPr/>
              <a:t>9/19/2013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1027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36EAE1-9266-4BFF-9F29-5ECD1EE26DBC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9/19/2013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38BC6-4FE8-4DAD-B7B8-CB7D0966A21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8934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5C82E-5BE5-4821-A141-C9B28C48E09C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9/19/2013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0BE26-4983-47CE-81CD-A0343B4114F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6342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807105-898A-4D11-82A7-EF817BB5D664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9/19/2013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295EB-7B54-44AF-9B00-67CC1548DBC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98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06E1C-E787-4265-A8C9-13333B06E27D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9/19/2013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26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858E6-72BF-4F77-9B9F-54F079852FFA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9/19/2013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D605C-8D1C-47B1-AF3D-76579F64141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36525"/>
            <a:ext cx="2743200" cy="6721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7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11" name="Rectangle 10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6" name="Rectangle 55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Rectangle 56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8" name="Rectangle 57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9" name="Rectangle 58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0" name="Rectangle 59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" name="Rectangle 60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74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>
                <a:solidFill>
                  <a:srgbClr val="FFFFFF"/>
                </a:solidFill>
              </a:rPr>
              <a:pPr/>
              <a:t>9/19/2013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8747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>
                <a:solidFill>
                  <a:srgbClr val="FFFFFF"/>
                </a:solidFill>
              </a:rPr>
              <a:pPr/>
              <a:t>9/19/2013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2474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>
                <a:solidFill>
                  <a:srgbClr val="FFFFFF"/>
                </a:solidFill>
              </a:rPr>
              <a:pPr/>
              <a:t>9/19/2013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5597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pPr>
              <a:defRPr/>
            </a:pPr>
            <a:fld id="{34C0D0EF-C190-4013-A3E3-356059B060FF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BDDCFC5-F036-4BC3-B885-933717A870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6E1E07-3A40-4ACB-985B-24343809A7EB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36EAE1-9266-4BFF-9F29-5ECD1EE26DBC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38BC6-4FE8-4DAD-B7B8-CB7D0966A2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5C82E-5BE5-4821-A141-C9B28C48E09C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0BE26-4983-47CE-81CD-A0343B4114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807105-898A-4D11-82A7-EF817BB5D664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295EB-7B54-44AF-9B00-67CC1548DB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06E1C-E787-4265-A8C9-13333B06E27D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pPr>
              <a:defRPr/>
            </a:pPr>
            <a:fld id="{D57858E6-72BF-4F77-9B9F-54F079852FFA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pPr>
              <a:defRPr/>
            </a:pPr>
            <a:fld id="{D21D605C-8D1C-47B1-AF3D-76579F6414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136525"/>
            <a:ext cx="2743200" cy="6721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1" name="Group 7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Rectangle 55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Rectangle 56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Rectangle 57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" name="Rectangle 58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" name="Rectangle 59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" name="Rectangle 60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" name="Rectangle 62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" name="Rectangle 63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" name="Rectangle 65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7" name="Rectangle 66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8" name="Rectangle 67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9" name="Rectangle 68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" name="Rectangle 69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" name="Rectangle 70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2" name="Rectangle 71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36EAE1-9266-4BFF-9F29-5ECD1EE26DBC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38BC6-4FE8-4DAD-B7B8-CB7D0966A2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pPr>
              <a:defRPr/>
            </a:pPr>
            <a:fld id="{34C0D0EF-C190-4013-A3E3-356059B060FF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BDDCFC5-F036-4BC3-B885-933717A870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6E1E07-3A40-4ACB-985B-24343809A7EB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36EAE1-9266-4BFF-9F29-5ECD1EE26DBC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38BC6-4FE8-4DAD-B7B8-CB7D0966A2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5C82E-5BE5-4821-A141-C9B28C48E09C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0BE26-4983-47CE-81CD-A0343B4114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807105-898A-4D11-82A7-EF817BB5D664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295EB-7B54-44AF-9B00-67CC1548DB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06E1C-E787-4265-A8C9-13333B06E27D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pPr>
              <a:defRPr/>
            </a:pPr>
            <a:fld id="{D57858E6-72BF-4F77-9B9F-54F079852FFA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pPr>
              <a:defRPr/>
            </a:pPr>
            <a:fld id="{D21D605C-8D1C-47B1-AF3D-76579F6414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136525"/>
            <a:ext cx="2743200" cy="6721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1" name="Group 7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Rectangle 55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Rectangle 56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Rectangle 57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" name="Rectangle 58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" name="Rectangle 59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" name="Rectangle 60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" name="Rectangle 62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" name="Rectangle 63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" name="Rectangle 65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7" name="Rectangle 66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8" name="Rectangle 67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9" name="Rectangle 68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" name="Rectangle 69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" name="Rectangle 70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2" name="Rectangle 71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5C82E-5BE5-4821-A141-C9B28C48E09C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0BE26-4983-47CE-81CD-A0343B4114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807105-898A-4D11-82A7-EF817BB5D664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295EB-7B54-44AF-9B00-67CC1548DB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06E1C-E787-4265-A8C9-13333B06E27D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858E6-72BF-4F77-9B9F-54F079852FFA}" type="datetime1">
              <a:rPr lang="en-US" smtClean="0"/>
              <a:pPr>
                <a:defRPr/>
              </a:pPr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D605C-8D1C-47B1-AF3D-76579F6414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36525"/>
            <a:ext cx="2743200" cy="6721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7431088" y="5145088"/>
            <a:ext cx="1674812" cy="1674812"/>
            <a:chOff x="7430573" y="5144573"/>
            <a:chExt cx="1674707" cy="1674707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68764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430573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622648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7814724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006799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198875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390950" y="6682764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583026" y="6682764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776689" y="6682764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68764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68764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8968764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8968764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8968764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8968764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968764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968764" y="5144573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7622648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7814724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8006799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8198875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8390950" y="6490689"/>
              <a:ext cx="138104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8583026" y="6490689"/>
              <a:ext cx="138103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8776689" y="6490689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7814724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8006799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8198875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8390950" y="6297026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8583026" y="6297026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8776689" y="6297026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8006799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8198875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8390950" y="6104950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583026" y="6104950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8776689" y="6104950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8198875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8390950" y="5912875"/>
              <a:ext cx="138104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8583026" y="5912875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8776689" y="5912875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8390950" y="5720799"/>
              <a:ext cx="138104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8583026" y="5720799"/>
              <a:ext cx="138103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8776689" y="5720799"/>
              <a:ext cx="136516" cy="138104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8583026" y="5528724"/>
              <a:ext cx="138103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8776689" y="5528724"/>
              <a:ext cx="136516" cy="138103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8776689" y="5336648"/>
              <a:ext cx="136516" cy="136516"/>
            </a:xfrm>
            <a:prstGeom prst="rect">
              <a:avLst/>
            </a:prstGeom>
            <a:solidFill>
              <a:srgbClr val="DAE2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5" name="Rectangle 54"/>
          <p:cNvSpPr/>
          <p:nvPr userDrawn="1"/>
        </p:nvSpPr>
        <p:spPr>
          <a:xfrm>
            <a:off x="457200" y="0"/>
            <a:ext cx="1371600" cy="136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1828800" y="0"/>
            <a:ext cx="1371600" cy="136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3200400" y="0"/>
            <a:ext cx="1371600" cy="1365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4572000" y="0"/>
            <a:ext cx="1371600" cy="1365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0" y="0"/>
            <a:ext cx="4572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5943600" y="0"/>
            <a:ext cx="3200400" cy="136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9/19/2013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9/19/2013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64CF2E0-CCC4-4E1E-9902-C3C36AB3FDA4}" type="datetimeFigureOut">
              <a:rPr lang="en-US" smtClean="0">
                <a:solidFill>
                  <a:srgbClr val="FFFFFF"/>
                </a:solidFill>
              </a:rPr>
              <a:pPr/>
              <a:t>9/19/2013</a:t>
            </a:fld>
            <a:endParaRPr lang="en-US" sz="1400" dirty="0">
              <a:solidFill>
                <a:srgbClr val="DC9E1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Center for Priority Based Budgeting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FCCB936-A93F-4225-9B14-335BD3B01E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67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9/19/2013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9/19/2013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r>
              <a:rPr lang="en-US" dirty="0" smtClean="0"/>
              <a:t>Center for Priority Based Budgeting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BFCCB936-A93F-4225-9B14-335BD3B01E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em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46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18.emf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Jjohnson.jfadvisors@earthlink.net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615287"/>
            <a:ext cx="9143999" cy="1386203"/>
          </a:xfrm>
        </p:spPr>
        <p:txBody>
          <a:bodyPr anchor="ctr" anchorCtr="1"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/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/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>PRIORITY BASE BUDGETING -</a:t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>Approach and Outcomes</a:t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/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  <a:t/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haroni" pitchFamily="2" charset="-79"/>
              </a:rPr>
            </a:br>
            <a:endParaRPr lang="en-US" sz="3600" i="1" dirty="0" smtClean="0">
              <a:latin typeface="+mn-lt"/>
              <a:cs typeface="Aharoni" pitchFamily="2" charset="-79"/>
            </a:endParaRPr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377535" y="4103400"/>
            <a:ext cx="8388927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n-US" b="1" i="1" dirty="0" smtClean="0">
              <a:solidFill>
                <a:srgbClr val="0F6FC6">
                  <a:lumMod val="75000"/>
                </a:srgbClr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800" b="1" i="1" dirty="0" smtClean="0">
              <a:solidFill>
                <a:srgbClr val="0F6FC6">
                  <a:lumMod val="75000"/>
                </a:srgbClr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800" b="1" i="1" dirty="0" smtClean="0">
              <a:solidFill>
                <a:srgbClr val="0F6FC6">
                  <a:lumMod val="75000"/>
                </a:srgbClr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800" i="1" dirty="0" smtClean="0">
              <a:solidFill>
                <a:srgbClr val="0F6FC6">
                  <a:lumMod val="75000"/>
                </a:srgbClr>
              </a:solidFill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endParaRPr lang="en-US" sz="2000" b="1" i="1" dirty="0" smtClean="0">
              <a:solidFill>
                <a:srgbClr val="0F6FC6">
                  <a:lumMod val="75000"/>
                </a:srgbClr>
              </a:solidFill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1" i="1" dirty="0" smtClean="0">
                <a:solidFill>
                  <a:srgbClr val="0F6FC6">
                    <a:lumMod val="75000"/>
                  </a:srgbClr>
                </a:solidFill>
              </a:rPr>
              <a:t>Jon Johnson &amp; Chris Fabian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0F6FC6">
                    <a:lumMod val="75000"/>
                  </a:srgbClr>
                </a:solidFill>
              </a:rPr>
              <a:t>July 9, 2013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000" dirty="0">
              <a:solidFill>
                <a:srgbClr val="0F6FC6">
                  <a:lumMod val="75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5" y="5480700"/>
            <a:ext cx="2823927" cy="11529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29510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527" y="1449054"/>
            <a:ext cx="784167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Center for Priority Based Budgeting</a:t>
            </a:r>
          </a:p>
          <a:p>
            <a:pPr marL="914400" algn="ctr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2013 </a:t>
            </a:r>
            <a:r>
              <a:rPr lang="en-US" sz="2600" b="1" dirty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ANNUAL </a:t>
            </a:r>
            <a:r>
              <a:rPr lang="en-US" sz="2600" b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CONFERENCE</a:t>
            </a:r>
            <a:r>
              <a:rPr lang="en-US" sz="2600" b="1" i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                                                      </a:t>
            </a:r>
            <a:r>
              <a:rPr lang="en-US" sz="2600" b="1" i="1" dirty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“A SUMMIT </a:t>
            </a:r>
            <a:r>
              <a:rPr lang="en-US" sz="2600" b="1" i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of </a:t>
            </a:r>
            <a:r>
              <a:rPr lang="en-US" sz="2600" b="1" i="1" dirty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LEADING PRACTICES”</a:t>
            </a:r>
            <a:endParaRPr lang="en-US" sz="2600" dirty="0">
              <a:solidFill>
                <a:prstClr val="black"/>
              </a:solidFill>
              <a:latin typeface="Cambria"/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1933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"/>
            <a:ext cx="8229600" cy="944880"/>
          </a:xfrm>
        </p:spPr>
        <p:txBody>
          <a:bodyPr/>
          <a:lstStyle/>
          <a:p>
            <a:r>
              <a:rPr lang="en-US" dirty="0" smtClean="0"/>
              <a:t>Strategic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961"/>
            <a:ext cx="8229600" cy="5136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b="1" i="1" dirty="0" smtClean="0">
                <a:solidFill>
                  <a:srgbClr val="0070C0"/>
                </a:solidFill>
              </a:rPr>
              <a:t>What are we in “business” to do?</a:t>
            </a:r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37218" name="Picture 2" descr="http://www.careerworkstoday.com/images/pages/develop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17" y="2492543"/>
            <a:ext cx="33337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" y="6245955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174"/>
            <a:ext cx="8229600" cy="1143000"/>
          </a:xfrm>
        </p:spPr>
        <p:txBody>
          <a:bodyPr/>
          <a:lstStyle/>
          <a:p>
            <a:r>
              <a:rPr lang="en-US" b="1" i="1" dirty="0" smtClean="0"/>
              <a:t>What are “Results”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313" y="1655087"/>
            <a:ext cx="8411029" cy="4701263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 smtClean="0"/>
              <a:t>High-level and over-arching reasons the organization exists in the eyes of the community</a:t>
            </a:r>
          </a:p>
          <a:p>
            <a:endParaRPr lang="en-US" sz="900" b="1" i="1" dirty="0" smtClean="0"/>
          </a:p>
          <a:p>
            <a:r>
              <a:rPr lang="en-US" b="1" i="1" dirty="0" smtClean="0"/>
              <a:t>Remain consistent and unchanged over time</a:t>
            </a:r>
          </a:p>
          <a:p>
            <a:endParaRPr lang="en-US" sz="900" b="1" i="1" dirty="0" smtClean="0"/>
          </a:p>
          <a:p>
            <a:r>
              <a:rPr lang="en-US" b="1" i="1" dirty="0" smtClean="0"/>
              <a:t>Comprehensive  </a:t>
            </a:r>
          </a:p>
          <a:p>
            <a:endParaRPr lang="en-US" sz="900" b="1" i="1" dirty="0" smtClean="0"/>
          </a:p>
          <a:p>
            <a:r>
              <a:rPr lang="en-US" b="1" i="1" dirty="0" smtClean="0"/>
              <a:t>Distinguished from </a:t>
            </a:r>
            <a:r>
              <a:rPr lang="en-US" b="1" i="1" dirty="0" smtClean="0">
                <a:solidFill>
                  <a:srgbClr val="FF0000"/>
                </a:solidFill>
              </a:rPr>
              <a:t>(i.e. “Results” are not…)</a:t>
            </a:r>
          </a:p>
          <a:p>
            <a:pPr lvl="1"/>
            <a:r>
              <a:rPr lang="en-US" dirty="0" smtClean="0"/>
              <a:t>Vision or Mission Statements</a:t>
            </a:r>
          </a:p>
          <a:p>
            <a:pPr lvl="1"/>
            <a:r>
              <a:rPr lang="en-US" dirty="0" smtClean="0"/>
              <a:t>Organizational Values</a:t>
            </a:r>
          </a:p>
          <a:p>
            <a:pPr lvl="2"/>
            <a:r>
              <a:rPr lang="en-US" b="1" i="1" dirty="0"/>
              <a:t>How</a:t>
            </a:r>
            <a:r>
              <a:rPr lang="en-US" dirty="0"/>
              <a:t> we want to </a:t>
            </a:r>
            <a:r>
              <a:rPr lang="en-US" dirty="0" smtClean="0"/>
              <a:t>achieve </a:t>
            </a:r>
            <a:r>
              <a:rPr lang="en-US" dirty="0"/>
              <a:t>our results</a:t>
            </a:r>
          </a:p>
          <a:p>
            <a:pPr lvl="1"/>
            <a:r>
              <a:rPr lang="en-US" dirty="0" smtClean="0"/>
              <a:t>“</a:t>
            </a:r>
            <a:r>
              <a:rPr lang="en-US" b="1" i="1" dirty="0" smtClean="0"/>
              <a:t>Marketing”</a:t>
            </a:r>
            <a:r>
              <a:rPr lang="en-US" dirty="0" smtClean="0"/>
              <a:t>  statements</a:t>
            </a:r>
          </a:p>
          <a:p>
            <a:pPr lvl="2"/>
            <a:r>
              <a:rPr lang="en-US" dirty="0" smtClean="0"/>
              <a:t>Look and feel of the community</a:t>
            </a:r>
          </a:p>
          <a:p>
            <a:pPr lvl="1"/>
            <a:r>
              <a:rPr lang="en-US" dirty="0" smtClean="0"/>
              <a:t>Specific short-term, projects, goals or initiatives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0" y="6245955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8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9560"/>
            <a:ext cx="8229600" cy="8686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800" b="1" u="sng" dirty="0" smtClean="0"/>
              <a:t>Step 1</a:t>
            </a:r>
            <a:r>
              <a:rPr lang="en-US" sz="3800" u="sng" dirty="0" smtClean="0"/>
              <a:t>: </a:t>
            </a:r>
            <a:r>
              <a:rPr lang="en-US" sz="3800" b="1" i="1" u="sng" dirty="0" smtClean="0"/>
              <a:t>Determine Results</a:t>
            </a:r>
          </a:p>
        </p:txBody>
      </p:sp>
      <p:sp>
        <p:nvSpPr>
          <p:cNvPr id="32771" name="Text Placeholder 8"/>
          <p:cNvSpPr>
            <a:spLocks noGrp="1"/>
          </p:cNvSpPr>
          <p:nvPr>
            <p:ph sz="half" idx="1"/>
          </p:nvPr>
        </p:nvSpPr>
        <p:spPr>
          <a:xfrm>
            <a:off x="1413500" y="1158240"/>
            <a:ext cx="5908128" cy="635635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2400" b="1" i="1" dirty="0" smtClean="0">
                <a:solidFill>
                  <a:srgbClr val="00B0F0"/>
                </a:solidFill>
              </a:rPr>
              <a:t>City of Grand Island, Nebraska</a:t>
            </a:r>
          </a:p>
        </p:txBody>
      </p:sp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7E6517D-BE2E-4821-BB56-4B976DB9AE95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2" name="TextBox 4"/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3947160" y="1558310"/>
            <a:ext cx="4739640" cy="779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u="sng" dirty="0">
                <a:latin typeface="+mj-lt"/>
              </a:rPr>
              <a:t>Community </a:t>
            </a:r>
            <a:r>
              <a:rPr lang="en-US" sz="2400" b="1" u="sng" dirty="0" smtClean="0">
                <a:latin typeface="+mj-lt"/>
              </a:rPr>
              <a:t>Results</a:t>
            </a:r>
            <a:endParaRPr lang="en-US" sz="2400" b="1" u="sng" dirty="0">
              <a:latin typeface="+mj-lt"/>
            </a:endParaRPr>
          </a:p>
          <a:p>
            <a:pPr>
              <a:buFont typeface="Arial" charset="0"/>
              <a:buChar char="•"/>
            </a:pPr>
            <a:r>
              <a:rPr lang="en-US" sz="1600" i="1" dirty="0" smtClean="0">
                <a:latin typeface="+mj-lt"/>
              </a:rPr>
              <a:t> </a:t>
            </a:r>
            <a:r>
              <a:rPr lang="en-US" sz="1600" i="1" dirty="0">
                <a:latin typeface="+mj-lt"/>
              </a:rPr>
              <a:t>Used to Differentiate Programs Offered to the Community</a:t>
            </a:r>
          </a:p>
          <a:p>
            <a:pPr>
              <a:buFont typeface="Arial" charset="0"/>
              <a:buChar char="•"/>
            </a:pPr>
            <a:r>
              <a:rPr lang="en-US" sz="1600" i="1" dirty="0">
                <a:latin typeface="+mj-lt"/>
              </a:rPr>
              <a:t> </a:t>
            </a:r>
            <a:r>
              <a:rPr lang="en-US" sz="1600" i="1" dirty="0" smtClean="0">
                <a:latin typeface="+mj-lt"/>
              </a:rPr>
              <a:t>Not </a:t>
            </a:r>
            <a:r>
              <a:rPr lang="en-US" sz="1600" i="1" dirty="0">
                <a:latin typeface="+mj-lt"/>
              </a:rPr>
              <a:t>All Programs Achieve these </a:t>
            </a:r>
            <a:r>
              <a:rPr lang="en-US" sz="1600" i="1" dirty="0" smtClean="0">
                <a:latin typeface="+mj-lt"/>
              </a:rPr>
              <a:t>Results</a:t>
            </a:r>
          </a:p>
          <a:p>
            <a:pPr>
              <a:buFont typeface="Arial" charset="0"/>
              <a:buChar char="•"/>
            </a:pPr>
            <a:r>
              <a:rPr lang="en-US" sz="1600" i="1" dirty="0" smtClean="0">
                <a:latin typeface="+mj-lt"/>
              </a:rPr>
              <a:t> </a:t>
            </a:r>
            <a:r>
              <a:rPr lang="en-US" sz="1600" i="1" dirty="0">
                <a:latin typeface="+mj-lt"/>
              </a:rPr>
              <a:t>Programs that Achieve Many </a:t>
            </a:r>
            <a:r>
              <a:rPr lang="en-US" sz="1600" i="1" dirty="0" smtClean="0">
                <a:latin typeface="+mj-lt"/>
              </a:rPr>
              <a:t>Results, </a:t>
            </a:r>
            <a:r>
              <a:rPr lang="en-US" sz="1600" i="1" dirty="0">
                <a:latin typeface="+mj-lt"/>
              </a:rPr>
              <a:t>with a High Degree of Influence, Achieve Highly in Prioritization (demonstrate high degree of  relevance</a:t>
            </a:r>
            <a:r>
              <a:rPr lang="en-US" sz="1600" i="1" dirty="0" smtClean="0">
                <a:latin typeface="+mj-lt"/>
              </a:rPr>
              <a:t>)</a:t>
            </a:r>
          </a:p>
          <a:p>
            <a:pPr>
              <a:buFont typeface="Arial" charset="0"/>
              <a:buChar char="•"/>
            </a:pPr>
            <a:endParaRPr lang="en-US" sz="800" i="1" dirty="0" smtClean="0">
              <a:latin typeface="+mj-lt"/>
            </a:endParaRPr>
          </a:p>
          <a:p>
            <a:pPr algn="ctr">
              <a:buNone/>
            </a:pPr>
            <a:r>
              <a:rPr lang="en-US" sz="2400" b="1" u="sng" dirty="0" smtClean="0">
                <a:latin typeface="+mj-lt"/>
              </a:rPr>
              <a:t>Quality Service Results</a:t>
            </a:r>
          </a:p>
          <a:p>
            <a:pPr>
              <a:buFont typeface="Arial" charset="0"/>
              <a:buChar char="•"/>
            </a:pPr>
            <a:r>
              <a:rPr lang="en-US" sz="1600" i="1" dirty="0" smtClean="0"/>
              <a:t> </a:t>
            </a:r>
            <a:r>
              <a:rPr lang="en-US" sz="1600" i="1" dirty="0" smtClean="0">
                <a:latin typeface="+mj-lt"/>
              </a:rPr>
              <a:t>Every Program Should Achieve these Results (though potentially, not every program does)</a:t>
            </a:r>
          </a:p>
          <a:p>
            <a:pPr>
              <a:buFont typeface="Arial" charset="0"/>
              <a:buChar char="•"/>
            </a:pPr>
            <a:r>
              <a:rPr lang="en-US" sz="1600" i="1" dirty="0" smtClean="0">
                <a:latin typeface="+mj-lt"/>
              </a:rPr>
              <a:t> Not Used to Differentiate the Relevance of Programs in Prioritization</a:t>
            </a:r>
          </a:p>
          <a:p>
            <a:pPr>
              <a:buFont typeface="Arial" charset="0"/>
              <a:buChar char="•"/>
            </a:pPr>
            <a:endParaRPr lang="en-US" sz="800" i="1" dirty="0" smtClean="0">
              <a:latin typeface="+mj-lt"/>
            </a:endParaRPr>
          </a:p>
          <a:p>
            <a:pPr algn="ctr">
              <a:buNone/>
            </a:pPr>
            <a:r>
              <a:rPr lang="en-US" sz="2400" b="1" u="sng" dirty="0" smtClean="0">
                <a:latin typeface="+mj-lt"/>
              </a:rPr>
              <a:t>Governance Results</a:t>
            </a:r>
          </a:p>
          <a:p>
            <a:pPr>
              <a:buFont typeface="Arial" charset="0"/>
              <a:buChar char="•"/>
            </a:pPr>
            <a:r>
              <a:rPr lang="en-US" sz="1600" i="1" dirty="0" smtClean="0"/>
              <a:t> </a:t>
            </a:r>
            <a:r>
              <a:rPr lang="en-US" sz="1600" i="1" dirty="0" smtClean="0">
                <a:latin typeface="+mj-lt"/>
              </a:rPr>
              <a:t>Used to Differentiate Programs Designed to Support Governance</a:t>
            </a: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 smtClean="0">
              <a:latin typeface="+mj-lt"/>
            </a:endParaRPr>
          </a:p>
          <a:p>
            <a:pPr>
              <a:buFont typeface="Arial" charset="0"/>
              <a:buChar char="•"/>
            </a:pPr>
            <a:endParaRPr lang="en-US" sz="1600" i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" y="6356350"/>
            <a:ext cx="1269491" cy="4824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5693" y="1903448"/>
            <a:ext cx="2924541" cy="1772111"/>
          </a:xfrm>
          <a:prstGeom prst="rect">
            <a:avLst/>
          </a:prstGeom>
          <a:solidFill>
            <a:srgbClr val="24548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/>
              <a:t>Stewardship of the Environment</a:t>
            </a:r>
          </a:p>
          <a:p>
            <a:pPr algn="ctr"/>
            <a:endParaRPr lang="en-US" sz="1200" b="1" i="1" dirty="0"/>
          </a:p>
          <a:p>
            <a:pPr algn="ctr"/>
            <a:r>
              <a:rPr lang="en-US" sz="1200" b="1" i="1" dirty="0" smtClean="0"/>
              <a:t>Safe Community</a:t>
            </a:r>
          </a:p>
          <a:p>
            <a:pPr algn="ctr"/>
            <a:endParaRPr lang="en-US" sz="1200" b="1" i="1" dirty="0"/>
          </a:p>
          <a:p>
            <a:pPr algn="ctr"/>
            <a:r>
              <a:rPr lang="en-US" sz="1200" b="1" i="1" dirty="0" smtClean="0"/>
              <a:t>Strategic, Sustainable and Maintained Development</a:t>
            </a:r>
          </a:p>
          <a:p>
            <a:pPr algn="ctr"/>
            <a:endParaRPr lang="en-US" sz="1200" b="1" i="1" dirty="0"/>
          </a:p>
          <a:p>
            <a:pPr algn="ctr"/>
            <a:r>
              <a:rPr lang="en-US" sz="1200" b="1" i="1" dirty="0" smtClean="0"/>
              <a:t>Mobility Options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5693" y="3874932"/>
            <a:ext cx="2924541" cy="9252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/>
              <a:t>Efficient Services</a:t>
            </a:r>
          </a:p>
          <a:p>
            <a:pPr algn="ctr"/>
            <a:endParaRPr lang="en-US" sz="1200" b="1" i="1" dirty="0"/>
          </a:p>
          <a:p>
            <a:pPr algn="ctr"/>
            <a:r>
              <a:rPr lang="en-US" sz="1200" b="1" i="1" dirty="0" smtClean="0"/>
              <a:t>Transparent Services</a:t>
            </a:r>
            <a:endParaRPr lang="en-US" sz="1200" b="1" i="1" dirty="0"/>
          </a:p>
        </p:txBody>
      </p:sp>
      <p:sp>
        <p:nvSpPr>
          <p:cNvPr id="10" name="Rectangle 9"/>
          <p:cNvSpPr/>
          <p:nvPr/>
        </p:nvSpPr>
        <p:spPr>
          <a:xfrm>
            <a:off x="615692" y="5066645"/>
            <a:ext cx="2924541" cy="1249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solidFill>
                  <a:schemeClr val="tx1"/>
                </a:solidFill>
              </a:rPr>
              <a:t>Financial Stewardship</a:t>
            </a:r>
          </a:p>
          <a:p>
            <a:pPr algn="ctr"/>
            <a:endParaRPr lang="en-US" sz="1200" b="1" i="1" dirty="0">
              <a:solidFill>
                <a:schemeClr val="tx1"/>
              </a:solidFill>
            </a:endParaRPr>
          </a:p>
          <a:p>
            <a:pPr algn="ctr"/>
            <a:r>
              <a:rPr lang="en-US" sz="1200" b="1" i="1" dirty="0" smtClean="0">
                <a:solidFill>
                  <a:schemeClr val="tx1"/>
                </a:solidFill>
              </a:rPr>
              <a:t>High-quality Workforce</a:t>
            </a:r>
          </a:p>
          <a:p>
            <a:pPr algn="ctr"/>
            <a:endParaRPr lang="en-US" sz="1200" b="1" i="1" dirty="0">
              <a:solidFill>
                <a:schemeClr val="tx1"/>
              </a:solidFill>
            </a:endParaRPr>
          </a:p>
          <a:p>
            <a:pPr algn="ctr"/>
            <a:r>
              <a:rPr lang="en-US" sz="1200" b="1" i="1" dirty="0" smtClean="0">
                <a:solidFill>
                  <a:schemeClr val="tx1"/>
                </a:solidFill>
              </a:rPr>
              <a:t>Regulatory Compliance</a:t>
            </a:r>
            <a:endParaRPr lang="en-US" sz="12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249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907468"/>
              </p:ext>
            </p:extLst>
          </p:nvPr>
        </p:nvGraphicFramePr>
        <p:xfrm>
          <a:off x="798285" y="638629"/>
          <a:ext cx="7547430" cy="5602511"/>
        </p:xfrm>
        <a:graphic>
          <a:graphicData uri="http://schemas.openxmlformats.org/drawingml/2006/table">
            <a:tbl>
              <a:tblPr/>
              <a:tblGrid>
                <a:gridCol w="240910"/>
                <a:gridCol w="1366225"/>
                <a:gridCol w="59960"/>
                <a:gridCol w="1366225"/>
                <a:gridCol w="59960"/>
                <a:gridCol w="1366225"/>
                <a:gridCol w="59960"/>
                <a:gridCol w="1366225"/>
                <a:gridCol w="59960"/>
                <a:gridCol w="1366225"/>
                <a:gridCol w="235555"/>
              </a:tblGrid>
              <a:tr h="9189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50871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SUMMARY of RESULTS by COMMUNITY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664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222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CHANDLER, AZ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QUEEN CREEK, AZ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SACRAMENTO, CA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BOULDER, CO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WHEAT RIDGE, CO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 and Attractive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Preservation of a Healthy, Sustainable Environment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Healthy, Sustainable Environment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 Environment and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Healthy, Attractive and Well-Maintained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Leisure, Culture and Education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Partnering for Community Benefit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Leisure, Cultural and Social Opportunities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Inclusive and Socially Thriving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Desirable, Diverse and Connected Neighborhoods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Sustainable Economic Health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Development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Youth Opportunities and Education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Economically Vital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Effective Transportation and Mobility Options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Effective Transportation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Managed Land Use and Development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Vitality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Accessible and Connected Community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Vitality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Community Involvement and Identify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Reliable Infrastructure and Effective Mobility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Governance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Effective and Sustainable Infrastructure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Efficient Government (Governance)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847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125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74" marR="3374" marT="33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6474461"/>
            <a:ext cx="892121" cy="3835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8068703" y="6366047"/>
            <a:ext cx="554023" cy="491953"/>
          </a:xfrm>
        </p:spPr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358992"/>
              </p:ext>
            </p:extLst>
          </p:nvPr>
        </p:nvGraphicFramePr>
        <p:xfrm>
          <a:off x="870857" y="685795"/>
          <a:ext cx="7445831" cy="5511804"/>
        </p:xfrm>
        <a:graphic>
          <a:graphicData uri="http://schemas.openxmlformats.org/drawingml/2006/table">
            <a:tbl>
              <a:tblPr/>
              <a:tblGrid>
                <a:gridCol w="237666"/>
                <a:gridCol w="1347833"/>
                <a:gridCol w="59154"/>
                <a:gridCol w="1347833"/>
                <a:gridCol w="59154"/>
                <a:gridCol w="1347833"/>
                <a:gridCol w="59154"/>
                <a:gridCol w="1347833"/>
                <a:gridCol w="59154"/>
                <a:gridCol w="1347833"/>
                <a:gridCol w="232384"/>
              </a:tblGrid>
              <a:tr h="8987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43144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SUMMARY of RESULTS by COMMUNITY</a:t>
                      </a:r>
                    </a:p>
                  </a:txBody>
                  <a:tcPr marL="3253" marR="3253" marT="325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2977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2175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BILLINGS, MT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CARY, NC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BLUE ASH, OH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LEHIGH COUNTY, PA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CHESAPEAKE, VA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Safe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Preservation of Community Resources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Cultural, Recreational &amp; Leisure Opportunities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Attractive and Well-Maintained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Recreation, Leisure and Lifestyle Opportunities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Ecological Stewardship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Leisure, Cultural and Learning Opportunities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Vitality &amp; Development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and Diverse Leisure-time Activities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 Nurturing &amp; Social Responsible Environment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Healthy, Nurturing and Secure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Involved, Engaged and United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Attractive, Well-Planned &amp; Livable Community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and Desirable Neighborhoods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Health &amp; Vitality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Economic Vitality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Sustainable Economic Development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Effective Transportation &amp; Mobility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Strong and Vibrant Economic Environment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Infrastructure &amp; Transportation Systems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Quality Infrastructure and Transportation Systems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Comprehensive, Orderly Growth and Development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Reliable, Sustainable Infrastructure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Connected, Accessible and Reliable Transportation Network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Managed, Well-Planned Growth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Effective and Connected Transportation Systems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Governance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Good Governance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571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Honest, Responsive Government (Governance)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142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253" marR="3253" marT="32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4334"/>
            <a:ext cx="870857" cy="3309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4225" y="6351771"/>
            <a:ext cx="554023" cy="365125"/>
          </a:xfrm>
        </p:spPr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1932"/>
            <a:ext cx="8229600" cy="8686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i="1" u="sng" dirty="0" smtClean="0"/>
              <a:t>Validating Results</a:t>
            </a:r>
            <a:endParaRPr lang="en-US" sz="4000" i="1" dirty="0" smtClean="0"/>
          </a:p>
        </p:txBody>
      </p:sp>
      <p:sp>
        <p:nvSpPr>
          <p:cNvPr id="368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92232"/>
            <a:ext cx="7620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fld id="{27E6517D-BE2E-4821-BB56-4B976DB9AE95}" type="slidenum">
              <a:rPr lang="en-US"/>
              <a:pPr algn="ctr">
                <a:defRPr/>
              </a:pPr>
              <a:t>15</a:t>
            </a:fld>
            <a:endParaRPr lang="en-US" dirty="0"/>
          </a:p>
        </p:txBody>
      </p:sp>
      <p:pic>
        <p:nvPicPr>
          <p:cNvPr id="3" name="Picture 2" descr="Screen Shot 2012-06-01 at 2.43.11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837" y="1431566"/>
            <a:ext cx="8588426" cy="4814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1960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6025"/>
            <a:ext cx="8229600" cy="8686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i="1" u="sng" dirty="0" smtClean="0"/>
              <a:t>Validating Results</a:t>
            </a:r>
            <a:endParaRPr lang="en-US" sz="4000" i="1" dirty="0" smtClean="0"/>
          </a:p>
        </p:txBody>
      </p:sp>
      <p:sp>
        <p:nvSpPr>
          <p:cNvPr id="368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42158" y="6477380"/>
            <a:ext cx="7620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fld id="{27E6517D-BE2E-4821-BB56-4B976DB9AE95}" type="slidenum">
              <a:rPr lang="en-US"/>
              <a:pPr algn="ctr">
                <a:defRPr/>
              </a:pPr>
              <a:t>16</a:t>
            </a:fld>
            <a:endParaRPr lang="en-US" dirty="0"/>
          </a:p>
        </p:txBody>
      </p:sp>
      <p:pic>
        <p:nvPicPr>
          <p:cNvPr id="2" name="Picture 1" descr="Screen Shot 2012-06-26 at 2.10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0" t="22662" r="8259" b="11340"/>
          <a:stretch/>
        </p:blipFill>
        <p:spPr>
          <a:xfrm>
            <a:off x="136358" y="1260624"/>
            <a:ext cx="8686800" cy="5032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360" y="6292714"/>
            <a:ext cx="289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City of Sacramento, CA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2707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200" b="1" i="1" u="sng" dirty="0" smtClean="0"/>
              <a:t>Step 2: Clarify Result Definitions</a:t>
            </a:r>
            <a:r>
              <a:rPr lang="en-US" sz="4200" dirty="0" smtClean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(</a:t>
            </a:r>
            <a:r>
              <a:rPr lang="en-US" sz="3600" i="1" dirty="0" smtClean="0"/>
              <a:t>Result Maps)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512DF26-178F-4BF2-ABC7-9F35C8230BA5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3796" name="AutoShape 9"/>
          <p:cNvSpPr>
            <a:spLocks noChangeArrowheads="1"/>
          </p:cNvSpPr>
          <p:nvPr/>
        </p:nvSpPr>
        <p:spPr bwMode="auto">
          <a:xfrm rot="-718393">
            <a:off x="3153520" y="2724151"/>
            <a:ext cx="2006600" cy="417513"/>
          </a:xfrm>
          <a:prstGeom prst="rightArrow">
            <a:avLst>
              <a:gd name="adj1" fmla="val 50000"/>
              <a:gd name="adj2" fmla="val 1322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33797" name="AutoShape 10"/>
          <p:cNvSpPr>
            <a:spLocks noChangeArrowheads="1"/>
          </p:cNvSpPr>
          <p:nvPr/>
        </p:nvSpPr>
        <p:spPr bwMode="auto">
          <a:xfrm rot="511913">
            <a:off x="3151020" y="4606925"/>
            <a:ext cx="2166938" cy="417513"/>
          </a:xfrm>
          <a:prstGeom prst="rightArrow">
            <a:avLst>
              <a:gd name="adj1" fmla="val 50000"/>
              <a:gd name="adj2" fmla="val 1083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447800"/>
            <a:ext cx="28194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defRPr/>
            </a:pPr>
            <a:r>
              <a:rPr lang="en-US" u="sng" dirty="0">
                <a:latin typeface="Arial Black" pitchFamily="34" charset="0"/>
              </a:rPr>
              <a:t>City of Boulder, CO </a:t>
            </a:r>
            <a:r>
              <a:rPr lang="en-US" u="sng" dirty="0" smtClean="0">
                <a:latin typeface="Arial Black" pitchFamily="34" charset="0"/>
              </a:rPr>
              <a:t>Results</a:t>
            </a:r>
            <a:endParaRPr lang="en-US" u="sng" dirty="0">
              <a:latin typeface="Arial Black" pitchFamily="34" charset="0"/>
            </a:endParaRPr>
          </a:p>
          <a:p>
            <a:pPr algn="ctr">
              <a:buClr>
                <a:schemeClr val="accent1"/>
              </a:buClr>
              <a:defRPr/>
            </a:pPr>
            <a:endParaRPr lang="en-US" dirty="0">
              <a:latin typeface="Arial Black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dirty="0">
                <a:latin typeface="Arial Black" pitchFamily="34" charset="0"/>
              </a:rPr>
              <a:t>  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Accessible &amp; Connected Community</a:t>
            </a:r>
          </a:p>
          <a:p>
            <a:pPr>
              <a:buClr>
                <a:schemeClr val="accent1"/>
              </a:buClr>
              <a:buFont typeface="Wingdings 2" pitchFamily="18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Economically Vital Community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Healthy Environment &amp; Community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Inclusive &amp; Socially Thriving Community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v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Safe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Community</a:t>
            </a:r>
          </a:p>
          <a:p>
            <a:pPr>
              <a:buClr>
                <a:schemeClr val="accent1"/>
              </a:buCl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044575"/>
            <a:ext cx="37338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900488"/>
            <a:ext cx="373380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757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800" b="1" i="1" u="sng" dirty="0" smtClean="0"/>
              <a:t>Defining Results</a:t>
            </a:r>
            <a:br>
              <a:rPr lang="en-US" sz="3800" b="1" i="1" u="sng" dirty="0" smtClean="0"/>
            </a:br>
            <a:r>
              <a:rPr lang="en-US" sz="3800" b="1" i="1" dirty="0" smtClean="0"/>
              <a:t>Result Mapping Exercise</a:t>
            </a:r>
            <a:endParaRPr lang="en-US" sz="3800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4442" b="14442"/>
          <a:stretch>
            <a:fillRect/>
          </a:stretch>
        </p:blipFill>
        <p:spPr>
          <a:xfrm>
            <a:off x="457200" y="1700463"/>
            <a:ext cx="8229600" cy="46241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555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301"/>
            <a:ext cx="8229600" cy="686301"/>
          </a:xfrm>
        </p:spPr>
        <p:txBody>
          <a:bodyPr>
            <a:noAutofit/>
          </a:bodyPr>
          <a:lstStyle/>
          <a:p>
            <a:pPr algn="ctr"/>
            <a:r>
              <a:rPr lang="en-US" sz="3800" b="1" i="1" u="sng" dirty="0" smtClean="0"/>
              <a:t>Creating Result Maps</a:t>
            </a:r>
            <a:endParaRPr lang="en-US" sz="3800" b="1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298694"/>
              </p:ext>
            </p:extLst>
          </p:nvPr>
        </p:nvGraphicFramePr>
        <p:xfrm>
          <a:off x="228597" y="1447799"/>
          <a:ext cx="7696207" cy="4386946"/>
        </p:xfrm>
        <a:graphic>
          <a:graphicData uri="http://schemas.openxmlformats.org/drawingml/2006/table">
            <a:tbl>
              <a:tblPr/>
              <a:tblGrid>
                <a:gridCol w="136729"/>
                <a:gridCol w="886669"/>
                <a:gridCol w="80794"/>
                <a:gridCol w="886669"/>
                <a:gridCol w="96333"/>
                <a:gridCol w="886669"/>
                <a:gridCol w="96333"/>
                <a:gridCol w="886669"/>
                <a:gridCol w="96333"/>
                <a:gridCol w="886669"/>
                <a:gridCol w="886669"/>
                <a:gridCol w="96333"/>
                <a:gridCol w="886669"/>
                <a:gridCol w="886669"/>
              </a:tblGrid>
              <a:tr h="51573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3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CITY OF BILLINGS, MONTANA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354763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8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Result:  COMPREHENSIVE, ORDERLY GROWTH and DEVELOPMENT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26447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l" fontAlgn="b"/>
                      <a:r>
                        <a:rPr lang="en-US" sz="6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If the CITY OF BILLINGS  _____________________________, then it will have successfully achieved the result of providing COMPREHENSIVE, ORDERLY GROWTH and DEVELOPMENT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96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775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Provides, maintains and invests in a well-planned public infrastructure network that accommodates the long-range growth needs of the community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Develops, preserves and revitalizes residential  neighborhoods that are safe, attractive and provide  diverse, affordable housing options 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Appropriately plans for the creation, maintenance and accessibility of open space, parks, recreational activities and educational opportunities 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Optimizes the City's resources and enhances the growth needs of the community through well-planned  infill and annexation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Develops and prepares integrated, comprehensive long-range zoning and land use plans that are consistently followed and managed 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Partners to plan, prepare and collaboratively invest in properly regulated, quality and future-focused development and redevelopment that stimulates the local economy and is consistent with community standards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0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Fix existing infrastructure before building new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Support affordable housing development city-wide, not just in low income areas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Park/trails/open space creation &amp; maintenance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Incentivize infill 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Structured/consistent land use regulations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Funds the planning department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Following existing phase policies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Invests in downtown &amp; neighborhoods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Administers and prioritizes its CIP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Promote neighborhood revitalization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 resources to support park 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Continue annexation policy that identifies areas for growth already served by City programs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Updates &amp; reviews as zoning/land use regulations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Planning related to growth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Developer buy-in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Blighted/run-down area redevelopment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190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 CIP on regular basis so infrastructure is built, repaired &amp; replaced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Invests in downtown &amp; neighborhoods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Water Park 15 minutes from every home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Annexation plan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Zoning regulations (2)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Planning for 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Reviews &amp; approves fees for service that cover at least 75% of that true cost of development review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 in downtown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Reviews &amp; approves the CIP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Blighted/run-down area redevelopment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Public indoor recreation centers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Well-defined annexation plan/map/policy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Mixed use structures and neighborhoods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Master plan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Figure "real cost" of developments before approving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Dangerous building abatement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Long-term arterial road plan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Provides broad housing choices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Parks where needed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Identify whether infill areas are sufficient to meet future growth needs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 zoning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Prepare/implement neighborhood plans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Development review boards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De-localize businesses (so that I don't have to travel across town to get what I want)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Infrastructure paid for by development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Ensure affordable housing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recreation programs for youth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Infill policy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Zoning control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Future planning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Developers follow the rules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Support &amp; encourage small business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Anticipate, plan &amp; provide for increased infrastructure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SUBDIVISION ZONING - INCLUDES LOW INCOME HOUSING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park within walking distance from every home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Stops annexing areas not up to City standards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Green zone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Provide for long-range planning &amp; annexation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Partnering with development community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Save small businesses</a:t>
                      </a:r>
                    </a:p>
                  </a:txBody>
                  <a:tcPr marL="3324" marR="3324" marT="33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6991" y="1828800"/>
            <a:ext cx="5464609" cy="46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49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4071" y="3283025"/>
            <a:ext cx="8660664" cy="68838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</a:rPr>
              <a:t>CPBB Publications on </a:t>
            </a:r>
            <a:br>
              <a:rPr lang="en-US" sz="36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</a:rPr>
              <a:t>Fiscal Health &amp; Wellness</a:t>
            </a:r>
            <a:endParaRPr lang="en-US" sz="3600" i="1" dirty="0" smtClean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6627" name="Picture 3" descr="9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21463">
            <a:off x="6656189" y="522312"/>
            <a:ext cx="1621528" cy="214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8880">
            <a:off x="433914" y="3786100"/>
            <a:ext cx="2282313" cy="267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8" descr="April 2010 GFR Cover"/>
          <p:cNvPicPr>
            <a:picLocks noChangeAspect="1" noChangeArrowheads="1"/>
          </p:cNvPicPr>
          <p:nvPr/>
        </p:nvPicPr>
        <p:blipFill>
          <a:blip r:embed="rId5" cstate="print"/>
          <a:srcRect t="5797" b="4349"/>
          <a:stretch>
            <a:fillRect/>
          </a:stretch>
        </p:blipFill>
        <p:spPr bwMode="auto">
          <a:xfrm rot="19450144">
            <a:off x="5866989" y="4100091"/>
            <a:ext cx="2365044" cy="231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0" descr="http://webapps.icma.org/pm/9109/images/91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74618">
            <a:off x="500768" y="760069"/>
            <a:ext cx="15240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34162">
            <a:off x="1085026" y="601921"/>
            <a:ext cx="15017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5305" y="4059984"/>
            <a:ext cx="1931345" cy="247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5305" y="334817"/>
            <a:ext cx="1931345" cy="2549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40" y="6211047"/>
            <a:ext cx="1560003" cy="5928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DCFC5-F036-4BC3-B885-933717A8706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60421"/>
            <a:ext cx="8229600" cy="762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b="1" i="1" u="sng" dirty="0" smtClean="0"/>
              <a:t>Identify and Define Results</a:t>
            </a:r>
          </a:p>
        </p:txBody>
      </p:sp>
      <p:sp>
        <p:nvSpPr>
          <p:cNvPr id="3789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34460-F178-4BED-905A-67329644207A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60583"/>
            <a:ext cx="7696200" cy="556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80" y="219075"/>
            <a:ext cx="910552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" y="6310835"/>
            <a:ext cx="1389267" cy="5279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1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4690"/>
            <a:ext cx="8318223" cy="641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7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38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86374"/>
            <a:ext cx="8229600" cy="1143000"/>
          </a:xfrm>
        </p:spPr>
        <p:txBody>
          <a:bodyPr/>
          <a:lstStyle/>
          <a:p>
            <a:r>
              <a:rPr lang="en-US" b="1" i="1" u="sng" dirty="0" smtClean="0"/>
              <a:t>Role of the Council/Board</a:t>
            </a:r>
            <a:endParaRPr lang="en-US" b="1" i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80558"/>
            <a:ext cx="8229600" cy="4675792"/>
          </a:xfrm>
        </p:spPr>
        <p:txBody>
          <a:bodyPr>
            <a:normAutofit/>
          </a:bodyPr>
          <a:lstStyle/>
          <a:p>
            <a:r>
              <a:rPr lang="en-US" dirty="0" smtClean="0"/>
              <a:t>Develop </a:t>
            </a:r>
            <a:r>
              <a:rPr lang="en-US" i="1" dirty="0" smtClean="0"/>
              <a:t>and/or</a:t>
            </a:r>
            <a:r>
              <a:rPr lang="en-US" dirty="0" smtClean="0"/>
              <a:t> endorse the Results</a:t>
            </a:r>
          </a:p>
          <a:p>
            <a:r>
              <a:rPr lang="en-US" dirty="0" smtClean="0"/>
              <a:t>Partner with Staff </a:t>
            </a:r>
            <a:r>
              <a:rPr lang="en-US" dirty="0"/>
              <a:t> </a:t>
            </a:r>
            <a:r>
              <a:rPr lang="en-US" dirty="0" smtClean="0"/>
              <a:t>to develop </a:t>
            </a:r>
            <a:r>
              <a:rPr lang="en-US" i="1" dirty="0" smtClean="0"/>
              <a:t>and/or</a:t>
            </a:r>
            <a:r>
              <a:rPr lang="en-US" dirty="0" smtClean="0"/>
              <a:t> endorse the Results Definitions</a:t>
            </a:r>
          </a:p>
          <a:p>
            <a:r>
              <a:rPr lang="en-US" dirty="0" smtClean="0"/>
              <a:t>Decide on the level of public engagement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Role </a:t>
            </a:r>
            <a:r>
              <a:rPr lang="en-US" sz="4800" b="1" i="1" u="sng" dirty="0">
                <a:solidFill>
                  <a:schemeClr val="tx2"/>
                </a:solidFill>
                <a:latin typeface="+mj-lt"/>
              </a:rPr>
              <a:t>of the </a:t>
            </a: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Citizens</a:t>
            </a:r>
          </a:p>
          <a:p>
            <a:r>
              <a:rPr lang="en-US" dirty="0" smtClean="0"/>
              <a:t>Partner with the Council/Board to develop </a:t>
            </a:r>
            <a:r>
              <a:rPr lang="en-US" i="1" dirty="0"/>
              <a:t>and/or</a:t>
            </a:r>
            <a:r>
              <a:rPr lang="en-US" dirty="0"/>
              <a:t> endorse the </a:t>
            </a:r>
            <a:r>
              <a:rPr lang="en-US" dirty="0" smtClean="0"/>
              <a:t>Results</a:t>
            </a:r>
          </a:p>
          <a:p>
            <a:r>
              <a:rPr lang="en-US" dirty="0" smtClean="0"/>
              <a:t>Partner with Council/Board and Staff to develop or </a:t>
            </a:r>
            <a:r>
              <a:rPr lang="en-US" dirty="0"/>
              <a:t>endorse the </a:t>
            </a:r>
            <a:r>
              <a:rPr lang="en-US" dirty="0" smtClean="0"/>
              <a:t>Results Definitions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0" y="6346012"/>
            <a:ext cx="1204831" cy="4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50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"/>
            <a:ext cx="8229600" cy="944880"/>
          </a:xfrm>
        </p:spPr>
        <p:txBody>
          <a:bodyPr/>
          <a:lstStyle/>
          <a:p>
            <a:r>
              <a:rPr lang="en-US" dirty="0" smtClean="0"/>
              <a:t>Strategic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961"/>
            <a:ext cx="8229600" cy="5136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are we in “business” to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i="1" dirty="0" smtClean="0">
                <a:solidFill>
                  <a:srgbClr val="0070C0"/>
                </a:solidFill>
              </a:rPr>
              <a:t>What exactly do we do?</a:t>
            </a:r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pic>
        <p:nvPicPr>
          <p:cNvPr id="149506" name="Picture 2" descr="https://encrypted-tbn2.google.com/images?q=tbn:ANd9GcQd_GRaeAgxsYpjxnXUaN9XXRobISFiW4Rg9Ejy77J_YYJ9sKd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416" y="3058026"/>
            <a:ext cx="3059158" cy="2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15742" y="195072"/>
            <a:ext cx="8877300" cy="893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800" b="1" i="1" u="sng" dirty="0" smtClean="0"/>
              <a:t/>
            </a:r>
            <a:br>
              <a:rPr lang="en-US" sz="3800" b="1" i="1" u="sng" dirty="0" smtClean="0"/>
            </a:br>
            <a:r>
              <a:rPr lang="en-US" sz="3800" b="1" i="1" u="sng" dirty="0"/>
              <a:t/>
            </a:r>
            <a:br>
              <a:rPr lang="en-US" sz="3800" b="1" i="1" u="sng" dirty="0"/>
            </a:br>
            <a:r>
              <a:rPr lang="en-US" sz="4700" b="1" i="1" u="sng" dirty="0" smtClean="0"/>
              <a:t>Step 3: Identify “Programs” 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-1" y="1393371"/>
            <a:ext cx="4905829" cy="5464629"/>
          </a:xfrm>
        </p:spPr>
        <p:txBody>
          <a:bodyPr>
            <a:normAutofit fontScale="925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sz="2400" dirty="0" smtClean="0"/>
              <a:t>Departments develop their own “</a:t>
            </a:r>
            <a:r>
              <a:rPr lang="en-US" sz="2400" i="1" dirty="0" smtClean="0"/>
              <a:t>program</a:t>
            </a:r>
            <a:r>
              <a:rPr lang="en-US" sz="2400" dirty="0" smtClean="0"/>
              <a:t>” inventories – only </a:t>
            </a:r>
            <a:r>
              <a:rPr lang="en-US" sz="2400" b="1" i="1" dirty="0" smtClean="0"/>
              <a:t>ongoing</a:t>
            </a:r>
            <a:r>
              <a:rPr lang="en-US" sz="2400" dirty="0" smtClean="0"/>
              <a:t>; exclude capital &amp; one-time</a:t>
            </a:r>
            <a:endParaRPr lang="en-US" sz="9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sz="9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sz="2400" dirty="0" smtClean="0"/>
              <a:t>Comprehensive list of “</a:t>
            </a:r>
            <a:r>
              <a:rPr lang="en-US" sz="2400" b="1" i="1" dirty="0" smtClean="0"/>
              <a:t>what we do</a:t>
            </a:r>
            <a:r>
              <a:rPr lang="en-US" sz="2400" dirty="0" smtClean="0"/>
              <a:t>”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sz="9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sz="2400" dirty="0" smtClean="0"/>
              <a:t>Comparing relative value of programs, not relative value of departments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9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b="1" i="1" dirty="0" smtClean="0"/>
              <a:t> Goldilocks &amp; the Three Bears: </a:t>
            </a:r>
            <a:r>
              <a:rPr lang="en-US" sz="2400" i="1" u="sng" dirty="0" smtClean="0"/>
              <a:t>Not too big, not too small, just right</a:t>
            </a:r>
            <a:r>
              <a:rPr lang="en-US" u="sng" dirty="0" smtClean="0"/>
              <a:t>!</a:t>
            </a:r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200" i="1" dirty="0" smtClean="0"/>
              <a:t>TOO BIG </a:t>
            </a:r>
            <a:r>
              <a:rPr lang="en-US" sz="2200" dirty="0" smtClean="0"/>
              <a:t>= Departments/Divisions</a:t>
            </a:r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200" i="1" dirty="0" smtClean="0"/>
              <a:t>TOO SMALL </a:t>
            </a:r>
            <a:r>
              <a:rPr lang="en-US" sz="2200" dirty="0" smtClean="0"/>
              <a:t>= Tasks</a:t>
            </a:r>
            <a:endParaRPr lang="en-US" sz="2200" dirty="0"/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200" i="1" dirty="0" smtClean="0"/>
              <a:t>JUST RIGHT </a:t>
            </a:r>
            <a:r>
              <a:rPr lang="en-US" sz="2200" dirty="0" smtClean="0"/>
              <a:t>=  Measure relative size based on costs/people associated with program to more discretely demonstrate how resources are used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22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6E8824-13DC-4E30-9BAF-85F7D185C199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426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Box 4"/>
          <p:cNvSpPr txBox="1">
            <a:spLocks noChangeArrowheads="1"/>
          </p:cNvSpPr>
          <p:nvPr/>
        </p:nvSpPr>
        <p:spPr bwMode="auto">
          <a:xfrm>
            <a:off x="5043054" y="6245225"/>
            <a:ext cx="40247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</a:rPr>
              <a:t>City of Boulder, Colorado</a:t>
            </a:r>
          </a:p>
        </p:txBody>
      </p:sp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15240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7" y="6434358"/>
            <a:ext cx="1064203" cy="4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62B40B-B918-49BF-BC0E-A5B1176B68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27</a:t>
            </a:fld>
            <a:endParaRPr lang="en-US" dirty="0" smtClean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914401"/>
          </a:xfrm>
        </p:spPr>
        <p:txBody>
          <a:bodyPr anchor="t">
            <a:normAutofit fontScale="90000"/>
          </a:bodyPr>
          <a:lstStyle/>
          <a:p>
            <a:r>
              <a:rPr lang="en-US" sz="4000" dirty="0" smtClean="0"/>
              <a:t> </a:t>
            </a:r>
            <a:r>
              <a:rPr lang="en-US" sz="4200" b="1" i="1" dirty="0" smtClean="0"/>
              <a:t>OBJECTIVES for</a:t>
            </a:r>
            <a:br>
              <a:rPr lang="en-US" sz="4200" b="1" i="1" dirty="0" smtClean="0"/>
            </a:br>
            <a:r>
              <a:rPr lang="en-US" sz="4200" b="1" i="1" dirty="0" smtClean="0"/>
              <a:t>Developing Program Inventories </a:t>
            </a:r>
            <a:r>
              <a:rPr lang="en-US" sz="4000" b="1" i="1" dirty="0" smtClean="0"/>
              <a:t/>
            </a:r>
            <a:br>
              <a:rPr lang="en-US" sz="4000" b="1" i="1" dirty="0" smtClean="0"/>
            </a:br>
            <a:endParaRPr lang="en-US" sz="4000" dirty="0" smtClean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10600" cy="4953000"/>
          </a:xfrm>
        </p:spPr>
        <p:txBody>
          <a:bodyPr>
            <a:normAutofit/>
          </a:bodyPr>
          <a:lstStyle/>
          <a:p>
            <a:pPr lvl="1" algn="just">
              <a:lnSpc>
                <a:spcPct val="80000"/>
              </a:lnSpc>
            </a:pPr>
            <a:r>
              <a:rPr lang="en-US" sz="2500" dirty="0" smtClean="0"/>
              <a:t>Create a comprehensive listing of all services offered by each operating division </a:t>
            </a:r>
            <a:r>
              <a:rPr lang="en-US" i="1" dirty="0" smtClean="0"/>
              <a:t>( to both “external” and “internal” users </a:t>
            </a:r>
          </a:p>
          <a:p>
            <a:pPr lvl="1" algn="just">
              <a:lnSpc>
                <a:spcPct val="80000"/>
              </a:lnSpc>
            </a:pPr>
            <a:endParaRPr lang="en-US" sz="800" dirty="0" smtClean="0"/>
          </a:p>
          <a:p>
            <a:pPr lvl="1" algn="just">
              <a:lnSpc>
                <a:spcPct val="80000"/>
              </a:lnSpc>
            </a:pPr>
            <a:r>
              <a:rPr lang="en-US" sz="2500" dirty="0" smtClean="0"/>
              <a:t>Provide a better understanding of “</a:t>
            </a:r>
            <a:r>
              <a:rPr lang="en-US" sz="2500" b="1" i="1" dirty="0" smtClean="0"/>
              <a:t>what we do</a:t>
            </a:r>
            <a:r>
              <a:rPr lang="en-US" sz="2500" dirty="0" smtClean="0"/>
              <a:t>” to staff, administration, elected officials and citizens</a:t>
            </a:r>
          </a:p>
          <a:p>
            <a:pPr lvl="1" algn="just">
              <a:lnSpc>
                <a:spcPct val="80000"/>
              </a:lnSpc>
              <a:buNone/>
            </a:pPr>
            <a:endParaRPr lang="en-US" sz="800" dirty="0" smtClean="0"/>
          </a:p>
          <a:p>
            <a:pPr lvl="1" algn="just">
              <a:lnSpc>
                <a:spcPct val="80000"/>
              </a:lnSpc>
            </a:pPr>
            <a:r>
              <a:rPr lang="en-US" sz="2500" dirty="0" smtClean="0"/>
              <a:t>Provide a framework to better understand how resources are used to support </a:t>
            </a:r>
            <a:r>
              <a:rPr lang="en-US" sz="2500" b="1" i="1" dirty="0" smtClean="0"/>
              <a:t>“what we do”</a:t>
            </a:r>
          </a:p>
          <a:p>
            <a:pPr lvl="1" algn="just">
              <a:lnSpc>
                <a:spcPct val="80000"/>
              </a:lnSpc>
              <a:buNone/>
            </a:pPr>
            <a:endParaRPr lang="en-US" sz="800" dirty="0" smtClean="0"/>
          </a:p>
          <a:p>
            <a:pPr lvl="1" algn="just">
              <a:lnSpc>
                <a:spcPct val="80000"/>
              </a:lnSpc>
            </a:pPr>
            <a:r>
              <a:rPr lang="en-US" sz="2500" dirty="0" smtClean="0"/>
              <a:t>Provide a valuable tool for staff, management and elected officials to use when faced with budgetary “</a:t>
            </a:r>
            <a:r>
              <a:rPr lang="en-US" sz="2500" i="1" dirty="0" smtClean="0"/>
              <a:t>choices</a:t>
            </a:r>
            <a:r>
              <a:rPr lang="en-US" sz="2500" dirty="0" smtClean="0"/>
              <a:t>” about how funds are distributed. </a:t>
            </a:r>
          </a:p>
          <a:p>
            <a:pPr lvl="1" algn="just">
              <a:lnSpc>
                <a:spcPct val="80000"/>
              </a:lnSpc>
              <a:buNone/>
            </a:pPr>
            <a:endParaRPr lang="en-US" sz="800" dirty="0" smtClean="0"/>
          </a:p>
          <a:p>
            <a:pPr lvl="1" algn="just">
              <a:lnSpc>
                <a:spcPct val="80000"/>
              </a:lnSpc>
            </a:pPr>
            <a:r>
              <a:rPr lang="en-US" sz="2500" dirty="0" smtClean="0"/>
              <a:t>Allow for the preparation and discussion of a “</a:t>
            </a:r>
            <a:r>
              <a:rPr lang="en-US" sz="2500" b="1" i="1" dirty="0" smtClean="0"/>
              <a:t>program budget</a:t>
            </a:r>
            <a:r>
              <a:rPr lang="en-US" sz="2500" dirty="0" smtClean="0"/>
              <a:t>” rather than a “</a:t>
            </a:r>
            <a:r>
              <a:rPr lang="en-US" sz="2500" b="1" i="1" dirty="0" smtClean="0"/>
              <a:t>line-item budget</a:t>
            </a:r>
            <a:r>
              <a:rPr lang="en-US" sz="2500" dirty="0" smtClean="0"/>
              <a:t>”</a:t>
            </a:r>
          </a:p>
          <a:p>
            <a:pPr lvl="1" algn="just">
              <a:lnSpc>
                <a:spcPct val="80000"/>
              </a:lnSpc>
            </a:pPr>
            <a:endParaRPr lang="en-US" sz="800" dirty="0" smtClean="0"/>
          </a:p>
          <a:p>
            <a:pPr marL="393192" lvl="1" indent="0">
              <a:lnSpc>
                <a:spcPct val="80000"/>
              </a:lnSpc>
              <a:buNone/>
            </a:pPr>
            <a:endParaRPr lang="en-US" sz="25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356350"/>
            <a:ext cx="1269487" cy="48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3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8CEE28-3858-4442-9CDA-9B4E787595A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28</a:t>
            </a:fld>
            <a:endParaRPr lang="en-US" dirty="0" smtClean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6728"/>
            <a:ext cx="8229600" cy="756273"/>
          </a:xfrm>
        </p:spPr>
        <p:txBody>
          <a:bodyPr>
            <a:noAutofit/>
          </a:bodyPr>
          <a:lstStyle/>
          <a:p>
            <a:r>
              <a:rPr lang="en-US" sz="4400" b="1" i="1" dirty="0" smtClean="0"/>
              <a:t>Defining Programs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307" y="1143001"/>
            <a:ext cx="8579893" cy="5213350"/>
          </a:xfrm>
        </p:spPr>
        <p:txBody>
          <a:bodyPr>
            <a:normAutofit fontScale="92500"/>
          </a:bodyPr>
          <a:lstStyle/>
          <a:p>
            <a:pPr lvl="1">
              <a:lnSpc>
                <a:spcPct val="80000"/>
              </a:lnSpc>
              <a:buNone/>
            </a:pPr>
            <a:endParaRPr lang="en-US" sz="900" dirty="0" smtClean="0"/>
          </a:p>
          <a:p>
            <a:pPr algn="just">
              <a:lnSpc>
                <a:spcPct val="90000"/>
              </a:lnSpc>
            </a:pPr>
            <a:r>
              <a:rPr lang="en-US" sz="2700" dirty="0" smtClean="0"/>
              <a:t>To determine “</a:t>
            </a:r>
            <a:r>
              <a:rPr lang="en-US" sz="2700" i="1" dirty="0" smtClean="0"/>
              <a:t>just right</a:t>
            </a:r>
            <a:r>
              <a:rPr lang="en-US" sz="2700" dirty="0" smtClean="0"/>
              <a:t>”, look </a:t>
            </a:r>
            <a:r>
              <a:rPr lang="en-US" sz="2700" dirty="0"/>
              <a:t>for “</a:t>
            </a:r>
            <a:r>
              <a:rPr lang="en-US" sz="2700" b="1" i="1" dirty="0"/>
              <a:t>differences</a:t>
            </a:r>
            <a:r>
              <a:rPr lang="en-US" sz="2700" dirty="0"/>
              <a:t>” </a:t>
            </a:r>
            <a:r>
              <a:rPr lang="en-US" sz="2700" dirty="0" smtClean="0"/>
              <a:t>that </a:t>
            </a:r>
            <a:r>
              <a:rPr lang="en-US" sz="2700" dirty="0"/>
              <a:t>might help determine if </a:t>
            </a:r>
            <a:r>
              <a:rPr lang="en-US" sz="2700" dirty="0" smtClean="0"/>
              <a:t>an </a:t>
            </a:r>
            <a:r>
              <a:rPr lang="en-US" sz="2700" dirty="0"/>
              <a:t>activity </a:t>
            </a:r>
            <a:r>
              <a:rPr lang="en-US" sz="2700" dirty="0" smtClean="0"/>
              <a:t>can </a:t>
            </a:r>
            <a:r>
              <a:rPr lang="en-US" sz="2700" dirty="0"/>
              <a:t>be defined as a “</a:t>
            </a:r>
            <a:r>
              <a:rPr lang="en-US" sz="2700" b="1" i="1" dirty="0"/>
              <a:t>stand-alone</a:t>
            </a:r>
            <a:r>
              <a:rPr lang="en-US" sz="2700" dirty="0"/>
              <a:t>” </a:t>
            </a:r>
            <a:r>
              <a:rPr lang="en-US" sz="2700" dirty="0" smtClean="0"/>
              <a:t>program</a:t>
            </a:r>
          </a:p>
          <a:p>
            <a:pPr algn="just">
              <a:lnSpc>
                <a:spcPct val="90000"/>
              </a:lnSpc>
            </a:pPr>
            <a:endParaRPr lang="en-US" sz="1100" dirty="0"/>
          </a:p>
          <a:p>
            <a:pPr lvl="1" algn="just">
              <a:lnSpc>
                <a:spcPct val="90000"/>
              </a:lnSpc>
            </a:pPr>
            <a:r>
              <a:rPr lang="en-US" sz="2700" dirty="0" smtClean="0"/>
              <a:t>“</a:t>
            </a:r>
            <a:r>
              <a:rPr lang="en-US" sz="2700" b="1" i="1" dirty="0" smtClean="0"/>
              <a:t>Who</a:t>
            </a:r>
            <a:r>
              <a:rPr lang="en-US" sz="2700" dirty="0" smtClean="0"/>
              <a:t>” are you doing the activity for?</a:t>
            </a:r>
          </a:p>
          <a:p>
            <a:pPr lvl="2" algn="just">
              <a:lnSpc>
                <a:spcPct val="90000"/>
              </a:lnSpc>
            </a:pPr>
            <a:r>
              <a:rPr lang="en-US" sz="2200" dirty="0" smtClean="0"/>
              <a:t>Does it benefit a specific demographic group or population?</a:t>
            </a:r>
          </a:p>
          <a:p>
            <a:pPr marL="667512" lvl="2" indent="0" algn="just">
              <a:lnSpc>
                <a:spcPct val="90000"/>
              </a:lnSpc>
              <a:buNone/>
            </a:pPr>
            <a:r>
              <a:rPr lang="en-US" sz="800" dirty="0" smtClean="0"/>
              <a:t> </a:t>
            </a:r>
            <a:endParaRPr lang="en-US" sz="800" dirty="0"/>
          </a:p>
          <a:p>
            <a:pPr lvl="1" algn="just">
              <a:lnSpc>
                <a:spcPct val="90000"/>
              </a:lnSpc>
            </a:pPr>
            <a:r>
              <a:rPr lang="en-US" sz="2900" b="1" i="1" dirty="0" smtClean="0"/>
              <a:t>“</a:t>
            </a:r>
            <a:r>
              <a:rPr lang="en-US" sz="2700" b="1" i="1" dirty="0" smtClean="0"/>
              <a:t>Where</a:t>
            </a:r>
            <a:r>
              <a:rPr lang="en-US" sz="2700" dirty="0" smtClean="0"/>
              <a:t>” are you offering the service?</a:t>
            </a:r>
          </a:p>
          <a:p>
            <a:pPr lvl="2" algn="just">
              <a:lnSpc>
                <a:spcPct val="90000"/>
              </a:lnSpc>
            </a:pPr>
            <a:r>
              <a:rPr lang="en-US" sz="2200" dirty="0" smtClean="0"/>
              <a:t>Does it impact a  specific area, location or environment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800" dirty="0" smtClean="0"/>
          </a:p>
          <a:p>
            <a:pPr lvl="1" algn="just">
              <a:lnSpc>
                <a:spcPct val="90000"/>
              </a:lnSpc>
            </a:pPr>
            <a:r>
              <a:rPr lang="en-US" sz="2700" dirty="0" smtClean="0"/>
              <a:t>“</a:t>
            </a:r>
            <a:r>
              <a:rPr lang="en-US" sz="2700" b="1" dirty="0" smtClean="0"/>
              <a:t>What</a:t>
            </a:r>
            <a:r>
              <a:rPr lang="en-US" sz="2700" dirty="0" smtClean="0"/>
              <a:t>” are you doing the service to?</a:t>
            </a:r>
          </a:p>
          <a:p>
            <a:pPr lvl="2" algn="just">
              <a:lnSpc>
                <a:spcPct val="90000"/>
              </a:lnSpc>
            </a:pPr>
            <a:r>
              <a:rPr lang="en-US" sz="2200" dirty="0" smtClean="0"/>
              <a:t>Does it affect a specific property or asset (infrastructure, facility, etc.)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900" dirty="0" smtClean="0"/>
          </a:p>
          <a:p>
            <a:pPr lvl="1" algn="just">
              <a:lnSpc>
                <a:spcPct val="90000"/>
              </a:lnSpc>
            </a:pPr>
            <a:r>
              <a:rPr lang="en-US" sz="2700" b="1" i="1" dirty="0" smtClean="0"/>
              <a:t>“How” </a:t>
            </a:r>
            <a:r>
              <a:rPr lang="en-US" sz="2700" dirty="0" smtClean="0"/>
              <a:t>is it funded? – Is there someone paying for it?</a:t>
            </a:r>
          </a:p>
          <a:p>
            <a:pPr lvl="2" algn="just">
              <a:lnSpc>
                <a:spcPct val="90000"/>
              </a:lnSpc>
            </a:pPr>
            <a:r>
              <a:rPr lang="en-US" sz="2200" dirty="0" smtClean="0"/>
              <a:t>Are there revenue </a:t>
            </a:r>
            <a:r>
              <a:rPr lang="en-US" sz="2200" dirty="0"/>
              <a:t>sources  associated directly with </a:t>
            </a:r>
            <a:r>
              <a:rPr lang="en-US" sz="2200" dirty="0" smtClean="0"/>
              <a:t>the program </a:t>
            </a:r>
            <a:r>
              <a:rPr lang="en-US" sz="2200" dirty="0"/>
              <a:t>(“</a:t>
            </a:r>
            <a:r>
              <a:rPr lang="en-US" sz="2200" b="1" i="1" dirty="0"/>
              <a:t>Program Revenues</a:t>
            </a:r>
            <a:r>
              <a:rPr lang="en-US" sz="2200" dirty="0"/>
              <a:t>”)</a:t>
            </a:r>
          </a:p>
          <a:p>
            <a:pPr lvl="2">
              <a:lnSpc>
                <a:spcPct val="80000"/>
              </a:lnSpc>
            </a:pPr>
            <a:endParaRPr lang="en-US" sz="24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41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8CEE28-3858-4442-9CDA-9B4E787595A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29</a:t>
            </a:fld>
            <a:endParaRPr lang="en-US" dirty="0" smtClean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599"/>
            <a:ext cx="8229600" cy="1206062"/>
          </a:xfrm>
        </p:spPr>
        <p:txBody>
          <a:bodyPr>
            <a:normAutofit/>
          </a:bodyPr>
          <a:lstStyle/>
          <a:p>
            <a:r>
              <a:rPr lang="en-US" sz="4400" b="1" i="1" dirty="0" smtClean="0"/>
              <a:t>Defining Programs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34661"/>
            <a:ext cx="8382000" cy="5194739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None/>
            </a:pPr>
            <a:endParaRPr lang="en-US" sz="900" dirty="0" smtClean="0"/>
          </a:p>
          <a:p>
            <a:pPr lvl="1" algn="just">
              <a:lnSpc>
                <a:spcPct val="90000"/>
              </a:lnSpc>
            </a:pPr>
            <a:r>
              <a:rPr lang="en-US" sz="2600" dirty="0"/>
              <a:t>“</a:t>
            </a:r>
            <a:r>
              <a:rPr lang="en-US" sz="2600" b="1" i="1" dirty="0"/>
              <a:t>What”</a:t>
            </a:r>
            <a:r>
              <a:rPr lang="en-US" sz="2600" dirty="0"/>
              <a:t> percentage of your resources are used to provide it? - Do  you need “</a:t>
            </a:r>
            <a:r>
              <a:rPr lang="en-US" sz="2600" b="1" i="1" dirty="0"/>
              <a:t>specialized resources</a:t>
            </a:r>
            <a:r>
              <a:rPr lang="en-US" sz="2600" dirty="0"/>
              <a:t>?</a:t>
            </a:r>
          </a:p>
          <a:p>
            <a:pPr lvl="2" algn="just">
              <a:lnSpc>
                <a:spcPct val="90000"/>
              </a:lnSpc>
            </a:pPr>
            <a:r>
              <a:rPr lang="en-US" dirty="0"/>
              <a:t>Is the estimated annual cost of the program a significant percentage of your total section’s budget?</a:t>
            </a:r>
          </a:p>
          <a:p>
            <a:pPr lvl="2" algn="just">
              <a:lnSpc>
                <a:spcPct val="90000"/>
              </a:lnSpc>
            </a:pPr>
            <a:r>
              <a:rPr lang="en-US" dirty="0"/>
              <a:t>Are the number of FTE’s associated with the program a significant portion of your total section’s staff?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800" dirty="0"/>
          </a:p>
          <a:p>
            <a:pPr lvl="1" algn="just">
              <a:lnSpc>
                <a:spcPct val="90000"/>
              </a:lnSpc>
            </a:pPr>
            <a:r>
              <a:rPr lang="en-US" sz="2600" dirty="0"/>
              <a:t>Has someone told us we “</a:t>
            </a:r>
            <a:r>
              <a:rPr lang="en-US" sz="2600" b="1" i="1" dirty="0"/>
              <a:t>have to do it</a:t>
            </a:r>
            <a:r>
              <a:rPr lang="en-US" sz="2600" dirty="0"/>
              <a:t>?</a:t>
            </a:r>
          </a:p>
          <a:p>
            <a:pPr lvl="2" algn="just">
              <a:lnSpc>
                <a:spcPct val="90000"/>
              </a:lnSpc>
            </a:pPr>
            <a:r>
              <a:rPr lang="en-US" dirty="0"/>
              <a:t>Are there statutes, ordinances, resolutions, or other legislative documents that require us to provide the service</a:t>
            </a:r>
            <a:r>
              <a:rPr lang="en-US" sz="2600" dirty="0"/>
              <a:t>?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800" dirty="0"/>
          </a:p>
          <a:p>
            <a:pPr lvl="1" algn="just">
              <a:lnSpc>
                <a:spcPct val="90000"/>
              </a:lnSpc>
            </a:pPr>
            <a:r>
              <a:rPr lang="en-US" sz="2600" dirty="0"/>
              <a:t>What “</a:t>
            </a:r>
            <a:r>
              <a:rPr lang="en-US" sz="2600" b="1" i="1" dirty="0"/>
              <a:t>type</a:t>
            </a:r>
            <a:r>
              <a:rPr lang="en-US" sz="2600" dirty="0"/>
              <a:t>” of service are you providing?</a:t>
            </a:r>
          </a:p>
          <a:p>
            <a:pPr lvl="2" algn="just">
              <a:lnSpc>
                <a:spcPct val="90000"/>
              </a:lnSpc>
            </a:pPr>
            <a:r>
              <a:rPr lang="en-US" sz="2000" dirty="0"/>
              <a:t>Preventative, Replacement; Repair/Maintenance; Instruction; Protection;  Informative; etc.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7" y="399288"/>
            <a:ext cx="8853714" cy="1414998"/>
          </a:xfrm>
        </p:spPr>
        <p:txBody>
          <a:bodyPr>
            <a:normAutofit/>
          </a:bodyPr>
          <a:lstStyle/>
          <a:p>
            <a:r>
              <a:rPr lang="en-US" sz="4700" b="1" dirty="0" smtClean="0"/>
              <a:t> 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Screen Shot 2013-03-25 at 8.07.33 AM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1502" r="7595" b="3834"/>
          <a:stretch/>
        </p:blipFill>
        <p:spPr>
          <a:xfrm>
            <a:off x="290286" y="725714"/>
            <a:ext cx="8548914" cy="563063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" y="6356350"/>
            <a:ext cx="1269490" cy="48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8CEE28-3858-4442-9CDA-9B4E787595A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30</a:t>
            </a:fld>
            <a:endParaRPr lang="en-US" dirty="0" smtClean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>
            <a:normAutofit/>
          </a:bodyPr>
          <a:lstStyle/>
          <a:p>
            <a:r>
              <a:rPr lang="en-US" sz="4400" b="1" i="1" dirty="0" smtClean="0"/>
              <a:t>Defining Programs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307" y="1600200"/>
            <a:ext cx="8693624" cy="5029201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None/>
            </a:pPr>
            <a:endParaRPr lang="en-US" sz="900" dirty="0" smtClean="0"/>
          </a:p>
          <a:p>
            <a:pPr lvl="1" algn="just">
              <a:lnSpc>
                <a:spcPct val="90000"/>
              </a:lnSpc>
            </a:pPr>
            <a:r>
              <a:rPr lang="en-US" sz="2700" dirty="0"/>
              <a:t>Is there an “</a:t>
            </a:r>
            <a:r>
              <a:rPr lang="en-US" sz="2700" b="1" i="1" dirty="0"/>
              <a:t>End Product</a:t>
            </a:r>
            <a:r>
              <a:rPr lang="en-US" sz="2700" dirty="0"/>
              <a:t>” as a result of doing it?</a:t>
            </a:r>
          </a:p>
          <a:p>
            <a:pPr lvl="2" algn="just">
              <a:lnSpc>
                <a:spcPct val="90000"/>
              </a:lnSpc>
            </a:pPr>
            <a:r>
              <a:rPr lang="en-US" dirty="0"/>
              <a:t>Does the external or internal user get something tangible when the service is delivered</a:t>
            </a:r>
            <a:r>
              <a:rPr lang="en-US" dirty="0" smtClean="0"/>
              <a:t>?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800" dirty="0"/>
          </a:p>
          <a:p>
            <a:pPr lvl="1" algn="just">
              <a:lnSpc>
                <a:spcPct val="90000"/>
              </a:lnSpc>
            </a:pPr>
            <a:r>
              <a:rPr lang="en-US" sz="2900" dirty="0" smtClean="0"/>
              <a:t>“</a:t>
            </a:r>
            <a:r>
              <a:rPr lang="en-US" sz="2700" dirty="0" smtClean="0"/>
              <a:t>Is there someone outside the organization that “</a:t>
            </a:r>
            <a:r>
              <a:rPr lang="en-US" sz="2700" b="1" i="1" dirty="0" smtClean="0"/>
              <a:t>does the same thing”?</a:t>
            </a:r>
          </a:p>
          <a:p>
            <a:pPr lvl="2" algn="just">
              <a:lnSpc>
                <a:spcPct val="90000"/>
              </a:lnSpc>
            </a:pPr>
            <a:r>
              <a:rPr lang="en-US" sz="2400" dirty="0" smtClean="0"/>
              <a:t>Does a private business offer a similar service (“</a:t>
            </a:r>
            <a:r>
              <a:rPr lang="en-US" sz="2400" b="1" i="1" dirty="0" smtClean="0"/>
              <a:t>Yellow Pages test</a:t>
            </a:r>
            <a:r>
              <a:rPr lang="en-US" sz="2400" dirty="0" smtClean="0"/>
              <a:t>”)</a:t>
            </a:r>
          </a:p>
          <a:p>
            <a:pPr marL="667512" lvl="2" indent="0" algn="just">
              <a:lnSpc>
                <a:spcPct val="90000"/>
              </a:lnSpc>
              <a:buNone/>
            </a:pPr>
            <a:endParaRPr lang="en-US" sz="800" dirty="0" smtClean="0"/>
          </a:p>
          <a:p>
            <a:pPr lvl="1" algn="just">
              <a:lnSpc>
                <a:spcPct val="90000"/>
              </a:lnSpc>
            </a:pPr>
            <a:r>
              <a:rPr lang="en-US" sz="2700" dirty="0" smtClean="0"/>
              <a:t>Do we “</a:t>
            </a:r>
            <a:r>
              <a:rPr lang="en-US" sz="2700" b="1" i="1" dirty="0" smtClean="0"/>
              <a:t>advertise</a:t>
            </a:r>
            <a:r>
              <a:rPr lang="en-US" sz="2700" dirty="0" smtClean="0"/>
              <a:t>” that we do it?</a:t>
            </a:r>
          </a:p>
          <a:p>
            <a:pPr lvl="2" algn="just">
              <a:lnSpc>
                <a:spcPct val="90000"/>
              </a:lnSpc>
            </a:pPr>
            <a:r>
              <a:rPr lang="en-US" sz="2400" dirty="0" smtClean="0"/>
              <a:t>Is there a separate phone directory or website reference to the service?</a:t>
            </a:r>
          </a:p>
          <a:p>
            <a:pPr lvl="2">
              <a:lnSpc>
                <a:spcPct val="80000"/>
              </a:lnSpc>
            </a:pPr>
            <a:endParaRPr lang="en-US" sz="24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8659"/>
            <a:ext cx="8229600" cy="1143000"/>
          </a:xfrm>
        </p:spPr>
        <p:txBody>
          <a:bodyPr/>
          <a:lstStyle/>
          <a:p>
            <a:r>
              <a:rPr lang="en-US" b="1" i="1" u="sng" dirty="0" smtClean="0"/>
              <a:t>Role of the Council/Board</a:t>
            </a:r>
            <a:endParaRPr lang="en-US" b="1" i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64444"/>
            <a:ext cx="8229600" cy="4675792"/>
          </a:xfrm>
        </p:spPr>
        <p:txBody>
          <a:bodyPr>
            <a:normAutofit/>
          </a:bodyPr>
          <a:lstStyle/>
          <a:p>
            <a:r>
              <a:rPr lang="en-US" dirty="0"/>
              <a:t>Have transparent access to listing of all programs offered along with associated </a:t>
            </a:r>
            <a:r>
              <a:rPr lang="en-US" dirty="0" smtClean="0"/>
              <a:t>costs and FTE</a:t>
            </a:r>
            <a:endParaRPr lang="en-US" dirty="0"/>
          </a:p>
          <a:p>
            <a:r>
              <a:rPr lang="en-US" dirty="0" smtClean="0"/>
              <a:t>Educate themselves on the variety and diversity of programs offered 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Role </a:t>
            </a:r>
            <a:r>
              <a:rPr lang="en-US" sz="4800" b="1" i="1" u="sng" dirty="0">
                <a:solidFill>
                  <a:schemeClr val="tx2"/>
                </a:solidFill>
                <a:latin typeface="+mj-lt"/>
              </a:rPr>
              <a:t>of the </a:t>
            </a: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Citizens</a:t>
            </a:r>
          </a:p>
          <a:p>
            <a:r>
              <a:rPr lang="en-US" dirty="0"/>
              <a:t>Have transparent access to listing of all programs offered along with associated costs and FTE</a:t>
            </a:r>
          </a:p>
          <a:p>
            <a:r>
              <a:rPr lang="en-US" dirty="0" smtClean="0"/>
              <a:t>Be </a:t>
            </a:r>
            <a:r>
              <a:rPr lang="en-US" dirty="0"/>
              <a:t>informed about the nature of the programs offered to residents businesses and </a:t>
            </a:r>
            <a:r>
              <a:rPr lang="en-US" dirty="0" smtClean="0"/>
              <a:t>visitors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0" y="6346012"/>
            <a:ext cx="1204831" cy="4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37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"/>
            <a:ext cx="8229600" cy="944880"/>
          </a:xfrm>
        </p:spPr>
        <p:txBody>
          <a:bodyPr/>
          <a:lstStyle/>
          <a:p>
            <a:r>
              <a:rPr lang="en-US" dirty="0" smtClean="0"/>
              <a:t>Strategic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961"/>
            <a:ext cx="8229600" cy="5136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are we in “business” to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exactly do we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i="1" dirty="0" smtClean="0">
                <a:solidFill>
                  <a:srgbClr val="0070C0"/>
                </a:solidFill>
              </a:rPr>
              <a:t>How do we figure out what is “core” </a:t>
            </a:r>
            <a:r>
              <a:rPr lang="en-US" sz="3000" b="1" i="1" u="sng" dirty="0" smtClean="0">
                <a:solidFill>
                  <a:srgbClr val="0070C0"/>
                </a:solidFill>
              </a:rPr>
              <a:t>OR </a:t>
            </a:r>
            <a:r>
              <a:rPr lang="en-US" sz="3000" b="1" i="1" dirty="0" smtClean="0">
                <a:solidFill>
                  <a:srgbClr val="0070C0"/>
                </a:solidFill>
              </a:rPr>
              <a:t>What is of the highest importance?</a:t>
            </a:r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pic>
        <p:nvPicPr>
          <p:cNvPr id="159746" name="Picture 2" descr="http://www.techinasia.com/techinasia/wp-content/uploads/2010/03/important-stamp-thumb80273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11" y="3595292"/>
            <a:ext cx="3036621" cy="303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8" name="Picture 4" descr="https://encrypted-tbn3.google.com/images?q=tbn:ANd9GcQsKF4_YDXKzUcnnrOJkak989wnwhGclWtyeAHo9OQ70SJxph6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32" y="3880116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9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781593"/>
            <a:ext cx="9015662" cy="778961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b="1" i="1" u="sng" dirty="0" smtClean="0">
                <a:solidFill>
                  <a:srgbClr val="0070C0"/>
                </a:solidFill>
              </a:rPr>
              <a:t>Step 4:   Score Programs against</a:t>
            </a:r>
            <a:br>
              <a:rPr lang="en-US" sz="3800" b="1" i="1" u="sng" dirty="0" smtClean="0">
                <a:solidFill>
                  <a:srgbClr val="0070C0"/>
                </a:solidFill>
              </a:rPr>
            </a:br>
            <a:r>
              <a:rPr lang="en-US" sz="3800" b="1" i="1" u="sng" dirty="0" smtClean="0">
                <a:solidFill>
                  <a:srgbClr val="0070C0"/>
                </a:solidFill>
              </a:rPr>
              <a:t> Results &amp;  Attributes</a:t>
            </a:r>
            <a:endParaRPr lang="en-US" sz="3800" b="1" i="1" u="sng" dirty="0">
              <a:solidFill>
                <a:srgbClr val="0070C0"/>
              </a:solidFill>
            </a:endParaRPr>
          </a:p>
        </p:txBody>
      </p:sp>
      <p:sp>
        <p:nvSpPr>
          <p:cNvPr id="45059" name="Text Placeholder 4"/>
          <p:cNvSpPr>
            <a:spLocks noGrp="1"/>
          </p:cNvSpPr>
          <p:nvPr>
            <p:ph type="body" idx="1"/>
          </p:nvPr>
        </p:nvSpPr>
        <p:spPr>
          <a:xfrm>
            <a:off x="4646612" y="1568574"/>
            <a:ext cx="4040188" cy="598599"/>
          </a:xfrm>
        </p:spPr>
        <p:txBody>
          <a:bodyPr/>
          <a:lstStyle/>
          <a:p>
            <a:pPr eaLnBrk="1" hangingPunct="1"/>
            <a:r>
              <a:rPr lang="en-US" i="1" u="sng" dirty="0" smtClean="0">
                <a:solidFill>
                  <a:srgbClr val="0070C0"/>
                </a:solidFill>
              </a:rPr>
              <a:t>Basic Program Attributes</a:t>
            </a:r>
          </a:p>
        </p:txBody>
      </p:sp>
      <p:sp>
        <p:nvSpPr>
          <p:cNvPr id="45060" name="Text Placeholder 7"/>
          <p:cNvSpPr>
            <a:spLocks noGrp="1"/>
          </p:cNvSpPr>
          <p:nvPr>
            <p:ph type="body" sz="half" idx="3"/>
          </p:nvPr>
        </p:nvSpPr>
        <p:spPr>
          <a:xfrm>
            <a:off x="591135" y="1600323"/>
            <a:ext cx="3906253" cy="579120"/>
          </a:xfrm>
        </p:spPr>
        <p:txBody>
          <a:bodyPr>
            <a:normAutofit/>
          </a:bodyPr>
          <a:lstStyle/>
          <a:p>
            <a:pPr eaLnBrk="1" hangingPunct="1"/>
            <a:r>
              <a:rPr lang="en-US" i="1" u="sng" dirty="0" smtClean="0">
                <a:solidFill>
                  <a:srgbClr val="0070C0"/>
                </a:solidFill>
              </a:rPr>
              <a:t>City of Boulder’s Results</a:t>
            </a:r>
          </a:p>
        </p:txBody>
      </p:sp>
      <p:sp>
        <p:nvSpPr>
          <p:cNvPr id="45061" name="Content Placeholder 5"/>
          <p:cNvSpPr>
            <a:spLocks noGrp="1"/>
          </p:cNvSpPr>
          <p:nvPr>
            <p:ph sz="quarter" idx="2"/>
          </p:nvPr>
        </p:nvSpPr>
        <p:spPr>
          <a:xfrm>
            <a:off x="4646612" y="2316482"/>
            <a:ext cx="4040188" cy="4324949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Mandated to Provide the Program</a:t>
            </a:r>
          </a:p>
          <a:p>
            <a:pPr eaLnBrk="1" hangingPunct="1"/>
            <a:r>
              <a:rPr lang="en-US" dirty="0" smtClean="0"/>
              <a:t>Reliance on the City to Provide the Program</a:t>
            </a:r>
          </a:p>
          <a:p>
            <a:pPr eaLnBrk="1" hangingPunct="1"/>
            <a:r>
              <a:rPr lang="en-US" dirty="0" smtClean="0"/>
              <a:t>Cost Recovery of the Program </a:t>
            </a:r>
            <a:endParaRPr lang="en-US" i="1" dirty="0" smtClean="0"/>
          </a:p>
          <a:p>
            <a:pPr eaLnBrk="1" hangingPunct="1"/>
            <a:r>
              <a:rPr lang="en-US" dirty="0" smtClean="0"/>
              <a:t>Change in Demand for the Program</a:t>
            </a:r>
          </a:p>
          <a:p>
            <a:pPr eaLnBrk="1" hangingPunct="1"/>
            <a:r>
              <a:rPr lang="en-US" dirty="0" smtClean="0"/>
              <a:t>Portion of Community  Served by the Program</a:t>
            </a:r>
          </a:p>
          <a:p>
            <a:pPr eaLnBrk="1" hangingPunct="1"/>
            <a:r>
              <a:rPr lang="en-US" i="1" dirty="0" smtClean="0"/>
              <a:t>And/or any other criteria that is relevant to your community</a:t>
            </a:r>
          </a:p>
        </p:txBody>
      </p:sp>
      <p:sp>
        <p:nvSpPr>
          <p:cNvPr id="45062" name="Content Placeholder 8"/>
          <p:cNvSpPr>
            <a:spLocks noGrp="1"/>
          </p:cNvSpPr>
          <p:nvPr>
            <p:ph sz="quarter" idx="4"/>
          </p:nvPr>
        </p:nvSpPr>
        <p:spPr>
          <a:xfrm>
            <a:off x="457200" y="2316482"/>
            <a:ext cx="3906253" cy="380968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Accessible &amp; Connected Community</a:t>
            </a:r>
          </a:p>
          <a:p>
            <a:pPr eaLnBrk="1" hangingPunct="1"/>
            <a:r>
              <a:rPr lang="en-US" dirty="0" smtClean="0"/>
              <a:t>Economically Vital Community</a:t>
            </a:r>
          </a:p>
          <a:p>
            <a:pPr eaLnBrk="1" hangingPunct="1"/>
            <a:r>
              <a:rPr lang="en-US" dirty="0" smtClean="0"/>
              <a:t>Healthy Environment &amp; Community</a:t>
            </a:r>
          </a:p>
          <a:p>
            <a:pPr eaLnBrk="1" hangingPunct="1"/>
            <a:r>
              <a:rPr lang="en-US" dirty="0" smtClean="0"/>
              <a:t>Inclusive &amp; Socially Thriving Community</a:t>
            </a:r>
          </a:p>
          <a:p>
            <a:pPr eaLnBrk="1" hangingPunct="1"/>
            <a:r>
              <a:rPr lang="en-US" dirty="0" smtClean="0"/>
              <a:t>Safe Community</a:t>
            </a:r>
          </a:p>
          <a:p>
            <a:pPr eaLnBrk="1" hangingPunct="1"/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253663" y="6458868"/>
            <a:ext cx="7620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B05A405D-0B39-4547-9A91-47D0F9F8D113}" type="slidenum">
              <a:rPr lang="en-US"/>
              <a:pPr algn="ctr">
                <a:defRPr/>
              </a:pPr>
              <a:t>33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2939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55320"/>
            <a:ext cx="8229600" cy="1082040"/>
          </a:xfrm>
        </p:spPr>
        <p:txBody>
          <a:bodyPr>
            <a:noAutofit/>
          </a:bodyPr>
          <a:lstStyle/>
          <a:p>
            <a:pPr algn="ctr"/>
            <a:r>
              <a:rPr lang="en-US" sz="3800" b="1" u="sng" dirty="0" smtClean="0"/>
              <a:t/>
            </a:r>
            <a:br>
              <a:rPr lang="en-US" sz="3800" b="1" u="sng" dirty="0" smtClean="0"/>
            </a:br>
            <a:r>
              <a:rPr lang="en-US" sz="3800" b="1" u="sng" dirty="0" smtClean="0"/>
              <a:t> Simple Scoring Scale – </a:t>
            </a:r>
            <a:br>
              <a:rPr lang="en-US" sz="3800" b="1" u="sng" dirty="0" smtClean="0"/>
            </a:br>
            <a:r>
              <a:rPr lang="en-US" sz="3800" b="1" i="1" u="sng" dirty="0" smtClean="0"/>
              <a:t>“Degree” </a:t>
            </a:r>
            <a:r>
              <a:rPr lang="en-US" sz="3800" b="1" u="sng" dirty="0" smtClean="0"/>
              <a:t>of Relevance to a Result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7666"/>
            <a:ext cx="6136783" cy="43672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3200" b="1" dirty="0" smtClean="0"/>
              <a:t>4</a:t>
            </a:r>
            <a:r>
              <a:rPr lang="en-US" sz="2800" dirty="0" smtClean="0"/>
              <a:t> = </a:t>
            </a:r>
            <a:r>
              <a:rPr lang="en-US" sz="2400" dirty="0" smtClean="0"/>
              <a:t>Program has an </a:t>
            </a:r>
            <a:r>
              <a:rPr lang="en-US" sz="2400" b="1" i="1" u="sng" dirty="0" smtClean="0"/>
              <a:t>essential </a:t>
            </a:r>
            <a:r>
              <a:rPr lang="en-US" sz="2400" dirty="0" smtClean="0"/>
              <a:t>or </a:t>
            </a:r>
            <a:r>
              <a:rPr lang="en-US" sz="2400" b="1" i="1" u="sng" dirty="0" smtClean="0"/>
              <a:t>critical</a:t>
            </a:r>
            <a:r>
              <a:rPr lang="en-US" sz="2400" dirty="0" smtClean="0"/>
              <a:t> role in achieving Result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3200" b="1" dirty="0" smtClean="0"/>
              <a:t>3</a:t>
            </a:r>
            <a:r>
              <a:rPr lang="en-US" sz="2800" dirty="0" smtClean="0"/>
              <a:t> = </a:t>
            </a:r>
            <a:r>
              <a:rPr lang="en-US" sz="2400" dirty="0" smtClean="0"/>
              <a:t>Program has a </a:t>
            </a:r>
            <a:r>
              <a:rPr lang="en-US" sz="2400" b="1" i="1" u="sng" dirty="0" smtClean="0"/>
              <a:t>strong</a:t>
            </a:r>
            <a:r>
              <a:rPr lang="en-US" sz="2400" dirty="0" smtClean="0"/>
              <a:t> influence on achieving Result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3200" b="1" dirty="0" smtClean="0"/>
              <a:t>2</a:t>
            </a:r>
            <a:r>
              <a:rPr lang="en-US" sz="2800" dirty="0" smtClean="0"/>
              <a:t> = </a:t>
            </a:r>
            <a:r>
              <a:rPr lang="en-US" sz="2400" dirty="0" smtClean="0"/>
              <a:t>Program has </a:t>
            </a:r>
            <a:r>
              <a:rPr lang="en-US" sz="2400" b="1" i="1" u="sng" dirty="0" smtClean="0"/>
              <a:t>some </a:t>
            </a:r>
            <a:r>
              <a:rPr lang="en-US" sz="2400" dirty="0" smtClean="0"/>
              <a:t>degree of influence on achieving Result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200" b="1" dirty="0" smtClean="0"/>
              <a:t>1</a:t>
            </a:r>
            <a:r>
              <a:rPr lang="en-US" sz="2800" dirty="0" smtClean="0"/>
              <a:t> = </a:t>
            </a:r>
            <a:r>
              <a:rPr lang="en-US" sz="2400" dirty="0" smtClean="0"/>
              <a:t>Program has </a:t>
            </a:r>
            <a:r>
              <a:rPr lang="en-US" sz="2400" b="1" i="1" u="sng" dirty="0" smtClean="0"/>
              <a:t>minimal</a:t>
            </a:r>
            <a:r>
              <a:rPr lang="en-US" sz="2400" b="1" i="1" dirty="0" smtClean="0"/>
              <a:t>  </a:t>
            </a:r>
            <a:r>
              <a:rPr lang="en-US" sz="2400" i="1" dirty="0" smtClean="0"/>
              <a:t>(but some) </a:t>
            </a:r>
            <a:r>
              <a:rPr lang="en-US" sz="2400" dirty="0" smtClean="0"/>
              <a:t>influence on achieving Result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200" b="1" dirty="0" smtClean="0"/>
              <a:t>0 </a:t>
            </a:r>
            <a:r>
              <a:rPr lang="en-US" sz="2800" dirty="0" smtClean="0"/>
              <a:t>= </a:t>
            </a:r>
            <a:r>
              <a:rPr lang="en-US" sz="2400" dirty="0" smtClean="0"/>
              <a:t>Program has </a:t>
            </a:r>
            <a:r>
              <a:rPr lang="en-US" sz="2400" b="1" i="1" u="sng" dirty="0" smtClean="0"/>
              <a:t>no</a:t>
            </a:r>
            <a:r>
              <a:rPr lang="en-US" sz="2400" dirty="0" smtClean="0"/>
              <a:t> influence on achieving Result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AB7A9-167F-44F9-9A8F-83D94F9F4BA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58373" y="2513767"/>
            <a:ext cx="184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“High Degree” of Relevance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656225" y="3992451"/>
            <a:ext cx="224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“Lower Degree” of Relevance (still a clear connection)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632615" y="5560092"/>
            <a:ext cx="184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No Clear Connection</a:t>
            </a:r>
            <a:endParaRPr lang="en-US" b="1" i="1" dirty="0"/>
          </a:p>
        </p:txBody>
      </p:sp>
      <p:sp>
        <p:nvSpPr>
          <p:cNvPr id="8" name="Right Brace 7"/>
          <p:cNvSpPr/>
          <p:nvPr/>
        </p:nvSpPr>
        <p:spPr>
          <a:xfrm>
            <a:off x="6233375" y="1917666"/>
            <a:ext cx="360608" cy="18043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>
            <a:off x="6233373" y="3876540"/>
            <a:ext cx="347729" cy="14192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>
            <a:off x="6233375" y="5547213"/>
            <a:ext cx="347727" cy="6463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2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i="1" u="sng" dirty="0" smtClean="0"/>
              <a:t>Basic Program Attributes</a:t>
            </a:r>
            <a:r>
              <a:rPr lang="en-US" sz="4400" i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/>
              <a:t>Mandated to Provide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1160"/>
            <a:ext cx="8229600" cy="4877426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i="1" dirty="0" smtClean="0"/>
              <a:t>Programs that are mandated by another level of government (i.e. federal, state or county)  will receive a higher score for this attribute compared to programs that are mandated solely by the City or have no mandate whatsoever. 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The grading criterion established to score programs, on a 0 to 4 scale is as follows:</a:t>
            </a: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4 = Required by Federal, State or County legislation</a:t>
            </a: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3 = Required by Charter or other incorporation documents </a:t>
            </a:r>
            <a:r>
              <a:rPr lang="en-US" sz="2000" b="1" i="1" dirty="0" smtClean="0"/>
              <a:t>OR</a:t>
            </a:r>
            <a:r>
              <a:rPr lang="en-US" sz="2000" dirty="0" smtClean="0"/>
              <a:t> to comply with regulatory agency standards</a:t>
            </a: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2 = Required by Code, ordinance, resolution or policy</a:t>
            </a:r>
            <a:r>
              <a:rPr lang="en-US" sz="2000" b="1" i="1" dirty="0"/>
              <a:t> </a:t>
            </a:r>
            <a:r>
              <a:rPr lang="en-US" sz="2000" b="1" i="1" dirty="0" smtClean="0"/>
              <a:t>OR </a:t>
            </a:r>
            <a:r>
              <a:rPr lang="en-US" sz="2000" dirty="0" smtClean="0"/>
              <a:t>to fulfill franchise or contractual agreement</a:t>
            </a: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1 = Recommended by national professional organization to meet published standards or as a best practice</a:t>
            </a: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0 = No requirement or mandate exists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fld id="{27DCB0E4-C540-497B-99B3-BFD0C5F08DE4}" type="slidenum">
              <a:rPr lang="en-US">
                <a:solidFill>
                  <a:schemeClr val="tx1">
                    <a:tint val="75000"/>
                  </a:schemeClr>
                </a:solidFill>
              </a:rPr>
              <a:pPr marL="228600" indent="-228600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340886"/>
            <a:ext cx="1310182" cy="4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82000" cy="80467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i="1" u="sng" dirty="0" smtClean="0"/>
              <a:t>Basic Program Attributes</a:t>
            </a:r>
            <a:r>
              <a:rPr lang="en-US" sz="4400" i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/>
              <a:t>Reliance on City to Provide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486303"/>
            <a:ext cx="8595360" cy="51206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900" i="1" dirty="0" smtClean="0"/>
              <a:t>Programs will be graded on the degree of reliance residents have on the City to provide a service as compared with their ability to obtain the same or a similar service from another intergovernmental agency or a private business. Programs for which residents can only look to the City will receive a higher score for this attribute compared to programs that are offered by  other providers.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900" dirty="0" smtClean="0"/>
              <a:t>The grading criterion established to score programs, on a 0 to 4 scale is as follows: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900" dirty="0" smtClean="0"/>
              <a:t>4 = City is the sole provider of the service and there are </a:t>
            </a:r>
            <a:r>
              <a:rPr lang="en-US" sz="1900" b="1" i="1" dirty="0" smtClean="0"/>
              <a:t>no</a:t>
            </a:r>
            <a:r>
              <a:rPr lang="en-US" sz="1900" dirty="0" smtClean="0"/>
              <a:t> other public or private entities that provide this type of service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900" dirty="0" smtClean="0"/>
              <a:t>3 = City is the sole provider but there are other public or private entities which could be contracted to provide this service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900" dirty="0" smtClean="0"/>
              <a:t>2 = </a:t>
            </a:r>
            <a:r>
              <a:rPr lang="en-US" sz="1900" dirty="0"/>
              <a:t>Program is only offered by another governmental, non-profit or civic agency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900" dirty="0" smtClean="0"/>
              <a:t>1 = Program is offered by other private businesses not within City limits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900" dirty="0" smtClean="0"/>
              <a:t>0 = Program is offered by other private businesses within City limits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fld id="{EDD237CA-7E8F-41F0-9210-B144AF236C5A}" type="slidenum">
              <a:rPr lang="en-US">
                <a:solidFill>
                  <a:schemeClr val="tx1">
                    <a:tint val="75000"/>
                  </a:schemeClr>
                </a:solidFill>
              </a:rPr>
              <a:pPr marL="228600" indent="-228600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4183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i="1" u="sng" dirty="0" smtClean="0"/>
              <a:t>Basic Program Attributes</a:t>
            </a:r>
            <a:r>
              <a:rPr lang="en-US" sz="4400" i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/>
              <a:t>Change in Demand for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98" y="1645920"/>
            <a:ext cx="8785802" cy="5212079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i="1" dirty="0" smtClean="0"/>
              <a:t>Programs demonstrating an increase in demand or utilization will receive a higher score for this attribute compared to programs that show no growth in demand for the program or service.  Programs demonstrating a decrease in demand or utilization will actually receive a negative score for this attribute. 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The grading criterion established to score programs, on a -4 to 4 scale is as follows: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 4 = Program experiencing a </a:t>
            </a:r>
            <a:r>
              <a:rPr lang="en-US" sz="1800" b="1" i="1" dirty="0" smtClean="0"/>
              <a:t>SUBSTANTIAL </a:t>
            </a:r>
            <a:r>
              <a:rPr lang="en-US" sz="1800" dirty="0" smtClean="0"/>
              <a:t>increase in demand of 25% or more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 3 = Program experiencing a </a:t>
            </a:r>
            <a:r>
              <a:rPr lang="en-US" sz="1800" b="1" i="1" dirty="0" smtClean="0"/>
              <a:t>SIGNIFICANT</a:t>
            </a:r>
            <a:r>
              <a:rPr lang="en-US" sz="1800" dirty="0" smtClean="0"/>
              <a:t> increase in demand of 15% to 24%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 2 = Program experiencing a </a:t>
            </a:r>
            <a:r>
              <a:rPr lang="en-US" sz="1800" b="1" i="1" dirty="0" smtClean="0"/>
              <a:t>MODEST</a:t>
            </a:r>
            <a:r>
              <a:rPr lang="en-US" sz="1800" dirty="0" smtClean="0"/>
              <a:t>  increase in demand of 5% to 14%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 1 = Program experiencing a </a:t>
            </a:r>
            <a:r>
              <a:rPr lang="en-US" sz="1800" b="1" i="1" dirty="0" smtClean="0"/>
              <a:t>MINIMAL</a:t>
            </a:r>
            <a:r>
              <a:rPr lang="en-US" sz="1800" dirty="0" smtClean="0"/>
              <a:t> increase in demand of 1% to 4%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 0 = Program experiencing </a:t>
            </a:r>
            <a:r>
              <a:rPr lang="en-US" sz="1800" b="1" i="1" dirty="0" smtClean="0"/>
              <a:t>NO</a:t>
            </a:r>
            <a:r>
              <a:rPr lang="en-US" sz="1800" dirty="0" smtClean="0"/>
              <a:t> change in demand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-1 = Program experiencing a </a:t>
            </a:r>
            <a:r>
              <a:rPr lang="en-US" sz="1800" b="1" i="1" dirty="0"/>
              <a:t>MINIMAL </a:t>
            </a:r>
            <a:r>
              <a:rPr lang="en-US" sz="1800" dirty="0" smtClean="0"/>
              <a:t>decrease in demand of 1% to 4%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-2 =Program experiencing a </a:t>
            </a:r>
            <a:r>
              <a:rPr lang="en-US" sz="1800" b="1" i="1" dirty="0"/>
              <a:t>MODEST </a:t>
            </a:r>
            <a:r>
              <a:rPr lang="en-US" sz="1800" dirty="0" smtClean="0"/>
              <a:t>decrease in demand of 5% to 14%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-3 =Program experiencing a </a:t>
            </a:r>
            <a:r>
              <a:rPr lang="en-US" sz="1800" b="1" i="1" dirty="0"/>
              <a:t>SIGNIFICANT </a:t>
            </a:r>
            <a:r>
              <a:rPr lang="en-US" sz="1800" dirty="0" smtClean="0"/>
              <a:t>decrease in demand of 15% to 24%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-4 =Program experiencing a </a:t>
            </a:r>
            <a:r>
              <a:rPr lang="en-US" sz="1800" b="1" i="1" dirty="0"/>
              <a:t>SUBSTANTIAL </a:t>
            </a:r>
            <a:r>
              <a:rPr lang="en-US" sz="1800" dirty="0" smtClean="0"/>
              <a:t>decrease in demand of 25% or more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fld id="{C22B00AB-27DF-4631-B27E-DF8E6DF16CC3}" type="slidenum">
              <a:rPr lang="en-US">
                <a:solidFill>
                  <a:schemeClr val="tx1">
                    <a:tint val="75000"/>
                  </a:schemeClr>
                </a:solidFill>
              </a:rPr>
              <a:pPr marL="228600" indent="-228600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340886"/>
            <a:ext cx="1310182" cy="4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4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8204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u="sng" dirty="0" smtClean="0"/>
              <a:t>Basic Program Attributes: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/>
              <a:t>Cost Recovery of Program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213360" y="1539240"/>
            <a:ext cx="8686800" cy="5050580"/>
          </a:xfrm>
        </p:spPr>
        <p:txBody>
          <a:bodyPr>
            <a:noAutofit/>
          </a:bodyPr>
          <a:lstStyle/>
          <a:p>
            <a:pPr algn="just"/>
            <a:r>
              <a:rPr lang="en-US" sz="2040" i="1" dirty="0" smtClean="0"/>
              <a:t>Programs that demonstrate the ability to “pay for themselves” through user fees, intergovernmental grants or other specifically dedicated revenues will receive a higher score for this attribute compared to programs that generate limited or no funding to cover their cost.</a:t>
            </a:r>
            <a:r>
              <a:rPr lang="en-US" sz="2040" dirty="0" smtClean="0"/>
              <a:t> </a:t>
            </a:r>
          </a:p>
          <a:p>
            <a:pPr algn="just"/>
            <a:r>
              <a:rPr lang="en-US" sz="2040" dirty="0" smtClean="0"/>
              <a:t>The grading criterion established to score programs, on a 0 to 4 scale is as follows:</a:t>
            </a:r>
          </a:p>
          <a:p>
            <a:pPr lvl="1" algn="just"/>
            <a:r>
              <a:rPr lang="en-US" sz="2040" dirty="0" smtClean="0"/>
              <a:t>4 = Fees generated cover 75% to 100% of the cost to provide the program</a:t>
            </a:r>
          </a:p>
          <a:p>
            <a:pPr lvl="1" algn="just"/>
            <a:r>
              <a:rPr lang="en-US" sz="2040" dirty="0" smtClean="0"/>
              <a:t>3 = Fees generated cover 50% to 74% of the cost to provide the program</a:t>
            </a:r>
          </a:p>
          <a:p>
            <a:pPr lvl="1" algn="just"/>
            <a:r>
              <a:rPr lang="en-US" sz="2040" dirty="0" smtClean="0"/>
              <a:t>2 = Fees generated cover 25% to 49% of the cost to provide the program</a:t>
            </a:r>
          </a:p>
          <a:p>
            <a:pPr lvl="1" algn="just"/>
            <a:r>
              <a:rPr lang="en-US" sz="2040" dirty="0" smtClean="0"/>
              <a:t>1 = Fees generated cover 1% to 24% of the cost to provide the program</a:t>
            </a:r>
          </a:p>
          <a:p>
            <a:pPr lvl="1"/>
            <a:r>
              <a:rPr lang="en-US" sz="2040" dirty="0" smtClean="0"/>
              <a:t>0 = No fees are generated that cover the cost to provide the program</a:t>
            </a:r>
          </a:p>
          <a:p>
            <a:pPr>
              <a:buFont typeface="Arial" charset="0"/>
              <a:buNone/>
            </a:pPr>
            <a:endParaRPr lang="en-US" sz="204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fld id="{D1E3C6E6-6558-4265-899D-6852C60C794B}" type="slidenum">
              <a:rPr lang="en-US">
                <a:solidFill>
                  <a:schemeClr val="tx1">
                    <a:tint val="75000"/>
                  </a:schemeClr>
                </a:solidFill>
              </a:rPr>
              <a:pPr marL="228600" indent="-228600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340886"/>
            <a:ext cx="1310182" cy="4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2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28600" y="704850"/>
            <a:ext cx="8458200" cy="971550"/>
          </a:xfrm>
        </p:spPr>
        <p:txBody>
          <a:bodyPr>
            <a:normAutofit fontScale="90000"/>
          </a:bodyPr>
          <a:lstStyle/>
          <a:p>
            <a:r>
              <a:rPr lang="en-US" sz="4000" i="1" u="sng" dirty="0"/>
              <a:t>Basic Program Attributes</a:t>
            </a:r>
            <a:r>
              <a:rPr lang="en-US" sz="4000" i="1" dirty="0"/>
              <a:t>: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200" b="1" dirty="0" smtClean="0"/>
              <a:t>Portion of Community Served by Program</a:t>
            </a:r>
            <a:endParaRPr lang="en-US" sz="4200" b="1" i="1" u="sng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10600" cy="4953000"/>
          </a:xfrm>
        </p:spPr>
        <p:txBody>
          <a:bodyPr rtlCol="0">
            <a:no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1800" i="1" dirty="0" smtClean="0"/>
              <a:t>Programs that benefit or serve a larger segment of the City’s residents, businesses and/or visitors will receive a higher score for this attribute compared to programs that benefit or serve only a small segment of the population</a:t>
            </a:r>
            <a:r>
              <a:rPr lang="en-US" sz="1900" dirty="0" smtClean="0"/>
              <a:t>. 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800" dirty="0" smtClean="0"/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1800" dirty="0" smtClean="0"/>
              <a:t>The grading criterion established to score programs, on a </a:t>
            </a:r>
            <a:r>
              <a:rPr lang="en-US" sz="2000" b="1" i="1" u="sng" dirty="0" smtClean="0"/>
              <a:t>0 to 4 </a:t>
            </a:r>
            <a:r>
              <a:rPr lang="en-US" sz="1800" dirty="0" smtClean="0"/>
              <a:t>scale is as follows:</a:t>
            </a:r>
          </a:p>
          <a:p>
            <a:pPr marL="640080" lvl="1" indent="-246888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 smtClean="0"/>
              <a:t>4 </a:t>
            </a:r>
            <a:r>
              <a:rPr lang="en-US" sz="1800" dirty="0" smtClean="0"/>
              <a:t>= Program benefits/serves the </a:t>
            </a:r>
            <a:r>
              <a:rPr lang="en-US" sz="1800" b="1" dirty="0" smtClean="0"/>
              <a:t>ENTIRE</a:t>
            </a:r>
            <a:r>
              <a:rPr lang="en-US" sz="1800" dirty="0" smtClean="0"/>
              <a:t> community and adds to their quality of life</a:t>
            </a:r>
          </a:p>
          <a:p>
            <a:pPr marL="640080" lvl="1" indent="-246888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 smtClean="0"/>
              <a:t>3 </a:t>
            </a:r>
            <a:r>
              <a:rPr lang="en-US" sz="1800" dirty="0" smtClean="0"/>
              <a:t>=  Program benefits/serves a </a:t>
            </a:r>
            <a:r>
              <a:rPr lang="en-US" sz="1800" b="1" dirty="0" smtClean="0"/>
              <a:t>SUBSTANTIAL</a:t>
            </a:r>
            <a:r>
              <a:rPr lang="en-US" sz="1800" dirty="0" smtClean="0"/>
              <a:t> portion of the community and adds to their quality of life</a:t>
            </a:r>
          </a:p>
          <a:p>
            <a:pPr marL="640080" lvl="1" indent="-246888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 smtClean="0"/>
              <a:t>2</a:t>
            </a:r>
            <a:r>
              <a:rPr lang="en-US" sz="1800" dirty="0" smtClean="0"/>
              <a:t> = Program benefits/serves a </a:t>
            </a:r>
            <a:r>
              <a:rPr lang="en-US" sz="1800" b="1" dirty="0" smtClean="0"/>
              <a:t>SIGNIFICANT</a:t>
            </a:r>
            <a:r>
              <a:rPr lang="en-US" sz="1800" dirty="0" smtClean="0"/>
              <a:t> portion of the community and adds to their quality of life</a:t>
            </a:r>
          </a:p>
          <a:p>
            <a:pPr marL="640080" lvl="1" indent="-246888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 smtClean="0"/>
              <a:t>1  </a:t>
            </a:r>
            <a:r>
              <a:rPr lang="en-US" sz="1800" dirty="0" smtClean="0"/>
              <a:t>= Program benefits/serves </a:t>
            </a:r>
            <a:r>
              <a:rPr lang="en-US" sz="1800" b="1" dirty="0" smtClean="0"/>
              <a:t>SOME</a:t>
            </a:r>
            <a:r>
              <a:rPr lang="en-US" sz="1800" dirty="0" smtClean="0"/>
              <a:t> portion of the community and adds to their quality of life</a:t>
            </a:r>
          </a:p>
          <a:p>
            <a:pPr marL="640080" lvl="1" indent="-246888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b="1" dirty="0" smtClean="0"/>
              <a:t>0 </a:t>
            </a:r>
            <a:r>
              <a:rPr lang="en-US" sz="1800" dirty="0" smtClean="0"/>
              <a:t>= Program benefits/serves only a </a:t>
            </a:r>
            <a:r>
              <a:rPr lang="en-US" sz="1800" b="1" dirty="0" smtClean="0"/>
              <a:t>SMAL</a:t>
            </a:r>
            <a:r>
              <a:rPr lang="en-US" sz="1800" dirty="0" smtClean="0"/>
              <a:t>L portion of the community, but still adds to their quality of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8600" indent="-228600">
              <a:defRPr/>
            </a:pPr>
            <a:fld id="{E55CA3E4-5669-4D39-A7FF-3819084EEA91}" type="slidenum">
              <a:rPr lang="en-US">
                <a:solidFill>
                  <a:schemeClr val="tx1">
                    <a:tint val="75000"/>
                  </a:schemeClr>
                </a:solidFill>
              </a:rPr>
              <a:pPr marL="228600" indent="-228600">
                <a:defRPr/>
              </a:pPr>
              <a:t>39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340886"/>
            <a:ext cx="1310182" cy="4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Grp="1" noChangeAspect="1" noChangeArrowheads="1"/>
          </p:cNvSpPr>
          <p:nvPr>
            <p:ph idx="1"/>
          </p:nvPr>
        </p:nvSpPr>
        <p:spPr>
          <a:xfrm>
            <a:off x="457200" y="1893888"/>
            <a:ext cx="8229600" cy="4659312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i="1" u="sng" dirty="0" smtClean="0">
                <a:solidFill>
                  <a:srgbClr val="C00000"/>
                </a:solidFill>
              </a:rPr>
              <a:t>Across the Board Cuts Address $14.5 Billion Shortfall</a:t>
            </a:r>
          </a:p>
          <a:p>
            <a:pPr algn="just" eaLnBrk="1" hangingPunct="1">
              <a:lnSpc>
                <a:spcPct val="90000"/>
              </a:lnSpc>
            </a:pPr>
            <a:endParaRPr lang="en-US" sz="900" b="1" u="sng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b="1" i="1" u="sng" dirty="0" smtClean="0">
                <a:solidFill>
                  <a:schemeClr val="tx2"/>
                </a:solidFill>
              </a:rPr>
              <a:t>California Governor’s Office</a:t>
            </a:r>
            <a:r>
              <a:rPr lang="en-US" sz="2400" b="1" i="1" dirty="0" smtClean="0">
                <a:solidFill>
                  <a:schemeClr val="tx2"/>
                </a:solidFill>
              </a:rPr>
              <a:t>: </a:t>
            </a:r>
            <a:r>
              <a:rPr lang="en-US" sz="2400" b="1" dirty="0" smtClean="0"/>
              <a:t>“Across-the-board approach spreads reductions as evenly as possible so no single program gets singled out.”</a:t>
            </a:r>
          </a:p>
          <a:p>
            <a:pPr eaLnBrk="1" hangingPunct="1">
              <a:lnSpc>
                <a:spcPct val="90000"/>
              </a:lnSpc>
            </a:pPr>
            <a:endParaRPr lang="en-US" sz="1100" b="1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b="1" i="1" u="sng" dirty="0" smtClean="0">
                <a:solidFill>
                  <a:schemeClr val="tx2"/>
                </a:solidFill>
              </a:rPr>
              <a:t>Reaction</a:t>
            </a:r>
            <a:r>
              <a:rPr lang="en-US" sz="2400" b="1" i="1" dirty="0" smtClean="0">
                <a:solidFill>
                  <a:schemeClr val="tx2"/>
                </a:solidFill>
              </a:rPr>
              <a:t>:</a:t>
            </a:r>
            <a:r>
              <a:rPr lang="en-US" sz="2400" b="1" dirty="0" smtClean="0"/>
              <a:t> “the governor’s approach would be like a family deciding to cuts its monthly mortgage payment, dining-out tab and Netflix subscription each by 10%, rather than eliminating the restaurant and DVD spending in order to keep up the house payments.”</a:t>
            </a:r>
          </a:p>
        </p:txBody>
      </p:sp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0F21257-B541-46D5-8CF2-D97B59735193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609600"/>
            <a:ext cx="6553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7696200" y="15240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/>
              <a:t>From 2007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0789"/>
            <a:ext cx="8915400" cy="1219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smtClean="0"/>
              <a:t>Identify “</a:t>
            </a:r>
            <a:r>
              <a:rPr lang="en-US" sz="3800" b="1" i="1" u="sng" dirty="0" smtClean="0"/>
              <a:t>Value</a:t>
            </a:r>
            <a:r>
              <a:rPr lang="en-US" sz="3800" dirty="0" smtClean="0"/>
              <a:t>” of Program Based on their Influence on 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C0BCC-2458-49A7-8DD6-B217D551E7F0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28600" y="1524000"/>
            <a:ext cx="891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000" i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71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524000"/>
            <a:ext cx="89281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10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800" b="1" i="1" u="sng" dirty="0" smtClean="0"/>
              <a:t>Not all Results are of Equal Relevance: </a:t>
            </a:r>
            <a:br>
              <a:rPr lang="en-US" sz="3800" b="1" i="1" u="sng" dirty="0" smtClean="0"/>
            </a:br>
            <a:r>
              <a:rPr lang="en-US" sz="3800" b="1" i="1" u="sng" dirty="0" smtClean="0"/>
              <a:t>Result “Weighting Factor”</a:t>
            </a:r>
            <a:endParaRPr lang="en-US" sz="3800" b="1" i="1" u="sng" dirty="0"/>
          </a:p>
        </p:txBody>
      </p:sp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fld id="{27E6517D-BE2E-4821-BB56-4B976DB9AE95}" type="slidenum">
              <a:rPr lang="en-US"/>
              <a:pPr algn="ctr">
                <a:defRPr/>
              </a:pPr>
              <a:t>41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88328"/>
            <a:ext cx="9052169" cy="2888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561451"/>
            <a:ext cx="7893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n-lt"/>
              </a:rPr>
              <a:t>*</a:t>
            </a:r>
            <a:r>
              <a:rPr lang="en-US" sz="2000" i="1" dirty="0" smtClean="0">
                <a:latin typeface="+mn-lt"/>
              </a:rPr>
              <a:t>Result “Weighting Factor” applied to program scores for each Result</a:t>
            </a:r>
            <a:endParaRPr lang="en-US" sz="2000" i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"/>
            <a:ext cx="8229600" cy="944880"/>
          </a:xfrm>
        </p:spPr>
        <p:txBody>
          <a:bodyPr/>
          <a:lstStyle/>
          <a:p>
            <a:r>
              <a:rPr lang="en-US" dirty="0" smtClean="0"/>
              <a:t>Strategic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961"/>
            <a:ext cx="8229600" cy="5136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are we in “business” to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exactly do we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How do we figure out what is “core” </a:t>
            </a:r>
            <a:r>
              <a:rPr lang="en-US" b="1" i="1" u="sng" dirty="0" smtClean="0">
                <a:solidFill>
                  <a:schemeClr val="bg1">
                    <a:lumMod val="75000"/>
                  </a:schemeClr>
                </a:solidFill>
              </a:rPr>
              <a:t>OR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is of the highest importance?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>
                <a:solidFill>
                  <a:srgbClr val="0070C0"/>
                </a:solidFill>
              </a:rPr>
              <a:t>How do we know we are </a:t>
            </a:r>
            <a:r>
              <a:rPr lang="en-US" sz="3200" b="1" i="1" dirty="0" smtClean="0">
                <a:solidFill>
                  <a:srgbClr val="0070C0"/>
                </a:solidFill>
              </a:rPr>
              <a:t>successful?</a:t>
            </a:r>
            <a:endParaRPr lang="en-US" sz="3000" b="1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3192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3644A67B-13CB-46F7-810A-9FF8C7DCE34F}" type="slidenum">
              <a:rPr lang="en-US" smtClean="0"/>
              <a:pPr algn="ctr"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587" y="4094580"/>
            <a:ext cx="3676360" cy="22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259080"/>
            <a:ext cx="8661400" cy="88392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b="1" i="1" u="sng" dirty="0" smtClean="0"/>
              <a:t>Peer Review (Quality Control) Process</a:t>
            </a:r>
            <a:endParaRPr lang="en-US" sz="3800" b="1" i="1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6449F-565F-4E07-9E29-32C706777092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 cstate="print"/>
          <a:srcRect l="1875" t="23000" r="2499" b="7001"/>
          <a:stretch>
            <a:fillRect/>
          </a:stretch>
        </p:blipFill>
        <p:spPr bwMode="auto">
          <a:xfrm>
            <a:off x="272716" y="1404235"/>
            <a:ext cx="8541084" cy="49521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2573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402" y="1257300"/>
            <a:ext cx="2601118" cy="195083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8659"/>
            <a:ext cx="8229600" cy="1143000"/>
          </a:xfrm>
        </p:spPr>
        <p:txBody>
          <a:bodyPr/>
          <a:lstStyle/>
          <a:p>
            <a:r>
              <a:rPr lang="en-US" b="1" i="1" u="sng" dirty="0" smtClean="0"/>
              <a:t>Role of the Council/Board</a:t>
            </a:r>
            <a:endParaRPr lang="en-US" b="1" i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64444"/>
            <a:ext cx="8483600" cy="467579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Offer </a:t>
            </a:r>
            <a:r>
              <a:rPr lang="en-US" dirty="0"/>
              <a:t>input and/or endorse the </a:t>
            </a:r>
            <a:r>
              <a:rPr lang="en-US" b="1" i="1" dirty="0"/>
              <a:t>Basic Program Attributes.</a:t>
            </a:r>
          </a:p>
          <a:p>
            <a:r>
              <a:rPr lang="en-US" dirty="0" smtClean="0"/>
              <a:t>If desired, individually participate in </a:t>
            </a:r>
            <a:r>
              <a:rPr lang="en-US" i="1" dirty="0" smtClean="0"/>
              <a:t>Peer Review </a:t>
            </a:r>
            <a:r>
              <a:rPr lang="en-US" dirty="0" smtClean="0"/>
              <a:t>process as member of one Result Team </a:t>
            </a:r>
          </a:p>
          <a:p>
            <a:r>
              <a:rPr lang="en-US" dirty="0" smtClean="0"/>
              <a:t>Understand and evaluate the “</a:t>
            </a:r>
            <a:r>
              <a:rPr lang="en-US" i="1" dirty="0" smtClean="0"/>
              <a:t>key indicators</a:t>
            </a:r>
            <a:r>
              <a:rPr lang="en-US" dirty="0" smtClean="0"/>
              <a:t>” being used to validate achievement of desired Results</a:t>
            </a:r>
          </a:p>
          <a:p>
            <a:pPr marL="0" indent="0">
              <a:buNone/>
            </a:pP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Role </a:t>
            </a:r>
            <a:r>
              <a:rPr lang="en-US" sz="4800" b="1" i="1" u="sng" dirty="0">
                <a:solidFill>
                  <a:schemeClr val="tx2"/>
                </a:solidFill>
                <a:latin typeface="+mj-lt"/>
              </a:rPr>
              <a:t>of the </a:t>
            </a:r>
            <a:r>
              <a:rPr lang="en-US" sz="4800" b="1" i="1" u="sng" dirty="0" smtClean="0">
                <a:solidFill>
                  <a:schemeClr val="tx2"/>
                </a:solidFill>
                <a:latin typeface="+mj-lt"/>
              </a:rPr>
              <a:t>Citizens</a:t>
            </a:r>
          </a:p>
          <a:p>
            <a:r>
              <a:rPr lang="en-US" dirty="0" smtClean="0"/>
              <a:t>Selectively participate </a:t>
            </a:r>
            <a:r>
              <a:rPr lang="en-US" dirty="0"/>
              <a:t>in </a:t>
            </a:r>
            <a:r>
              <a:rPr lang="en-US" i="1" dirty="0"/>
              <a:t>Peer Review </a:t>
            </a:r>
            <a:r>
              <a:rPr lang="en-US" dirty="0"/>
              <a:t>process as member of one Result Team </a:t>
            </a:r>
            <a:r>
              <a:rPr lang="en-US" sz="2200" i="1" dirty="0" smtClean="0"/>
              <a:t>– City of San Jose, CA</a:t>
            </a:r>
          </a:p>
          <a:p>
            <a:r>
              <a:rPr lang="en-US" dirty="0" smtClean="0"/>
              <a:t>Understand and evaluate the </a:t>
            </a:r>
            <a:r>
              <a:rPr lang="en-US" dirty="0"/>
              <a:t>“</a:t>
            </a:r>
            <a:r>
              <a:rPr lang="en-US" i="1" dirty="0"/>
              <a:t>key indicators</a:t>
            </a:r>
            <a:r>
              <a:rPr lang="en-US" dirty="0"/>
              <a:t>” being used to validate achievement of desired Results</a:t>
            </a:r>
          </a:p>
          <a:p>
            <a:endParaRPr lang="en-US" dirty="0"/>
          </a:p>
          <a:p>
            <a:pPr marL="0" indent="0">
              <a:buNone/>
            </a:pPr>
            <a:endParaRPr lang="en-US" sz="4800" b="1" i="1" u="sng" dirty="0" smtClean="0">
              <a:solidFill>
                <a:schemeClr val="tx2"/>
              </a:solidFill>
              <a:latin typeface="+mj-lt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06651B-04BA-4243-8954-CC8A8188C20E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0" y="6346012"/>
            <a:ext cx="1204831" cy="4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22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960"/>
            <a:ext cx="8229600" cy="944880"/>
          </a:xfrm>
        </p:spPr>
        <p:txBody>
          <a:bodyPr/>
          <a:lstStyle/>
          <a:p>
            <a:r>
              <a:rPr lang="en-US" dirty="0" smtClean="0"/>
              <a:t>Strategic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199" y="1584961"/>
            <a:ext cx="8781143" cy="51365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are we in “business” to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exactly do we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How do we figure out what is “core” </a:t>
            </a:r>
            <a:r>
              <a:rPr lang="en-US" b="1" i="1" u="sng" dirty="0" smtClean="0">
                <a:solidFill>
                  <a:schemeClr val="bg1">
                    <a:lumMod val="75000"/>
                  </a:schemeClr>
                </a:solidFill>
              </a:rPr>
              <a:t>OR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What is of the highest importance?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How do we know we are successful?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How do we ask “better” questions that lead to “better” decisions about “what we do” and “why we do it”?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i="1" dirty="0">
                <a:solidFill>
                  <a:srgbClr val="0070C0"/>
                </a:solidFill>
              </a:rPr>
              <a:t>What do you want to “keep” </a:t>
            </a:r>
            <a:r>
              <a:rPr lang="en-US" sz="3000" b="1" i="1" dirty="0" smtClean="0">
                <a:solidFill>
                  <a:srgbClr val="0070C0"/>
                </a:solidFill>
              </a:rPr>
              <a:t>(</a:t>
            </a:r>
            <a:r>
              <a:rPr lang="en-US" sz="3000" b="1" i="1" dirty="0">
                <a:solidFill>
                  <a:srgbClr val="0070C0"/>
                </a:solidFill>
              </a:rPr>
              <a:t>not “What do you want to cut</a:t>
            </a:r>
            <a:r>
              <a:rPr lang="en-US" sz="3000" b="1" i="1" dirty="0" smtClean="0">
                <a:solidFill>
                  <a:srgbClr val="0070C0"/>
                </a:solidFill>
              </a:rPr>
              <a:t>”) </a:t>
            </a:r>
            <a:r>
              <a:rPr lang="en-US" sz="3000" b="1" i="1" dirty="0">
                <a:solidFill>
                  <a:srgbClr val="0070C0"/>
                </a:solidFill>
              </a:rPr>
              <a:t>– </a:t>
            </a:r>
            <a:r>
              <a:rPr lang="en-US" sz="3000" b="1" i="1" dirty="0" smtClean="0">
                <a:solidFill>
                  <a:srgbClr val="0070C0"/>
                </a:solidFill>
              </a:rPr>
              <a:t>THE ROLE </a:t>
            </a:r>
            <a:r>
              <a:rPr lang="en-US" sz="3000" b="1" i="1" dirty="0">
                <a:solidFill>
                  <a:srgbClr val="0070C0"/>
                </a:solidFill>
              </a:rPr>
              <a:t>OF CITIZENS</a:t>
            </a:r>
          </a:p>
          <a:p>
            <a:pPr marL="514350" indent="-514350">
              <a:buFont typeface="+mj-lt"/>
              <a:buAutoNum type="arabicPeriod"/>
            </a:pPr>
            <a:endParaRPr lang="en-US" sz="3000" b="1" i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pic>
        <p:nvPicPr>
          <p:cNvPr id="172034" name="Picture 2" descr="http://multco.us/sites/default/files/images/oci_logo_port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122" y="1256347"/>
            <a:ext cx="152400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22" y="756285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8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"/>
            <a:ext cx="8229600" cy="9601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Keys to Public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458724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1.) Determine objective for engaging the Public</a:t>
            </a:r>
          </a:p>
          <a:p>
            <a:pPr lvl="1"/>
            <a:r>
              <a:rPr lang="en-US" dirty="0" smtClean="0"/>
              <a:t>Is it a </a:t>
            </a:r>
            <a:r>
              <a:rPr lang="en-US" b="1" i="1" dirty="0" smtClean="0"/>
              <a:t>“Means to an End</a:t>
            </a:r>
            <a:r>
              <a:rPr lang="en-US" dirty="0" smtClean="0"/>
              <a:t>” or an “</a:t>
            </a:r>
            <a:r>
              <a:rPr lang="en-US" b="1" i="1" dirty="0" smtClean="0"/>
              <a:t>End in and of Itself</a:t>
            </a:r>
            <a:r>
              <a:rPr lang="en-US" dirty="0" smtClean="0"/>
              <a:t>”?</a:t>
            </a:r>
          </a:p>
          <a:p>
            <a:pPr lvl="1"/>
            <a:endParaRPr lang="en-US" sz="1400" dirty="0" smtClean="0"/>
          </a:p>
          <a:p>
            <a:r>
              <a:rPr lang="en-US" dirty="0" smtClean="0"/>
              <a:t>2.) Design the role of the Public so it will have a  meaningful influence</a:t>
            </a:r>
          </a:p>
          <a:p>
            <a:endParaRPr lang="en-US" sz="1400" dirty="0" smtClean="0"/>
          </a:p>
          <a:p>
            <a:r>
              <a:rPr lang="en-US" dirty="0" smtClean="0"/>
              <a:t>3.) Ensure higher participation – </a:t>
            </a:r>
            <a:r>
              <a:rPr lang="en-US" b="1" i="1" u="sng" dirty="0" smtClean="0"/>
              <a:t>GO TO THEM</a:t>
            </a:r>
          </a:p>
          <a:p>
            <a:pPr lvl="1"/>
            <a:r>
              <a:rPr lang="en-US" dirty="0" smtClean="0"/>
              <a:t>Use the Web</a:t>
            </a:r>
          </a:p>
          <a:p>
            <a:pPr lvl="1"/>
            <a:r>
              <a:rPr lang="en-US" dirty="0" smtClean="0"/>
              <a:t>Mail enclosures with Newsletters or Utility Bills</a:t>
            </a:r>
          </a:p>
          <a:p>
            <a:pPr lvl="1"/>
            <a:r>
              <a:rPr lang="en-US" dirty="0" smtClean="0"/>
              <a:t>Attend Community Meetings </a:t>
            </a:r>
            <a:r>
              <a:rPr lang="en-US" i="1" dirty="0" smtClean="0"/>
              <a:t>(i.e. Chamber of Commerce; Civic Groups; School Board; HOA Meetings)</a:t>
            </a:r>
          </a:p>
          <a:p>
            <a:pPr lvl="1"/>
            <a:r>
              <a:rPr lang="en-US" dirty="0" smtClean="0"/>
              <a:t>Set up kiosks at Library, Rec Center, Senior Center, etc.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4777"/>
            <a:ext cx="9067799" cy="1007291"/>
          </a:xfrm>
        </p:spPr>
        <p:txBody>
          <a:bodyPr>
            <a:noAutofit/>
          </a:bodyPr>
          <a:lstStyle/>
          <a:p>
            <a:pPr algn="ctr"/>
            <a:r>
              <a:rPr lang="en-US" sz="3900" b="1" i="1" dirty="0" smtClean="0"/>
              <a:t>Many Challenges Inherent </a:t>
            </a:r>
            <a:br>
              <a:rPr lang="en-US" sz="3900" b="1" i="1" dirty="0" smtClean="0"/>
            </a:br>
            <a:r>
              <a:rPr lang="en-US" sz="3900" b="1" i="1" dirty="0" smtClean="0"/>
              <a:t>in Engaging Public</a:t>
            </a:r>
            <a:endParaRPr lang="en-US" sz="39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87563"/>
            <a:ext cx="3886200" cy="4389437"/>
          </a:xfrm>
        </p:spPr>
        <p:txBody>
          <a:bodyPr/>
          <a:lstStyle/>
          <a:p>
            <a:r>
              <a:rPr lang="en-US" dirty="0" smtClean="0"/>
              <a:t>Level of discussion too “Big Picture”</a:t>
            </a:r>
          </a:p>
          <a:p>
            <a:r>
              <a:rPr lang="en-US" dirty="0" smtClean="0"/>
              <a:t>Conversation is framed contentiously (and possibly with “fear”)</a:t>
            </a:r>
          </a:p>
          <a:p>
            <a:r>
              <a:rPr lang="en-US" dirty="0" smtClean="0"/>
              <a:t>Unclear about “how” citizens will be able to participate</a:t>
            </a:r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20625" t="19000" r="32500" b="7000"/>
          <a:stretch>
            <a:fillRect/>
          </a:stretch>
        </p:blipFill>
        <p:spPr bwMode="auto">
          <a:xfrm>
            <a:off x="76200" y="1676400"/>
            <a:ext cx="486547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000" y="5257800"/>
            <a:ext cx="762000" cy="2286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396707"/>
            <a:ext cx="1213929" cy="4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pPr eaLnBrk="1" hangingPunct="1"/>
            <a:r>
              <a:rPr lang="en-US" sz="3700" b="1" i="1" u="sng" dirty="0" smtClean="0"/>
              <a:t>Valuing the Results of Government</a:t>
            </a:r>
          </a:p>
        </p:txBody>
      </p:sp>
      <p:sp>
        <p:nvSpPr>
          <p:cNvPr id="41987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793749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Tx/>
              <a:buNone/>
            </a:pPr>
            <a:r>
              <a:rPr lang="en-US" sz="2800" b="1" i="1" dirty="0" smtClean="0"/>
              <a:t>Invest $100 in Results, according to their relative importance</a:t>
            </a:r>
          </a:p>
        </p:txBody>
      </p:sp>
      <p:sp>
        <p:nvSpPr>
          <p:cNvPr id="4096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26BD9-9F58-471C-A435-41213035AC79}" type="slidenum">
              <a:rPr lang="en-US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 cstate="print"/>
          <a:srcRect r="5083"/>
          <a:stretch>
            <a:fillRect/>
          </a:stretch>
        </p:blipFill>
        <p:spPr bwMode="auto">
          <a:xfrm>
            <a:off x="228600" y="1936750"/>
            <a:ext cx="84248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23622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8" y="6328694"/>
            <a:ext cx="1342266" cy="5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04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373438"/>
            <a:ext cx="17526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Title 1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400" b="1" i="1" u="sng" dirty="0" smtClean="0"/>
              <a:t>City of Monterey, California</a:t>
            </a:r>
            <a:r>
              <a:rPr lang="en-US" sz="4400" b="1" u="sng" dirty="0" smtClean="0"/>
              <a:t/>
            </a:r>
            <a:br>
              <a:rPr lang="en-US" sz="4400" b="1" u="sng" dirty="0" smtClean="0"/>
            </a:br>
            <a:r>
              <a:rPr lang="en-US" sz="3100" b="1" dirty="0" smtClean="0"/>
              <a:t>Engaging Public in New Discussion </a:t>
            </a:r>
            <a:br>
              <a:rPr lang="en-US" sz="3100" b="1" dirty="0" smtClean="0"/>
            </a:br>
            <a:r>
              <a:rPr lang="en-US" sz="3100" b="1" dirty="0" smtClean="0"/>
              <a:t>About “</a:t>
            </a:r>
            <a:r>
              <a:rPr lang="en-US" sz="3100" b="1" i="1" dirty="0" smtClean="0">
                <a:solidFill>
                  <a:srgbClr val="C00000"/>
                </a:solidFill>
              </a:rPr>
              <a:t>What They Want to Keep</a:t>
            </a:r>
            <a:r>
              <a:rPr lang="en-US" sz="3100" b="1" dirty="0" smtClean="0"/>
              <a:t>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E1964-C395-4305-92A1-01372BB49D0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752600"/>
            <a:ext cx="179387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" y="3330575"/>
            <a:ext cx="2019300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" y="4953000"/>
            <a:ext cx="22479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4325" y="1822450"/>
            <a:ext cx="17938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4325" y="5049837"/>
            <a:ext cx="1941512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2"/>
          <p:cNvPicPr>
            <a:picLocks noChangeAspect="1" noChangeArrowheads="1"/>
          </p:cNvPicPr>
          <p:nvPr/>
        </p:nvPicPr>
        <p:blipFill>
          <a:blip r:embed="rId9" cstate="print"/>
          <a:srcRect l="21875" t="25000" r="23125" b="11000"/>
          <a:stretch>
            <a:fillRect/>
          </a:stretch>
        </p:blipFill>
        <p:spPr bwMode="auto">
          <a:xfrm>
            <a:off x="5334000" y="1752600"/>
            <a:ext cx="335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3"/>
          <p:cNvPicPr>
            <a:picLocks noChangeAspect="1" noChangeArrowheads="1"/>
          </p:cNvPicPr>
          <p:nvPr/>
        </p:nvPicPr>
        <p:blipFill>
          <a:blip r:embed="rId10" cstate="print"/>
          <a:srcRect l="28751" t="28999" r="25000" b="14999"/>
          <a:stretch>
            <a:fillRect/>
          </a:stretch>
        </p:blipFill>
        <p:spPr bwMode="auto">
          <a:xfrm>
            <a:off x="5486400" y="4267200"/>
            <a:ext cx="30210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98" y="6344474"/>
            <a:ext cx="1300740" cy="49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43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267956"/>
            <a:ext cx="7772400" cy="1252136"/>
          </a:xfrm>
          <a:prstGeom prst="rect">
            <a:avLst/>
          </a:prstGeom>
        </p:spPr>
      </p:pic>
      <p:pic>
        <p:nvPicPr>
          <p:cNvPr id="11" name="Content Placeholder 10" descr="Screen Shot 2012-08-29 at 3.24.01 PM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63" y="1520092"/>
            <a:ext cx="8791074" cy="484839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8" y="6328694"/>
            <a:ext cx="1342266" cy="5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116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i="1" u="sng" dirty="0" smtClean="0"/>
              <a:t>City of Blue Ash, Ohio</a:t>
            </a:r>
            <a:endParaRPr lang="en-US" sz="4400" b="1" i="1" u="sng" dirty="0"/>
          </a:p>
        </p:txBody>
      </p:sp>
      <p:pic>
        <p:nvPicPr>
          <p:cNvPr id="5" name="Content Placeholder 4" descr="Blue As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 b="9880"/>
          <a:stretch>
            <a:fillRect/>
          </a:stretch>
        </p:blipFill>
        <p:spPr>
          <a:xfrm>
            <a:off x="457200" y="1669143"/>
            <a:ext cx="8229600" cy="46554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344474"/>
            <a:ext cx="1300740" cy="49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71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66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i="1" u="sng" dirty="0" smtClean="0"/>
              <a:t>Town of Christiansburg, Virginia</a:t>
            </a:r>
            <a:endParaRPr lang="en-US" sz="4400" b="1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4A67B-13CB-46F7-810A-9FF8C7DCE34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7" name="Content Placeholder 6" descr="Screen Shot 2013-03-25 at 1.30.44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b="12066"/>
          <a:stretch/>
        </p:blipFill>
        <p:spPr>
          <a:xfrm>
            <a:off x="457200" y="1582058"/>
            <a:ext cx="8229600" cy="47742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" y="6434358"/>
            <a:ext cx="1064202" cy="4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76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C0BCC-2458-49A7-8DD6-B217D551E7F0}" type="slidenum">
              <a:rPr lang="en-US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28600" y="1524000"/>
            <a:ext cx="891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000" i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" name="Picture 1" descr="Screen Shot 2012-06-26 at 2.07.0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/>
          <a:stretch/>
        </p:blipFill>
        <p:spPr>
          <a:xfrm>
            <a:off x="457200" y="1524001"/>
            <a:ext cx="8352971" cy="4933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4886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i="1" u="sng" dirty="0" smtClean="0"/>
              <a:t>City of Delray Beach, Florida</a:t>
            </a:r>
            <a:endParaRPr lang="en-US" sz="4400" b="1" i="1" u="sng" dirty="0"/>
          </a:p>
        </p:txBody>
      </p:sp>
    </p:spTree>
    <p:extLst>
      <p:ext uri="{BB962C8B-B14F-4D97-AF65-F5344CB8AC3E}">
        <p14:creationId xmlns:p14="http://schemas.microsoft.com/office/powerpoint/2010/main" val="3768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" y="243840"/>
            <a:ext cx="8229600" cy="1058091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i="1" dirty="0" smtClean="0"/>
              <a:t>Thank You !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idx="1"/>
          </p:nvPr>
        </p:nvSpPr>
        <p:spPr>
          <a:xfrm>
            <a:off x="213360" y="1003360"/>
            <a:ext cx="8717280" cy="5571548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105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40080" lvl="1" indent="-246888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Jon Johnson</a:t>
            </a:r>
            <a:r>
              <a:rPr lang="en-US" sz="2200" i="1" dirty="0" smtClean="0">
                <a:solidFill>
                  <a:schemeClr val="accent1">
                    <a:lumMod val="75000"/>
                  </a:schemeClr>
                </a:solidFill>
              </a:rPr>
              <a:t>, Co-Founder            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Chris Fabian, </a:t>
            </a:r>
            <a:r>
              <a:rPr lang="en-US" sz="2200" i="1" dirty="0" smtClean="0">
                <a:solidFill>
                  <a:schemeClr val="accent1">
                    <a:lumMod val="75000"/>
                  </a:schemeClr>
                </a:solidFill>
              </a:rPr>
              <a:t>Co-Founder</a:t>
            </a:r>
          </a:p>
          <a:p>
            <a:pPr lvl="2" indent="-246888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9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 indent="-246888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303-756-9090,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ext. 326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    303-756-9090, 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ext. 325  </a:t>
            </a:r>
          </a:p>
          <a:p>
            <a:pPr lvl="2" indent="-246888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303-909-9052 (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cell)                              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303-520-1356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(cell)</a:t>
            </a:r>
          </a:p>
          <a:p>
            <a:pPr lvl="2" indent="-246888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jjohnson@pbbcenter.org                     cfabian@pbbcenter.org</a:t>
            </a:r>
          </a:p>
          <a:p>
            <a:pPr lvl="2" indent="-246888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-246888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500" b="1" dirty="0" smtClean="0">
                <a:solidFill>
                  <a:srgbClr val="C00000"/>
                </a:solidFill>
              </a:rPr>
              <a:t>                                  www.pbbcenter.org</a:t>
            </a:r>
          </a:p>
          <a:p>
            <a:pPr indent="-246888">
              <a:buNone/>
              <a:defRPr/>
            </a:pPr>
            <a:endParaRPr lang="en-US" sz="1200" dirty="0" smtClean="0"/>
          </a:p>
          <a:p>
            <a:pPr indent="-246888" algn="ctr">
              <a:buNone/>
              <a:defRPr/>
            </a:pPr>
            <a:r>
              <a:rPr lang="en-US" sz="1200" dirty="0"/>
              <a:t> </a:t>
            </a:r>
            <a:r>
              <a:rPr lang="en-US" sz="1200" i="1" dirty="0"/>
              <a:t> </a:t>
            </a:r>
            <a:r>
              <a:rPr lang="en-US" sz="1400" i="1" dirty="0"/>
              <a:t>Copyright ©2009 by Chris Fabian and Jon Johnson d/b/a the </a:t>
            </a:r>
            <a:r>
              <a:rPr lang="en-US" sz="1400" b="1" i="1" dirty="0"/>
              <a:t>Center for Priority Based </a:t>
            </a:r>
            <a:r>
              <a:rPr lang="en-US" sz="1400" b="1" i="1" dirty="0" smtClean="0"/>
              <a:t>Budgeting,</a:t>
            </a:r>
          </a:p>
          <a:p>
            <a:pPr indent="-246888" algn="ctr">
              <a:buNone/>
              <a:defRPr/>
            </a:pPr>
            <a:r>
              <a:rPr lang="en-US" sz="1400" b="1" i="1" dirty="0" smtClean="0"/>
              <a:t> Denver, Colorado</a:t>
            </a:r>
            <a:r>
              <a:rPr lang="en-US" sz="1200" b="1" i="1" dirty="0" smtClean="0"/>
              <a:t>.</a:t>
            </a:r>
            <a:endParaRPr lang="en-US" sz="1200" i="1" dirty="0"/>
          </a:p>
          <a:p>
            <a:pPr indent="-246888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500" b="1" dirty="0" smtClean="0">
              <a:solidFill>
                <a:srgbClr val="C00000"/>
              </a:solidFill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/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i="1" dirty="0" smtClean="0">
              <a:hlinkClick r:id="rId3"/>
            </a:endParaRP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2800" dirty="0" smtClean="0"/>
          </a:p>
        </p:txBody>
      </p:sp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DAFA2B3-4043-4E5A-96CB-11BC0FF7A08E}" type="slidenum">
              <a:rPr lang="en-US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073" y="1301931"/>
            <a:ext cx="4987636" cy="18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79120" y="111125"/>
            <a:ext cx="8107679" cy="1199515"/>
          </a:xfrm>
        </p:spPr>
        <p:txBody>
          <a:bodyPr/>
          <a:lstStyle/>
          <a:p>
            <a:pPr eaLnBrk="1" hangingPunct="1"/>
            <a:r>
              <a:rPr lang="en-US" b="1" i="1" u="sng" dirty="0" smtClean="0"/>
              <a:t>According to Moody’s: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43839" y="1371600"/>
            <a:ext cx="8572593" cy="498475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sz="2800" dirty="0" smtClean="0"/>
              <a:t>Across-the-Board versus Targeted Budget Cuts </a:t>
            </a:r>
          </a:p>
          <a:p>
            <a:pPr lvl="1" eaLnBrk="1" hangingPunct="1"/>
            <a:r>
              <a:rPr lang="en-US" sz="2400" dirty="0" smtClean="0"/>
              <a:t>“Across-the-board cuts can be a way to avoid tough decisions”</a:t>
            </a:r>
          </a:p>
          <a:p>
            <a:pPr lvl="1" eaLnBrk="1" hangingPunct="1"/>
            <a:r>
              <a:rPr lang="en-US" sz="2400" dirty="0" smtClean="0"/>
              <a:t>“Targeted cuts require a </a:t>
            </a:r>
            <a:r>
              <a:rPr lang="en-US" sz="2400" b="1" dirty="0" smtClean="0">
                <a:solidFill>
                  <a:schemeClr val="tx2"/>
                </a:solidFill>
              </a:rPr>
              <a:t>serious discussion of community values, relative benefits of different services, and long-term implications”</a:t>
            </a:r>
          </a:p>
          <a:p>
            <a:pPr eaLnBrk="1" hangingPunct="1"/>
            <a:r>
              <a:rPr lang="en-US" sz="2800" dirty="0" smtClean="0"/>
              <a:t>Moody's wants to see how local governments plan for and respond to financial challenges over the long term</a:t>
            </a:r>
          </a:p>
          <a:p>
            <a:pPr lvl="1" eaLnBrk="1" hangingPunct="1"/>
            <a:r>
              <a:rPr lang="en-US" sz="2600" i="1" dirty="0" smtClean="0"/>
              <a:t>“</a:t>
            </a:r>
            <a:r>
              <a:rPr lang="en-US" sz="2400" b="1" i="1" dirty="0" smtClean="0">
                <a:solidFill>
                  <a:schemeClr val="tx2"/>
                </a:solidFill>
              </a:rPr>
              <a:t>Making targeted cuts can demonstrate a more strategic approach to managing the fiscal crisis”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6E6AD28-750A-44A8-AC0D-36473C75A22F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 cstate="print"/>
          <a:srcRect l="17999" r="14799" b="14000"/>
          <a:stretch>
            <a:fillRect/>
          </a:stretch>
        </p:blipFill>
        <p:spPr bwMode="auto">
          <a:xfrm>
            <a:off x="6969223" y="111125"/>
            <a:ext cx="123147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57200" y="2430379"/>
            <a:ext cx="8229600" cy="28956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3600" i="1" dirty="0" smtClean="0"/>
              <a:t>“</a:t>
            </a:r>
            <a:r>
              <a:rPr lang="en-US" sz="3600" b="1" i="1" dirty="0" smtClean="0">
                <a:solidFill>
                  <a:schemeClr val="accent1"/>
                </a:solidFill>
              </a:rPr>
              <a:t>Across the board cuts spreads the pain evenly and also evenly spreads the mediocrity</a:t>
            </a:r>
            <a:r>
              <a:rPr lang="en-US" sz="3600" i="1" dirty="0" smtClean="0"/>
              <a:t>”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en-US" dirty="0" smtClean="0">
                <a:solidFill>
                  <a:srgbClr val="7030A0"/>
                </a:solidFill>
              </a:rPr>
              <a:t>- </a:t>
            </a:r>
            <a:r>
              <a:rPr lang="en-US" b="1" dirty="0" smtClean="0">
                <a:solidFill>
                  <a:srgbClr val="7030A0"/>
                </a:solidFill>
              </a:rPr>
              <a:t>Budget Director for the State of Louisiana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47C7BA9-4DD5-4E7C-8359-37474947B51D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5" y="929640"/>
            <a:ext cx="5705475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B26D1-4550-4F86-AB33-26A1D960C632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7315200" y="2514600"/>
            <a:ext cx="16002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914400" y="304800"/>
          <a:ext cx="7239000" cy="636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13" name="Visio" r:id="rId4" imgW="6220968" imgH="5625694" progId="Visio.Drawing.11">
                  <p:embed/>
                </p:oleObj>
              </mc:Choice>
              <mc:Fallback>
                <p:oleObj name="Visio" r:id="rId4" imgW="6220968" imgH="562569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04800"/>
                        <a:ext cx="7239000" cy="636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422910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97" y="6245954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95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2880"/>
            <a:ext cx="8229600" cy="853440"/>
          </a:xfrm>
        </p:spPr>
        <p:txBody>
          <a:bodyPr>
            <a:normAutofit fontScale="90000"/>
          </a:bodyPr>
          <a:lstStyle/>
          <a:p>
            <a:r>
              <a:rPr lang="en-US" sz="3800" b="1" i="1" u="sng" dirty="0"/>
              <a:t>STEPS to SUCCESS – Priority Based Budgeting</a:t>
            </a:r>
            <a:endParaRPr lang="en-US" sz="3800" b="1" i="1" u="sng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75771" y="1257686"/>
            <a:ext cx="8621485" cy="4988269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1. </a:t>
            </a:r>
            <a:r>
              <a:rPr lang="en-US" sz="2000" b="1" i="1" u="sng" dirty="0" smtClean="0">
                <a:solidFill>
                  <a:schemeClr val="tx2"/>
                </a:solidFill>
              </a:rPr>
              <a:t>Determine Results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US" sz="1800" dirty="0" smtClean="0"/>
              <a:t>Accurate prioritization of programs, reflecting the organization’s stated objectives, depends on the comprehensive identification of the </a:t>
            </a:r>
            <a:r>
              <a:rPr lang="en-US" sz="1800" i="1" dirty="0" smtClean="0"/>
              <a:t>Results</a:t>
            </a:r>
            <a:r>
              <a:rPr lang="en-US" sz="1800" dirty="0" smtClean="0"/>
              <a:t> it is in business to achieve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2. </a:t>
            </a:r>
            <a:r>
              <a:rPr lang="en-US" sz="2000" b="1" i="1" u="sng" dirty="0" smtClean="0">
                <a:solidFill>
                  <a:schemeClr val="tx2"/>
                </a:solidFill>
              </a:rPr>
              <a:t>Clarify Result Definitions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US" sz="1800" dirty="0" smtClean="0"/>
              <a:t>Precision in prioritization depends on the articulation of the cause and effect relationship between a program and a </a:t>
            </a:r>
            <a:r>
              <a:rPr lang="en-US" sz="1800" i="1" dirty="0" smtClean="0"/>
              <a:t>Result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US" sz="1800" dirty="0" smtClean="0"/>
              <a:t>Using clearly defined “</a:t>
            </a:r>
            <a:r>
              <a:rPr lang="en-US" sz="1800" b="1" i="1" dirty="0" smtClean="0"/>
              <a:t>Result Maps</a:t>
            </a:r>
            <a:r>
              <a:rPr lang="en-US" sz="1800" dirty="0" smtClean="0"/>
              <a:t>”, detailing the factors that influence the way </a:t>
            </a:r>
            <a:r>
              <a:rPr lang="en-US" sz="1800" i="1" dirty="0" smtClean="0"/>
              <a:t>Results</a:t>
            </a:r>
            <a:r>
              <a:rPr lang="en-US" sz="1800" dirty="0" smtClean="0"/>
              <a:t> are achieved, the organization can minimize subjectivity in the process of linking programs with its </a:t>
            </a:r>
            <a:r>
              <a:rPr lang="en-US" sz="1800" i="1" dirty="0" smtClean="0"/>
              <a:t>Results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3. </a:t>
            </a:r>
            <a:r>
              <a:rPr lang="en-US" sz="2000" b="1" i="1" u="sng" dirty="0" smtClean="0">
                <a:solidFill>
                  <a:schemeClr val="tx2"/>
                </a:solidFill>
              </a:rPr>
              <a:t>Identify Programs and Services</a:t>
            </a:r>
          </a:p>
          <a:p>
            <a:pPr lvl="1" algn="just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800" dirty="0" smtClean="0"/>
              <a:t>Comparing individual programs and services as opposed to comparing  departments  that provide those services allows for better prioritization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4. </a:t>
            </a:r>
            <a:r>
              <a:rPr lang="en-US" sz="2000" b="1" i="1" u="sng" dirty="0" smtClean="0">
                <a:solidFill>
                  <a:schemeClr val="tx2"/>
                </a:solidFill>
              </a:rPr>
              <a:t>Value Programs Based on Results</a:t>
            </a:r>
          </a:p>
          <a:p>
            <a:pPr lvl="1" algn="just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1800" dirty="0" smtClean="0"/>
              <a:t>With the right </a:t>
            </a:r>
            <a:r>
              <a:rPr lang="en-US" sz="1800" i="1" dirty="0" smtClean="0"/>
              <a:t>Results</a:t>
            </a:r>
            <a:r>
              <a:rPr lang="en-US" sz="1800" dirty="0" smtClean="0"/>
              <a:t> that are clearly defined, the organization can more accurately “value” a program relative to its influence on achieving </a:t>
            </a:r>
            <a:r>
              <a:rPr lang="en-US" sz="1800" i="1" dirty="0" smtClean="0"/>
              <a:t>Results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b="1" u="sng" dirty="0" smtClean="0">
                <a:solidFill>
                  <a:schemeClr val="tx2"/>
                </a:solidFill>
              </a:rPr>
              <a:t>5.  </a:t>
            </a:r>
            <a:r>
              <a:rPr lang="en-US" sz="2000" b="1" i="1" u="sng" dirty="0" smtClean="0">
                <a:solidFill>
                  <a:schemeClr val="tx2"/>
                </a:solidFill>
              </a:rPr>
              <a:t>Allocate Resources Based on Priorities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Using “</a:t>
            </a:r>
            <a:r>
              <a:rPr lang="en-US" sz="1800" b="1" i="1" dirty="0" smtClean="0"/>
              <a:t>Resource Alignment Diagnostic Tool</a:t>
            </a:r>
            <a:r>
              <a:rPr lang="en-US" sz="1800" dirty="0" smtClean="0"/>
              <a:t>”</a:t>
            </a:r>
          </a:p>
        </p:txBody>
      </p:sp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193F17B-72D4-49D4-B090-B0316C058F10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0" y="6245955"/>
            <a:ext cx="1560003" cy="5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10623</TotalTime>
  <Words>3563</Words>
  <Application>Microsoft Office PowerPoint</Application>
  <PresentationFormat>On-screen Show (4:3)</PresentationFormat>
  <Paragraphs>836</Paragraphs>
  <Slides>53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Flow</vt:lpstr>
      <vt:lpstr>Horizon</vt:lpstr>
      <vt:lpstr>Pushpin</vt:lpstr>
      <vt:lpstr>1_Pushpin</vt:lpstr>
      <vt:lpstr>Visio</vt:lpstr>
      <vt:lpstr>  PRIORITY BASE BUDGETING - Approach and Outcomes   </vt:lpstr>
      <vt:lpstr> CPBB Publications on  Fiscal Health &amp; Wellness</vt:lpstr>
      <vt:lpstr> </vt:lpstr>
      <vt:lpstr>PowerPoint Presentation</vt:lpstr>
      <vt:lpstr>PowerPoint Presentation</vt:lpstr>
      <vt:lpstr>According to Moody’s:</vt:lpstr>
      <vt:lpstr>PowerPoint Presentation</vt:lpstr>
      <vt:lpstr>PowerPoint Presentation</vt:lpstr>
      <vt:lpstr>STEPS to SUCCESS – Priority Based Budgeting</vt:lpstr>
      <vt:lpstr>Strategic Questions </vt:lpstr>
      <vt:lpstr>What are “Results”</vt:lpstr>
      <vt:lpstr>Step 1: Determine Results</vt:lpstr>
      <vt:lpstr>PowerPoint Presentation</vt:lpstr>
      <vt:lpstr>PowerPoint Presentation</vt:lpstr>
      <vt:lpstr>Validating Results</vt:lpstr>
      <vt:lpstr>Validating Results</vt:lpstr>
      <vt:lpstr>Step 2: Clarify Result Definitions   (Result Maps)</vt:lpstr>
      <vt:lpstr>Defining Results Result Mapping Exercise</vt:lpstr>
      <vt:lpstr>Creating Result Maps</vt:lpstr>
      <vt:lpstr>Identify and Define Results</vt:lpstr>
      <vt:lpstr>PowerPoint Presentation</vt:lpstr>
      <vt:lpstr>PowerPoint Presentation</vt:lpstr>
      <vt:lpstr>PowerPoint Presentation</vt:lpstr>
      <vt:lpstr>Role of the Council/Board</vt:lpstr>
      <vt:lpstr>Strategic Questions </vt:lpstr>
      <vt:lpstr>  Step 3: Identify “Programs” </vt:lpstr>
      <vt:lpstr> OBJECTIVES for Developing Program Inventories  </vt:lpstr>
      <vt:lpstr>Defining Programs</vt:lpstr>
      <vt:lpstr>Defining Programs</vt:lpstr>
      <vt:lpstr>Defining Programs</vt:lpstr>
      <vt:lpstr>Role of the Council/Board</vt:lpstr>
      <vt:lpstr>Strategic Questions </vt:lpstr>
      <vt:lpstr>Step 4:   Score Programs against  Results &amp;  Attributes</vt:lpstr>
      <vt:lpstr>  Simple Scoring Scale –  “Degree” of Relevance to a Result</vt:lpstr>
      <vt:lpstr>Basic Program Attributes: Mandated to Provide Program</vt:lpstr>
      <vt:lpstr>Basic Program Attributes: Reliance on City to Provide Program</vt:lpstr>
      <vt:lpstr>Basic Program Attributes: Change in Demand for Program</vt:lpstr>
      <vt:lpstr>Basic Program Attributes: Cost Recovery of Program</vt:lpstr>
      <vt:lpstr>Basic Program Attributes:  Portion of Community Served by Program</vt:lpstr>
      <vt:lpstr>Identify “Value” of Program Based on their Influence on Results</vt:lpstr>
      <vt:lpstr>Not all Results are of Equal Relevance:  Result “Weighting Factor”</vt:lpstr>
      <vt:lpstr>Strategic Questions </vt:lpstr>
      <vt:lpstr>Peer Review (Quality Control) Process</vt:lpstr>
      <vt:lpstr>Role of the Council/Board</vt:lpstr>
      <vt:lpstr>Strategic Questions </vt:lpstr>
      <vt:lpstr> Keys to Public Engagement</vt:lpstr>
      <vt:lpstr>Many Challenges Inherent  in Engaging Public</vt:lpstr>
      <vt:lpstr>Valuing the Results of Government</vt:lpstr>
      <vt:lpstr>City of Monterey, California Engaging Public in New Discussion  About “What They Want to Keep”</vt:lpstr>
      <vt:lpstr>City of Blue Ash, Ohio</vt:lpstr>
      <vt:lpstr>Town of Christiansburg, Virginia</vt:lpstr>
      <vt:lpstr>City of Delray Beach, Florida</vt:lpstr>
      <vt:lpstr>Thank You !</vt:lpstr>
    </vt:vector>
  </TitlesOfParts>
  <Company>ICMA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 Kemp</dc:creator>
  <cp:lastModifiedBy>Robin Saywitz</cp:lastModifiedBy>
  <cp:revision>116</cp:revision>
  <cp:lastPrinted>2013-07-05T22:36:31Z</cp:lastPrinted>
  <dcterms:created xsi:type="dcterms:W3CDTF">2010-04-09T21:19:22Z</dcterms:created>
  <dcterms:modified xsi:type="dcterms:W3CDTF">2013-09-19T15:48:20Z</dcterms:modified>
</cp:coreProperties>
</file>