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9" d="100"/>
          <a:sy n="89" d="100"/>
        </p:scale>
        <p:origin x="-9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9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4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0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5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3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4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0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E8433-C4E6-D34B-922F-6D8BCF93717F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3A2B-339E-614F-A5FD-1DE42E5A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Priority Based Budgeting</a:t>
            </a:r>
            <a:br>
              <a:rPr lang="en-US" dirty="0" smtClean="0"/>
            </a:br>
            <a:r>
              <a:rPr lang="en-US" dirty="0" smtClean="0"/>
              <a:t>(Resemblance to Information Systems)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940" y="1600201"/>
            <a:ext cx="3591859" cy="4645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xample of an “information system” we’re familiar with: </a:t>
            </a:r>
            <a:r>
              <a:rPr lang="en-US" b="1" i="1" dirty="0" smtClean="0"/>
              <a:t>GIS</a:t>
            </a:r>
          </a:p>
          <a:p>
            <a:r>
              <a:rPr lang="en-US" dirty="0" smtClean="0"/>
              <a:t>Far better understanding of our world when we can aggregate (and disaggregate)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820"/>
          <a:stretch/>
        </p:blipFill>
        <p:spPr>
          <a:xfrm>
            <a:off x="627535" y="1600200"/>
            <a:ext cx="3757147" cy="480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8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PBB as “BIG DATA”?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/>
              <a:t>What is the promise of Big Data?</a:t>
            </a:r>
          </a:p>
          <a:p>
            <a:endParaRPr lang="en-US" dirty="0"/>
          </a:p>
          <a:p>
            <a:r>
              <a:rPr lang="en-US" dirty="0"/>
              <a:t>Different systems store data in different formats, even within the same </a:t>
            </a:r>
            <a:r>
              <a:rPr lang="en-US" dirty="0" smtClean="0"/>
              <a:t>organization, </a:t>
            </a:r>
            <a:r>
              <a:rPr lang="en-US" dirty="0"/>
              <a:t>making it </a:t>
            </a:r>
            <a:r>
              <a:rPr lang="en-US" sz="3800" b="1" dirty="0"/>
              <a:t>difficult to aggregate data for </a:t>
            </a:r>
            <a:r>
              <a:rPr lang="en-US" sz="3800" b="1" dirty="0" smtClean="0"/>
              <a:t>analysis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result, an organization’s </a:t>
            </a:r>
            <a:r>
              <a:rPr lang="en-US" sz="3700" b="1" dirty="0"/>
              <a:t>investment in data, one of its most highly valued assets</a:t>
            </a:r>
            <a:r>
              <a:rPr lang="en-US" dirty="0"/>
              <a:t>, goes </a:t>
            </a:r>
            <a:r>
              <a:rPr lang="en-US" dirty="0" smtClean="0"/>
              <a:t>underutilized </a:t>
            </a:r>
          </a:p>
          <a:p>
            <a:r>
              <a:rPr lang="en-US" dirty="0" smtClean="0"/>
              <a:t>Increased </a:t>
            </a:r>
            <a:r>
              <a:rPr lang="en-US" dirty="0"/>
              <a:t>awareness of the value gained by analyzing data </a:t>
            </a:r>
            <a:r>
              <a:rPr lang="en-US" i="1" u="sng" dirty="0"/>
              <a:t>in </a:t>
            </a:r>
            <a:r>
              <a:rPr lang="en-US" i="1" u="sng" dirty="0" smtClean="0"/>
              <a:t>context </a:t>
            </a:r>
            <a:r>
              <a:rPr lang="en-US" dirty="0"/>
              <a:t>drives desire for the ability to discover </a:t>
            </a:r>
            <a:r>
              <a:rPr lang="en-US" dirty="0" smtClean="0"/>
              <a:t>patterns </a:t>
            </a:r>
            <a:r>
              <a:rPr lang="en-US" dirty="0"/>
              <a:t>and </a:t>
            </a:r>
            <a:r>
              <a:rPr lang="en-US" dirty="0" smtClean="0"/>
              <a:t>relationships </a:t>
            </a:r>
            <a:r>
              <a:rPr lang="en-US" sz="3700" b="1" dirty="0"/>
              <a:t>to enable improved decision making for better </a:t>
            </a:r>
            <a:r>
              <a:rPr lang="en-US" sz="3700" b="1" dirty="0" smtClean="0"/>
              <a:t>outcomes</a:t>
            </a:r>
            <a:endParaRPr lang="en-US" sz="3700" dirty="0"/>
          </a:p>
        </p:txBody>
      </p:sp>
      <p:sp>
        <p:nvSpPr>
          <p:cNvPr id="6" name="TextBox 5"/>
          <p:cNvSpPr txBox="1"/>
          <p:nvPr/>
        </p:nvSpPr>
        <p:spPr>
          <a:xfrm>
            <a:off x="3824941" y="6111221"/>
            <a:ext cx="5214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Gartner Press Release, “</a:t>
            </a:r>
            <a:r>
              <a:rPr lang="en-US" sz="1400" b="1" dirty="0"/>
              <a:t>Gartner Says Solving ‘Big Data’ Challenge Involves More Than Just Managing Volumes of Data</a:t>
            </a:r>
            <a:r>
              <a:rPr lang="en-US" sz="1400" dirty="0"/>
              <a:t>”, June 27, 2011.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937" y="75910"/>
            <a:ext cx="1798273" cy="236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0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943" y="3839874"/>
            <a:ext cx="3839883" cy="2988235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8110" y="2976286"/>
            <a:ext cx="3839883" cy="2988235"/>
          </a:xfrm>
          <a:prstGeom prst="rect">
            <a:avLst/>
          </a:prstGeom>
          <a:solidFill>
            <a:schemeClr val="accent2"/>
          </a:solidFill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8110" y="2199354"/>
            <a:ext cx="3839883" cy="2988235"/>
          </a:xfrm>
          <a:prstGeom prst="rect">
            <a:avLst/>
          </a:prstGeom>
          <a:solidFill>
            <a:schemeClr val="accent3"/>
          </a:solidFill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3051" y="1377599"/>
            <a:ext cx="3839883" cy="2988235"/>
          </a:xfrm>
          <a:prstGeom prst="rect">
            <a:avLst/>
          </a:prstGeom>
          <a:solidFill>
            <a:schemeClr val="accent6"/>
          </a:solidFill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Based Budgeting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751766">
            <a:off x="1969058" y="5493112"/>
            <a:ext cx="3155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Relevance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9751766">
            <a:off x="1897343" y="4584701"/>
            <a:ext cx="3155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Performance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19751766">
            <a:off x="1830110" y="3777212"/>
            <a:ext cx="3155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Efficiency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19751766">
            <a:off x="1874932" y="3000279"/>
            <a:ext cx="3155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Service Delivery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0476" y="1568824"/>
            <a:ext cx="3726324" cy="5324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Relevance First!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Relevance is the foundation of Priority Based Budgeting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All of the other conversations are much more powerful within the context of whether or not the program is relevant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Program “relevance” is the “base layer” of information</a:t>
            </a:r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46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ame 43"/>
          <p:cNvSpPr/>
          <p:nvPr/>
        </p:nvSpPr>
        <p:spPr>
          <a:xfrm>
            <a:off x="1033126" y="5013233"/>
            <a:ext cx="7985226" cy="126217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>
            <a:off x="1031774" y="3556677"/>
            <a:ext cx="7985226" cy="126217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ame 41"/>
          <p:cNvSpPr/>
          <p:nvPr/>
        </p:nvSpPr>
        <p:spPr>
          <a:xfrm>
            <a:off x="1025424" y="2119296"/>
            <a:ext cx="7985226" cy="126217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Frame 40"/>
          <p:cNvSpPr/>
          <p:nvPr/>
        </p:nvSpPr>
        <p:spPr>
          <a:xfrm>
            <a:off x="1031200" y="696896"/>
            <a:ext cx="7985226" cy="126217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Process 19"/>
          <p:cNvSpPr/>
          <p:nvPr/>
        </p:nvSpPr>
        <p:spPr>
          <a:xfrm>
            <a:off x="1031774" y="696896"/>
            <a:ext cx="1622647" cy="5589604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127000" y="863337"/>
            <a:ext cx="752726" cy="249659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Increasing Relevance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1168473" y="863337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What can we do to ensure this program’s relevance into the future?</a:t>
            </a:r>
            <a:endParaRPr lang="en-US" sz="1100" i="1" dirty="0"/>
          </a:p>
        </p:txBody>
      </p:sp>
      <p:sp>
        <p:nvSpPr>
          <p:cNvPr id="16" name="Process 15"/>
          <p:cNvSpPr/>
          <p:nvPr/>
        </p:nvSpPr>
        <p:spPr>
          <a:xfrm>
            <a:off x="1168473" y="2264204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What can be done to increase the relevance of this program?</a:t>
            </a:r>
            <a:endParaRPr lang="en-US" sz="1100" i="1" dirty="0"/>
          </a:p>
        </p:txBody>
      </p:sp>
      <p:sp>
        <p:nvSpPr>
          <p:cNvPr id="18" name="Process 17"/>
          <p:cNvSpPr/>
          <p:nvPr/>
        </p:nvSpPr>
        <p:spPr>
          <a:xfrm>
            <a:off x="1168473" y="3659526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100" i="1"/>
          </a:p>
        </p:txBody>
      </p:sp>
      <p:sp>
        <p:nvSpPr>
          <p:cNvPr id="19" name="Process 18"/>
          <p:cNvSpPr/>
          <p:nvPr/>
        </p:nvSpPr>
        <p:spPr>
          <a:xfrm>
            <a:off x="1168473" y="5060393"/>
            <a:ext cx="1354044" cy="1095730"/>
          </a:xfrm>
          <a:prstGeom prst="flowChartProcess">
            <a:avLst/>
          </a:prstGeom>
          <a:solidFill>
            <a:srgbClr val="345780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Has this program lost it’s relevance? Is there any chance it will regain relevance in the future?</a:t>
            </a:r>
            <a:endParaRPr lang="en-US" sz="1100" i="1" dirty="0"/>
          </a:p>
        </p:txBody>
      </p:sp>
      <p:sp>
        <p:nvSpPr>
          <p:cNvPr id="21" name="Process 20"/>
          <p:cNvSpPr/>
          <p:nvPr/>
        </p:nvSpPr>
        <p:spPr>
          <a:xfrm>
            <a:off x="2813663" y="691348"/>
            <a:ext cx="1622647" cy="5589604"/>
          </a:xfrm>
          <a:prstGeom prst="flowChart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Process 21"/>
          <p:cNvSpPr/>
          <p:nvPr/>
        </p:nvSpPr>
        <p:spPr>
          <a:xfrm>
            <a:off x="2950362" y="857789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Do measures provide evidence that this highly-relevant program is performing at it’s best?</a:t>
            </a:r>
            <a:endParaRPr lang="en-US" sz="1100" i="1" dirty="0"/>
          </a:p>
        </p:txBody>
      </p:sp>
      <p:sp>
        <p:nvSpPr>
          <p:cNvPr id="23" name="Process 22"/>
          <p:cNvSpPr/>
          <p:nvPr/>
        </p:nvSpPr>
        <p:spPr>
          <a:xfrm>
            <a:off x="2950362" y="2258656"/>
            <a:ext cx="1354044" cy="1095730"/>
          </a:xfrm>
          <a:prstGeom prst="flowChartProcess">
            <a:avLst/>
          </a:prstGeom>
          <a:solidFill>
            <a:srgbClr val="732F2D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Are we absolutely compelled by evidence that this program is truly achieving results?</a:t>
            </a:r>
            <a:endParaRPr lang="en-US" sz="1100" i="1" dirty="0"/>
          </a:p>
        </p:txBody>
      </p:sp>
      <p:sp>
        <p:nvSpPr>
          <p:cNvPr id="24" name="Process 23"/>
          <p:cNvSpPr/>
          <p:nvPr/>
        </p:nvSpPr>
        <p:spPr>
          <a:xfrm>
            <a:off x="2950362" y="3653978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Is performance impacting this program’s relevance? Would higher performance increase influence?</a:t>
            </a:r>
            <a:endParaRPr lang="en-US" sz="1100" i="1" dirty="0"/>
          </a:p>
        </p:txBody>
      </p:sp>
      <p:sp>
        <p:nvSpPr>
          <p:cNvPr id="25" name="Process 24"/>
          <p:cNvSpPr/>
          <p:nvPr/>
        </p:nvSpPr>
        <p:spPr>
          <a:xfrm>
            <a:off x="2950362" y="5054845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100" i="1" dirty="0" smtClean="0"/>
              <a:t>If we choose to remain in this business, how can performance be maintained for the least investment?</a:t>
            </a:r>
            <a:endParaRPr lang="en-US" sz="1100" i="1" dirty="0"/>
          </a:p>
        </p:txBody>
      </p:sp>
      <p:sp>
        <p:nvSpPr>
          <p:cNvPr id="26" name="Process 25"/>
          <p:cNvSpPr/>
          <p:nvPr/>
        </p:nvSpPr>
        <p:spPr>
          <a:xfrm>
            <a:off x="4612339" y="691348"/>
            <a:ext cx="1622647" cy="5589604"/>
          </a:xfrm>
          <a:prstGeom prst="flowChartProcess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Process 26"/>
          <p:cNvSpPr/>
          <p:nvPr/>
        </p:nvSpPr>
        <p:spPr>
          <a:xfrm>
            <a:off x="4749039" y="857789"/>
            <a:ext cx="1354044" cy="1095730"/>
          </a:xfrm>
          <a:prstGeom prst="flowChartProcess">
            <a:avLst/>
          </a:prstGeom>
          <a:solidFill>
            <a:srgbClr val="627636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Can we provide this highly-relevant program more efficiently?</a:t>
            </a:r>
            <a:endParaRPr lang="en-US" sz="1100" i="1" dirty="0"/>
          </a:p>
        </p:txBody>
      </p:sp>
      <p:sp>
        <p:nvSpPr>
          <p:cNvPr id="28" name="Process 27"/>
          <p:cNvSpPr/>
          <p:nvPr/>
        </p:nvSpPr>
        <p:spPr>
          <a:xfrm>
            <a:off x="4749039" y="2258656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100" i="1"/>
          </a:p>
        </p:txBody>
      </p:sp>
      <p:sp>
        <p:nvSpPr>
          <p:cNvPr id="29" name="Process 28"/>
          <p:cNvSpPr/>
          <p:nvPr/>
        </p:nvSpPr>
        <p:spPr>
          <a:xfrm>
            <a:off x="4749039" y="3653978"/>
            <a:ext cx="1354044" cy="1095730"/>
          </a:xfrm>
          <a:prstGeom prst="flowChartProcess">
            <a:avLst/>
          </a:prstGeom>
          <a:solidFill>
            <a:srgbClr val="627636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Can we ensure that this program is as efficient as possible?</a:t>
            </a:r>
            <a:endParaRPr lang="en-US" sz="1100" i="1" dirty="0"/>
          </a:p>
        </p:txBody>
      </p:sp>
      <p:sp>
        <p:nvSpPr>
          <p:cNvPr id="30" name="Process 29"/>
          <p:cNvSpPr/>
          <p:nvPr/>
        </p:nvSpPr>
        <p:spPr>
          <a:xfrm>
            <a:off x="4749039" y="5054845"/>
            <a:ext cx="1354044" cy="1095730"/>
          </a:xfrm>
          <a:prstGeom prst="flowChartProcess">
            <a:avLst/>
          </a:prstGeom>
          <a:solidFill>
            <a:srgbClr val="627636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sz="1100" i="1" dirty="0" smtClean="0"/>
              <a:t>If we choose to remain in this business, can we maximize efficiency?</a:t>
            </a:r>
            <a:endParaRPr lang="en-US" sz="1100" i="1" dirty="0"/>
          </a:p>
        </p:txBody>
      </p:sp>
      <p:sp>
        <p:nvSpPr>
          <p:cNvPr id="31" name="Process 30"/>
          <p:cNvSpPr/>
          <p:nvPr/>
        </p:nvSpPr>
        <p:spPr>
          <a:xfrm>
            <a:off x="6394228" y="685800"/>
            <a:ext cx="1622647" cy="5589604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Process 31"/>
          <p:cNvSpPr/>
          <p:nvPr/>
        </p:nvSpPr>
        <p:spPr>
          <a:xfrm>
            <a:off x="6530928" y="852241"/>
            <a:ext cx="1354044" cy="1095730"/>
          </a:xfrm>
          <a:prstGeom prst="flowChartProcess">
            <a:avLst/>
          </a:prstGeom>
          <a:solidFill>
            <a:srgbClr val="9F602C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Would a change in service level impact this program’s ability to achieve Results?</a:t>
            </a:r>
            <a:endParaRPr lang="en-US" sz="1100" i="1" dirty="0"/>
          </a:p>
        </p:txBody>
      </p:sp>
      <p:sp>
        <p:nvSpPr>
          <p:cNvPr id="33" name="Process 32"/>
          <p:cNvSpPr/>
          <p:nvPr/>
        </p:nvSpPr>
        <p:spPr>
          <a:xfrm>
            <a:off x="6530928" y="2253108"/>
            <a:ext cx="1354044" cy="109573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100" i="1"/>
          </a:p>
        </p:txBody>
      </p:sp>
      <p:sp>
        <p:nvSpPr>
          <p:cNvPr id="34" name="Process 33"/>
          <p:cNvSpPr/>
          <p:nvPr/>
        </p:nvSpPr>
        <p:spPr>
          <a:xfrm>
            <a:off x="6530928" y="3648430"/>
            <a:ext cx="1354044" cy="1095730"/>
          </a:xfrm>
          <a:prstGeom prst="flowChartProcess">
            <a:avLst/>
          </a:prstGeom>
          <a:solidFill>
            <a:srgbClr val="9F602C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Can we lessen the level of service we provide for this program, or find an alternative provider?</a:t>
            </a:r>
            <a:endParaRPr lang="en-US" sz="1100" i="1" dirty="0"/>
          </a:p>
        </p:txBody>
      </p:sp>
      <p:sp>
        <p:nvSpPr>
          <p:cNvPr id="35" name="Process 34"/>
          <p:cNvSpPr/>
          <p:nvPr/>
        </p:nvSpPr>
        <p:spPr>
          <a:xfrm>
            <a:off x="6530928" y="5049297"/>
            <a:ext cx="1354044" cy="1095730"/>
          </a:xfrm>
          <a:prstGeom prst="flowChartProcess">
            <a:avLst/>
          </a:prstGeom>
          <a:solidFill>
            <a:srgbClr val="9F602C"/>
          </a:solidFill>
          <a:ln w="76200" cmpd="sng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100" i="1" dirty="0" smtClean="0"/>
              <a:t>What can we do to lower the level of service, or perhaps stop providing this program?</a:t>
            </a:r>
            <a:endParaRPr lang="en-US" sz="1100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015899" y="158750"/>
            <a:ext cx="162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Relevance</a:t>
            </a:r>
          </a:p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Conversation</a:t>
            </a:r>
            <a:endParaRPr lang="en-US" sz="1400" b="1" i="1" dirty="0">
              <a:latin typeface="Helvetica Neue"/>
              <a:cs typeface="Helvetica Neue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19299" y="168275"/>
            <a:ext cx="162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Performance</a:t>
            </a:r>
          </a:p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Conversation</a:t>
            </a:r>
            <a:endParaRPr lang="en-US" sz="1400" b="1" i="1" dirty="0">
              <a:latin typeface="Helvetica Neue"/>
              <a:cs typeface="Helvetica Neu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22699" y="161925"/>
            <a:ext cx="162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Efficiency</a:t>
            </a:r>
          </a:p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Conversation</a:t>
            </a:r>
            <a:endParaRPr lang="en-US" sz="1400" b="1" i="1" dirty="0">
              <a:latin typeface="Helvetica Neue"/>
              <a:cs typeface="Helvetica Neue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0699" y="161925"/>
            <a:ext cx="162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Service Delivery</a:t>
            </a:r>
          </a:p>
          <a:p>
            <a:pPr algn="ctr"/>
            <a:r>
              <a:rPr lang="en-US" sz="1400" b="1" i="1" dirty="0" smtClean="0">
                <a:latin typeface="Helvetica Neue"/>
                <a:cs typeface="Helvetica Neue"/>
              </a:rPr>
              <a:t>Conversation</a:t>
            </a:r>
            <a:endParaRPr lang="en-US" sz="1400" b="1" i="1" dirty="0">
              <a:latin typeface="Helvetica Neue"/>
              <a:cs typeface="Helvetica Neue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70971" y="873125"/>
            <a:ext cx="755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Quartile </a:t>
            </a:r>
          </a:p>
          <a:p>
            <a:pPr algn="ctr"/>
            <a:r>
              <a:rPr lang="en-US" sz="4400" b="1" dirty="0" smtClean="0"/>
              <a:t>1</a:t>
            </a:r>
            <a:endParaRPr lang="en-US" sz="4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8064621" y="2279650"/>
            <a:ext cx="755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Quartile </a:t>
            </a:r>
          </a:p>
          <a:p>
            <a:pPr algn="ctr"/>
            <a:r>
              <a:rPr lang="en-US" sz="4400" b="1" dirty="0" smtClean="0"/>
              <a:t>2</a:t>
            </a:r>
            <a:endParaRPr lang="en-US" sz="4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8064621" y="3716676"/>
            <a:ext cx="755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Quartile </a:t>
            </a:r>
          </a:p>
          <a:p>
            <a:pPr algn="ctr"/>
            <a:r>
              <a:rPr lang="en-US" sz="4400" b="1" dirty="0" smtClean="0"/>
              <a:t>3</a:t>
            </a:r>
            <a:endParaRPr lang="en-US" sz="4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8058150" y="5202016"/>
            <a:ext cx="755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Quartile </a:t>
            </a:r>
          </a:p>
          <a:p>
            <a:pPr algn="ctr"/>
            <a:r>
              <a:rPr lang="en-US" sz="4400" b="1" dirty="0" smtClean="0"/>
              <a:t>4</a:t>
            </a:r>
            <a:endParaRPr lang="en-US" sz="4400" b="1" dirty="0"/>
          </a:p>
        </p:txBody>
      </p:sp>
      <p:sp>
        <p:nvSpPr>
          <p:cNvPr id="52" name="Up Arrow 51"/>
          <p:cNvSpPr/>
          <p:nvPr/>
        </p:nvSpPr>
        <p:spPr>
          <a:xfrm rot="10800000">
            <a:off x="141691" y="3677763"/>
            <a:ext cx="752726" cy="249659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Decreasing Relevance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404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Priority Based Budgeting (Resemblance to Information Systems)</vt:lpstr>
      <vt:lpstr>PBB as “BIG DATA”?</vt:lpstr>
      <vt:lpstr>Priority Based Budgeting</vt:lpstr>
      <vt:lpstr>PowerPoint Presentation</vt:lpstr>
    </vt:vector>
  </TitlesOfParts>
  <Company>Center for Priority Based Budgeting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Based Budgeting (Resemblance to Information Systems)</dc:title>
  <dc:creator>Christopher Fabian</dc:creator>
  <cp:lastModifiedBy>Robin Saywitz</cp:lastModifiedBy>
  <cp:revision>1</cp:revision>
  <dcterms:created xsi:type="dcterms:W3CDTF">2013-07-03T16:29:13Z</dcterms:created>
  <dcterms:modified xsi:type="dcterms:W3CDTF">2013-09-19T17:34:37Z</dcterms:modified>
</cp:coreProperties>
</file>