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1" r:id="rId3"/>
    <p:sldId id="257" r:id="rId4"/>
    <p:sldId id="410" r:id="rId5"/>
    <p:sldId id="534" r:id="rId6"/>
    <p:sldId id="555" r:id="rId7"/>
    <p:sldId id="554" r:id="rId8"/>
    <p:sldId id="372" r:id="rId9"/>
    <p:sldId id="373" r:id="rId10"/>
    <p:sldId id="374" r:id="rId11"/>
    <p:sldId id="375" r:id="rId12"/>
    <p:sldId id="376" r:id="rId13"/>
    <p:sldId id="474" r:id="rId14"/>
    <p:sldId id="489" r:id="rId15"/>
    <p:sldId id="552" r:id="rId16"/>
    <p:sldId id="53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&amp; Intro" id="{A13D5558-1A52-0C40-B510-D97806ECCBA9}">
          <p14:sldIdLst>
            <p14:sldId id="256"/>
          </p14:sldIdLst>
        </p14:section>
        <p14:section name="Problems &amp; Opportunites" id="{F26480B5-EC49-1C40-B1C5-1A69CA30315A}">
          <p14:sldIdLst>
            <p14:sldId id="371"/>
            <p14:sldId id="257"/>
            <p14:sldId id="410"/>
            <p14:sldId id="534"/>
            <p14:sldId id="555"/>
          </p14:sldIdLst>
        </p14:section>
        <p14:section name="Pitfalls &amp; Best Practices" id="{008687BA-A7C0-0247-BE4E-C54850FFC612}">
          <p14:sldIdLst>
            <p14:sldId id="554"/>
            <p14:sldId id="372"/>
            <p14:sldId id="373"/>
            <p14:sldId id="374"/>
            <p14:sldId id="375"/>
            <p14:sldId id="376"/>
          </p14:sldIdLst>
        </p14:section>
        <p14:section name="Execution" id="{C14A42E5-647F-F64D-9828-969B56B4D0A0}">
          <p14:sldIdLst>
            <p14:sldId id="474"/>
            <p14:sldId id="489"/>
            <p14:sldId id="552"/>
          </p14:sldIdLst>
        </p14:section>
        <p14:section name="Demo Screen Shots" id="{82CB0588-76A6-8548-BFC3-195FE05A32D3}">
          <p14:sldIdLst>
            <p14:sldId id="5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05"/>
    <a:srgbClr val="FF7C08"/>
    <a:srgbClr val="F76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15" autoAdjust="0"/>
    <p:restoredTop sz="99775" autoAdjust="0"/>
  </p:normalViewPr>
  <p:slideViewPr>
    <p:cSldViewPr snapToGrid="0" snapToObjects="1">
      <p:cViewPr varScale="1">
        <p:scale>
          <a:sx n="118" d="100"/>
          <a:sy n="118" d="100"/>
        </p:scale>
        <p:origin x="-7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7698-68A3-E040-AB10-0C3DB3D7ABD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21C22-4D68-E142-B2BC-3C5A0883C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1CF85-C18B-DC41-A97A-B32D958F340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7D8FC-A0FC-464C-8CE4-60D54F9FB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0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 recommend a laser pointer for this presentation.)</a:t>
            </a:r>
          </a:p>
          <a:p>
            <a:endParaRPr lang="en-US" dirty="0" smtClean="0"/>
          </a:p>
          <a:p>
            <a:r>
              <a:rPr lang="en-US" dirty="0" smtClean="0"/>
              <a:t>My name</a:t>
            </a:r>
            <a:r>
              <a:rPr lang="en-US" baseline="0" dirty="0" smtClean="0"/>
              <a:t> is Mike Cohen.</a:t>
            </a:r>
          </a:p>
          <a:p>
            <a:r>
              <a:rPr lang="en-US" baseline="0" dirty="0" smtClean="0"/>
              <a:t>I’m a co-founder of Peak Democracy Inc.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have a background in the computer industry and </a:t>
            </a:r>
          </a:p>
          <a:p>
            <a:r>
              <a:rPr lang="en-US" baseline="0" dirty="0" smtClean="0"/>
              <a:t>also in local government. </a:t>
            </a:r>
          </a:p>
          <a:p>
            <a:r>
              <a:rPr lang="en-US" baseline="0" dirty="0" smtClean="0"/>
              <a:t>For example,</a:t>
            </a:r>
          </a:p>
          <a:p>
            <a:r>
              <a:rPr lang="en-US" baseline="0" dirty="0" smtClean="0"/>
              <a:t>I’m currently the chair of Berkeley’s Zoning Adjustments Board.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knowledge from the tech industry and </a:t>
            </a:r>
          </a:p>
          <a:p>
            <a:r>
              <a:rPr lang="en-US" baseline="0" dirty="0" smtClean="0"/>
              <a:t>my experience with local government </a:t>
            </a:r>
          </a:p>
          <a:p>
            <a:r>
              <a:rPr lang="en-US" baseline="0" dirty="0" smtClean="0"/>
              <a:t>motivated me to co-found Peak Democracy.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largely self-explanatory by </a:t>
            </a:r>
          </a:p>
          <a:p>
            <a:r>
              <a:rPr lang="en-US" baseline="0" dirty="0" smtClean="0"/>
              <a:t>reading the text on the upper right side: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The result is that</a:t>
            </a:r>
          </a:p>
          <a:p>
            <a:endParaRPr lang="en-US" i="1" baseline="0" dirty="0" smtClean="0"/>
          </a:p>
          <a:p>
            <a:pPr>
              <a:buFont typeface="Arial" charset="0"/>
              <a:buChar char="•"/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meetings are</a:t>
            </a:r>
            <a:r>
              <a:rPr lang="en-US" sz="1200" i="1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 necessarily representative of the community.</a:t>
            </a:r>
          </a:p>
          <a:p>
            <a:endParaRPr lang="en-US" sz="80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</a:t>
            </a:r>
            <a:r>
              <a:rPr lang="en-US" sz="1200" i="1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hat can lead to  government decisions that frustrate many in the community.</a:t>
            </a:r>
          </a:p>
          <a:p>
            <a:endParaRPr lang="en-US" i="1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address those opportunities</a:t>
            </a:r>
            <a:r>
              <a:rPr lang="en-US" baseline="0" dirty="0" smtClean="0"/>
              <a:t> and problems,</a:t>
            </a:r>
          </a:p>
          <a:p>
            <a:r>
              <a:rPr lang="en-US" baseline="0" dirty="0" smtClean="0"/>
              <a:t>we have been complementing (not replacing) </a:t>
            </a:r>
          </a:p>
          <a:p>
            <a:r>
              <a:rPr lang="en-US" baseline="0" dirty="0" smtClean="0"/>
              <a:t>conventional communication channels </a:t>
            </a:r>
          </a:p>
          <a:p>
            <a:r>
              <a:rPr lang="en-US" baseline="0" dirty="0" smtClean="0"/>
              <a:t>with an online channel.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I read the bullets: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Government online forums </a:t>
            </a:r>
          </a:p>
          <a:p>
            <a:r>
              <a:rPr lang="en-US" i="1" baseline="0" dirty="0" smtClean="0"/>
              <a:t>enable people to participate </a:t>
            </a:r>
          </a:p>
          <a:p>
            <a:r>
              <a:rPr lang="en-US" i="1" baseline="0" dirty="0" smtClean="0"/>
              <a:t>at a</a:t>
            </a:r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convenient place &amp; time; and</a:t>
            </a:r>
          </a:p>
          <a:p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There’s no </a:t>
            </a:r>
          </a:p>
          <a:p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public speaking,</a:t>
            </a:r>
            <a:r>
              <a:rPr lang="en-US" sz="1200" i="1" baseline="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c</a:t>
            </a:r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onfrontations,</a:t>
            </a:r>
            <a:r>
              <a:rPr lang="en-US" sz="1200" i="1" baseline="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or i</a:t>
            </a:r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ntimidations.</a:t>
            </a:r>
          </a:p>
          <a:p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We also have lots</a:t>
            </a:r>
            <a:r>
              <a:rPr lang="en-US" sz="1200" i="1" baseline="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of evidence, that it’s</a:t>
            </a:r>
            <a:endParaRPr lang="en-US" sz="1200" i="1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inviting to moderate-minded</a:t>
            </a:r>
            <a:r>
              <a:rPr lang="en-US" sz="1200" i="1" baseline="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people in the community.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Together,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conventional and online communication channels </a:t>
            </a:r>
          </a:p>
          <a:p>
            <a:r>
              <a:rPr lang="en-US" baseline="0" dirty="0" smtClean="0"/>
              <a:t>result in:</a:t>
            </a:r>
          </a:p>
          <a:p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Public</a:t>
            </a:r>
            <a:r>
              <a:rPr lang="en-US" sz="1200" i="1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participation that is more representative</a:t>
            </a:r>
            <a:r>
              <a:rPr lang="en-US" sz="1200" i="1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 the community.</a:t>
            </a:r>
          </a:p>
          <a:p>
            <a:endParaRPr lang="en-US" sz="80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And, gov leaders that are more informed &amp; can</a:t>
            </a:r>
            <a:r>
              <a:rPr lang="en-US" sz="1200" i="1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deliberate in ways that can increase public trust.</a:t>
            </a:r>
            <a:endParaRPr lang="en-US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7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move to how the service works,</a:t>
            </a:r>
            <a:r>
              <a:rPr lang="en-US" baseline="0" dirty="0" smtClean="0"/>
              <a:t> and </a:t>
            </a:r>
          </a:p>
          <a:p>
            <a:r>
              <a:rPr lang="en-US" baseline="0" dirty="0" smtClean="0"/>
              <a:t>I’ll start by analogizing </a:t>
            </a:r>
          </a:p>
          <a:p>
            <a:r>
              <a:rPr lang="en-US" baseline="0" dirty="0" smtClean="0"/>
              <a:t>online civic engagement to </a:t>
            </a:r>
          </a:p>
          <a:p>
            <a:r>
              <a:rPr lang="en-US" baseline="0" dirty="0" smtClean="0"/>
              <a:t>conventional civic engagement.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view civic engagement as a spectrum.</a:t>
            </a:r>
          </a:p>
          <a:p>
            <a:r>
              <a:rPr lang="en-US" baseline="0" dirty="0" smtClean="0"/>
              <a:t>It can start with brainstorming on early stage topics at workshops &amp; </a:t>
            </a:r>
            <a:r>
              <a:rPr lang="en-US" baseline="0" dirty="0" err="1" smtClean="0"/>
              <a:t>charrettes</a:t>
            </a:r>
            <a:r>
              <a:rPr lang="en-US" baseline="0" dirty="0" smtClean="0"/>
              <a:t>; and</a:t>
            </a:r>
          </a:p>
          <a:p>
            <a:r>
              <a:rPr lang="en-US" baseline="0" dirty="0" smtClean="0"/>
              <a:t>it can evolve to specific feedback at public hearings during council &amp; commission meetings.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Civic engagement also includes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feedback on customer service issues such as potholes &amp; graffiti.</a:t>
            </a:r>
          </a:p>
          <a:p>
            <a:r>
              <a:rPr lang="en-US" baseline="0" dirty="0" smtClean="0"/>
              <a:t>That can be handled via telephones, texting, email &amp; social media.</a:t>
            </a:r>
          </a:p>
          <a:p>
            <a:r>
              <a:rPr lang="en-US" baseline="0" dirty="0" smtClean="0"/>
              <a:t>So we aren’t focus on that area.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service is focused on </a:t>
            </a:r>
          </a:p>
          <a:p>
            <a:r>
              <a:rPr lang="en-US" dirty="0" smtClean="0"/>
              <a:t>augmenting, diversifying</a:t>
            </a:r>
            <a:r>
              <a:rPr lang="en-US" baseline="0" dirty="0" smtClean="0"/>
              <a:t> &amp; synthesizing </a:t>
            </a:r>
          </a:p>
          <a:p>
            <a:r>
              <a:rPr lang="en-US" baseline="0" dirty="0" smtClean="0"/>
              <a:t>online civic engagement in the government decision making process </a:t>
            </a:r>
          </a:p>
          <a:p>
            <a:r>
              <a:rPr lang="en-US" baseline="0" dirty="0" smtClean="0"/>
              <a:t>(but avoiding the pitfalls by following best practices).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2 services</a:t>
            </a:r>
            <a:r>
              <a:rPr lang="en-US" baseline="0" dirty="0" smtClean="0"/>
              <a:t> to address these 2 areas.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look completely integrated to your users, </a:t>
            </a:r>
          </a:p>
          <a:p>
            <a:r>
              <a:rPr lang="en-US" baseline="0" dirty="0" smtClean="0"/>
              <a:t>but they have different features for your staff.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 Town Hall - Feedback </a:t>
            </a:r>
          </a:p>
          <a:p>
            <a:r>
              <a:rPr lang="en-US" baseline="0" dirty="0" smtClean="0"/>
              <a:t>has a feature-set that emulates the order &amp; decorum of government public hearings.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And, Open Town Hall - Ideas</a:t>
            </a:r>
          </a:p>
          <a:p>
            <a:r>
              <a:rPr lang="en-US" baseline="0" dirty="0" smtClean="0"/>
              <a:t>has a feature-set that is modeled after the best practices of phased brainstorming workshops.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for your</a:t>
            </a:r>
            <a:r>
              <a:rPr lang="en-US" baseline="0" dirty="0" smtClean="0"/>
              <a:t> time and attention.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 or comments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largely self-explanatory </a:t>
            </a:r>
          </a:p>
          <a:p>
            <a:r>
              <a:rPr lang="en-US" dirty="0" smtClean="0"/>
              <a:t>by reading it from top to bottom.</a:t>
            </a:r>
          </a:p>
          <a:p>
            <a:endParaRPr lang="en-US" dirty="0" smtClean="0"/>
          </a:p>
          <a:p>
            <a:r>
              <a:rPr lang="en-US" dirty="0" smtClean="0"/>
              <a:t>I like to transition</a:t>
            </a:r>
            <a:r>
              <a:rPr lang="en-US" baseline="0" dirty="0" smtClean="0"/>
              <a:t> from this slide to the next slide by emphasizing </a:t>
            </a:r>
          </a:p>
          <a:p>
            <a:r>
              <a:rPr lang="en-US" baseline="0" dirty="0" smtClean="0"/>
              <a:t>“the key is, </a:t>
            </a:r>
            <a:r>
              <a:rPr lang="en-US" b="1" baseline="0" dirty="0" smtClean="0"/>
              <a:t>broad, diversified public participation</a:t>
            </a:r>
            <a:r>
              <a:rPr lang="en-US" baseline="0" dirty="0" smtClean="0"/>
              <a:t>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prepared a 10-20 minute presentation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(depending on your questions).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I’ll start with a brief</a:t>
            </a:r>
            <a:r>
              <a:rPr lang="en-US" baseline="0" dirty="0" smtClean="0"/>
              <a:t> introduction to Peak Democracy Inc, and </a:t>
            </a:r>
          </a:p>
          <a:p>
            <a:r>
              <a:rPr lang="en-US" baseline="0" dirty="0" smtClean="0"/>
              <a:t>then I’ll summarize why online civic engagement is </a:t>
            </a:r>
          </a:p>
          <a:p>
            <a:r>
              <a:rPr lang="en-US" baseline="0" dirty="0" smtClean="0"/>
              <a:t>becoming important to increasing public trust in government.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I’ll take a few minutes to </a:t>
            </a:r>
          </a:p>
          <a:p>
            <a:r>
              <a:rPr lang="en-US" baseline="0" dirty="0" smtClean="0"/>
              <a:t>highlight the pitfalls of online civic engagement, and </a:t>
            </a:r>
          </a:p>
          <a:p>
            <a:r>
              <a:rPr lang="en-US" baseline="0" dirty="0" smtClean="0"/>
              <a:t>the corresponding best practices to avoid those pitfalls.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I’ll demonstrate how our service works</a:t>
            </a:r>
          </a:p>
          <a:p>
            <a:r>
              <a:rPr lang="en-US" baseline="0" dirty="0" smtClean="0"/>
              <a:t>by showing how other counties, cities and towns across the US </a:t>
            </a:r>
          </a:p>
          <a:p>
            <a:r>
              <a:rPr lang="en-US" baseline="0" dirty="0" smtClean="0"/>
              <a:t>are using our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Peak Democracy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was founded in 2007 with a simple mission:</a:t>
            </a:r>
          </a:p>
          <a:p>
            <a:r>
              <a:rPr lang="en-US" baseline="0" dirty="0" smtClean="0"/>
              <a:t>to increase public trust in government </a:t>
            </a:r>
          </a:p>
          <a:p>
            <a:r>
              <a:rPr lang="en-US" baseline="0" dirty="0" smtClean="0"/>
              <a:t>via online civic engagement.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(Our motivation is different from many companies </a:t>
            </a:r>
          </a:p>
          <a:p>
            <a:r>
              <a:rPr lang="en-US" baseline="0" dirty="0" smtClean="0"/>
              <a:t>that are using crowd-sourcing and click-tivism </a:t>
            </a:r>
          </a:p>
          <a:p>
            <a:r>
              <a:rPr lang="en-US" baseline="0" dirty="0" smtClean="0"/>
              <a:t>to enable activists to promote their causes.)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(Incidentally, for the first few years of the Company’s existence,</a:t>
            </a:r>
          </a:p>
          <a:p>
            <a:r>
              <a:rPr lang="en-US" baseline="0" dirty="0" smtClean="0"/>
              <a:t>we quietly and patiently developed a software platform </a:t>
            </a:r>
          </a:p>
          <a:p>
            <a:r>
              <a:rPr lang="en-US" baseline="0" dirty="0" smtClean="0"/>
              <a:t>to meet the unique needs of government agencies -- </a:t>
            </a:r>
          </a:p>
          <a:p>
            <a:r>
              <a:rPr lang="en-US" baseline="0" dirty="0" smtClean="0"/>
              <a:t>by piloting a solution with a small set of cities, and </a:t>
            </a:r>
          </a:p>
          <a:p>
            <a:r>
              <a:rPr lang="en-US" baseline="0" dirty="0" smtClean="0"/>
              <a:t>then offering it to other cities as we scale our infrastructure.)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</a:t>
            </a:r>
            <a:r>
              <a:rPr lang="en-US" baseline="0" dirty="0" smtClean="0"/>
              <a:t> been working with over 50 </a:t>
            </a:r>
          </a:p>
          <a:p>
            <a:r>
              <a:rPr lang="en-US" baseline="0" dirty="0" smtClean="0"/>
              <a:t>counties, cities and towns across the US; </a:t>
            </a:r>
          </a:p>
          <a:p>
            <a:r>
              <a:rPr lang="en-US" baseline="0" dirty="0" smtClean="0"/>
              <a:t>and have powered over 900 government online forums </a:t>
            </a:r>
          </a:p>
          <a:p>
            <a:r>
              <a:rPr lang="en-US" baseline="0" dirty="0" smtClean="0"/>
              <a:t>that have attracted over 100,000 online attendees, and </a:t>
            </a:r>
          </a:p>
          <a:p>
            <a:r>
              <a:rPr lang="en-US" baseline="0" dirty="0" smtClean="0"/>
              <a:t>have garnered user satisfaction ratings of over 95%.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sample list of some of our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largely self-explanatory </a:t>
            </a:r>
          </a:p>
          <a:p>
            <a:r>
              <a:rPr lang="en-US" dirty="0" smtClean="0"/>
              <a:t>by reading it from top to bottom.</a:t>
            </a:r>
          </a:p>
          <a:p>
            <a:endParaRPr lang="en-US" dirty="0" smtClean="0"/>
          </a:p>
          <a:p>
            <a:r>
              <a:rPr lang="en-US" dirty="0" smtClean="0"/>
              <a:t>I like to transition</a:t>
            </a:r>
            <a:r>
              <a:rPr lang="en-US" baseline="0" dirty="0" smtClean="0"/>
              <a:t> from this slide to the next slide by emphasizing </a:t>
            </a:r>
          </a:p>
          <a:p>
            <a:r>
              <a:rPr lang="en-US" baseline="0" dirty="0" smtClean="0"/>
              <a:t>“the key is, </a:t>
            </a:r>
            <a:r>
              <a:rPr lang="en-US" b="1" baseline="0" dirty="0" smtClean="0"/>
              <a:t>broad, diversified public participation</a:t>
            </a:r>
            <a:r>
              <a:rPr lang="en-US" baseline="0" dirty="0" smtClean="0"/>
              <a:t>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2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largely self-explanatory </a:t>
            </a:r>
          </a:p>
          <a:p>
            <a:r>
              <a:rPr lang="en-US" dirty="0" smtClean="0"/>
              <a:t>by reading it from top to bottom.</a:t>
            </a:r>
          </a:p>
          <a:p>
            <a:endParaRPr lang="en-US" dirty="0" smtClean="0"/>
          </a:p>
          <a:p>
            <a:r>
              <a:rPr lang="en-US" dirty="0" smtClean="0"/>
              <a:t>I like to transition</a:t>
            </a:r>
            <a:r>
              <a:rPr lang="en-US" baseline="0" dirty="0" smtClean="0"/>
              <a:t> from this slide to the next slide by emphasizing </a:t>
            </a:r>
          </a:p>
          <a:p>
            <a:r>
              <a:rPr lang="en-US" baseline="0" dirty="0" smtClean="0"/>
              <a:t>“the key is, </a:t>
            </a:r>
            <a:r>
              <a:rPr lang="en-US" b="1" baseline="0" dirty="0" smtClean="0"/>
              <a:t>broad, diversified public participation</a:t>
            </a:r>
            <a:r>
              <a:rPr lang="en-US" baseline="0" dirty="0" smtClean="0"/>
              <a:t>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2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largely self-explanatory by </a:t>
            </a:r>
          </a:p>
          <a:p>
            <a:r>
              <a:rPr lang="en-US" baseline="0" dirty="0" smtClean="0"/>
              <a:t>reading what is in the oval: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Public hearings and workshops are often the most influential channel of participation.</a:t>
            </a:r>
          </a:p>
          <a:p>
            <a:r>
              <a:rPr lang="en-US" i="1" baseline="0" dirty="0" smtClean="0"/>
              <a:t>Why? Because they are frequently the largest channel of participation, and </a:t>
            </a:r>
          </a:p>
          <a:p>
            <a:r>
              <a:rPr lang="en-US" i="1" baseline="0" dirty="0" smtClean="0"/>
              <a:t>they are often the most transparent channel -- </a:t>
            </a:r>
          </a:p>
          <a:p>
            <a:r>
              <a:rPr lang="en-US" i="1" baseline="0" dirty="0" smtClean="0"/>
              <a:t>so that gives them lots of exposure in the press.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90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largely self-explanatory by </a:t>
            </a:r>
          </a:p>
          <a:p>
            <a:r>
              <a:rPr lang="en-US" baseline="0" dirty="0" smtClean="0"/>
              <a:t>reading what is in the rectangle: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Attendance at public hearings &amp; workshops are biased against many citizens that don’t have the time or inclination to attend those meetings.</a:t>
            </a:r>
          </a:p>
          <a:p>
            <a:r>
              <a:rPr lang="en-US" i="1" baseline="0" dirty="0" smtClean="0"/>
              <a:t>Many don’t have the time to attend because they’re parenting or working.</a:t>
            </a:r>
          </a:p>
          <a:p>
            <a:r>
              <a:rPr lang="en-US" i="1" baseline="0" dirty="0" smtClean="0"/>
              <a:t>Some are elderly and therefore not too mobile.</a:t>
            </a:r>
          </a:p>
          <a:p>
            <a:r>
              <a:rPr lang="en-US" i="1" baseline="0" dirty="0" smtClean="0"/>
              <a:t>A lot of people don’t like to speak in public, or they might find the meetings to be too confrontational or intimidating.</a:t>
            </a:r>
          </a:p>
          <a:p>
            <a:r>
              <a:rPr lang="en-US" i="1" baseline="0" dirty="0" smtClean="0"/>
              <a:t>Also, we have lots of evidence that people with moderate views in your community don’t typically attend these meetings.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3821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3732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00338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4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FF7C0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obert@PeakDemocracy.com" TargetMode="External"/><Relationship Id="rId5" Type="http://schemas.openxmlformats.org/officeDocument/2006/relationships/hyperlink" Target="mailto:mike@PeakDemocracy.com" TargetMode="External"/><Relationship Id="rId4" Type="http://schemas.openxmlformats.org/officeDocument/2006/relationships/hyperlink" Target="http://www.PeakDemocrac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" y="0"/>
            <a:ext cx="9144000" cy="3768416"/>
          </a:xfrm>
          <a:prstGeom prst="rect">
            <a:avLst/>
          </a:prstGeom>
          <a:gradFill flip="none" rotWithShape="1">
            <a:gsLst>
              <a:gs pos="65000">
                <a:srgbClr val="2973CD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0" y="2668052"/>
            <a:ext cx="9143999" cy="77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2013 July 9 Conference: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Center for Priority Based Budgeting</a:t>
            </a:r>
            <a:endParaRPr lang="en-US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0479"/>
            <a:ext cx="342900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0" y="1281034"/>
            <a:ext cx="9144000" cy="1145067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Online Civic Participation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In the budgeting Process</a:t>
            </a:r>
          </a:p>
        </p:txBody>
      </p:sp>
      <p:pic>
        <p:nvPicPr>
          <p:cNvPr id="21" name="Picture 20" descr="Screen_Shot_Arlingt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82455"/>
            <a:ext cx="2499538" cy="2775545"/>
          </a:xfrm>
          <a:prstGeom prst="rect">
            <a:avLst/>
          </a:prstGeom>
        </p:spPr>
      </p:pic>
      <p:pic>
        <p:nvPicPr>
          <p:cNvPr id="22" name="Picture 21" descr="Screen_Shot_AnnArbo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3727455"/>
            <a:ext cx="2743200" cy="3109723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" y="4604657"/>
            <a:ext cx="2771593" cy="22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Screen_Shot_SLC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62" y="3798492"/>
            <a:ext cx="2743200" cy="30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7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0" name="Straight Connector 9"/>
          <p:cNvCxnSpPr>
            <a:cxnSpLocks noChangeShapeType="1"/>
          </p:cNvCxnSpPr>
          <p:nvPr/>
        </p:nvCxnSpPr>
        <p:spPr bwMode="auto">
          <a:xfrm>
            <a:off x="2297113" y="5453063"/>
            <a:ext cx="4953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325688" y="5411788"/>
            <a:ext cx="1392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Indifferent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Apathetic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233593" y="5411788"/>
            <a:ext cx="1325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Moderate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83288" y="5411788"/>
            <a:ext cx="1196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Extreme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1584325" y="1795463"/>
            <a:ext cx="712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625600" y="4919663"/>
            <a:ext cx="6715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097713" y="4919663"/>
            <a:ext cx="1390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Viewpoint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Citizens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471488" y="2998788"/>
            <a:ext cx="1738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Amount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 Public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Participation</a:t>
            </a:r>
          </a:p>
        </p:txBody>
      </p:sp>
      <p:cxnSp>
        <p:nvCxnSpPr>
          <p:cNvPr id="28" name="Straight Connector 9"/>
          <p:cNvCxnSpPr>
            <a:cxnSpLocks noChangeShapeType="1"/>
          </p:cNvCxnSpPr>
          <p:nvPr/>
        </p:nvCxnSpPr>
        <p:spPr bwMode="auto">
          <a:xfrm flipV="1">
            <a:off x="5722938" y="1795462"/>
            <a:ext cx="0" cy="3810003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9"/>
          <p:cNvCxnSpPr>
            <a:cxnSpLocks noChangeShapeType="1"/>
          </p:cNvCxnSpPr>
          <p:nvPr/>
        </p:nvCxnSpPr>
        <p:spPr bwMode="auto">
          <a:xfrm flipH="1" flipV="1">
            <a:off x="3879051" y="1795463"/>
            <a:ext cx="16676" cy="3810002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9"/>
          <p:cNvCxnSpPr>
            <a:cxnSpLocks noChangeShapeType="1"/>
          </p:cNvCxnSpPr>
          <p:nvPr/>
        </p:nvCxnSpPr>
        <p:spPr bwMode="auto">
          <a:xfrm>
            <a:off x="2220913" y="3548063"/>
            <a:ext cx="5105400" cy="1587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69107" y="3623469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rc 32"/>
          <p:cNvSpPr/>
          <p:nvPr/>
        </p:nvSpPr>
        <p:spPr bwMode="auto">
          <a:xfrm rot="5400000">
            <a:off x="-381000" y="-1981200"/>
            <a:ext cx="5638800" cy="8686800"/>
          </a:xfrm>
          <a:prstGeom prst="arc">
            <a:avLst>
              <a:gd name="adj1" fmla="val 16200000"/>
              <a:gd name="adj2" fmla="val 15540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5802313" y="2176463"/>
            <a:ext cx="14478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7250113" y="1447800"/>
            <a:ext cx="1893887" cy="320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 Public meeting 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not necessarily 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representative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of the community</a:t>
            </a:r>
          </a:p>
          <a:p>
            <a:endParaRPr lang="en-US" sz="1000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 Can Lead to  government decisions that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frustrate many in the community</a:t>
            </a:r>
            <a:endParaRPr lang="en-US" sz="18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2452688" indent="-2452688"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Engagement:  </a:t>
            </a:r>
            <a:r>
              <a:rPr lang="en-US" sz="3000" b="1" i="1" dirty="0">
                <a:latin typeface="Calibri" pitchFamily="34" charset="0"/>
                <a:cs typeface="Calibri" pitchFamily="34" charset="0"/>
              </a:rPr>
              <a:t>Doesn't Represent Community</a:t>
            </a:r>
          </a:p>
        </p:txBody>
      </p:sp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" y="1229319"/>
            <a:ext cx="1572267" cy="11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" y="5530850"/>
            <a:ext cx="173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angry_crow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43" y="1447800"/>
            <a:ext cx="2130880" cy="14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4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0" name="Straight Connector 9"/>
          <p:cNvCxnSpPr>
            <a:cxnSpLocks noChangeShapeType="1"/>
          </p:cNvCxnSpPr>
          <p:nvPr/>
        </p:nvCxnSpPr>
        <p:spPr bwMode="auto">
          <a:xfrm>
            <a:off x="2297113" y="5453063"/>
            <a:ext cx="4953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325688" y="5411788"/>
            <a:ext cx="1392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Indifferent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Apathetic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233593" y="5411788"/>
            <a:ext cx="1325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Moderate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83288" y="5411788"/>
            <a:ext cx="1196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Extreme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1584325" y="1795463"/>
            <a:ext cx="712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625600" y="4919663"/>
            <a:ext cx="6715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097713" y="4919663"/>
            <a:ext cx="1390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Viewpoint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Citizens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471488" y="2998788"/>
            <a:ext cx="1738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Amount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 Public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Participation</a:t>
            </a:r>
          </a:p>
        </p:txBody>
      </p:sp>
      <p:cxnSp>
        <p:nvCxnSpPr>
          <p:cNvPr id="28" name="Straight Connector 9"/>
          <p:cNvCxnSpPr>
            <a:cxnSpLocks noChangeShapeType="1"/>
          </p:cNvCxnSpPr>
          <p:nvPr/>
        </p:nvCxnSpPr>
        <p:spPr bwMode="auto">
          <a:xfrm flipV="1">
            <a:off x="5722938" y="1795462"/>
            <a:ext cx="0" cy="3810003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9"/>
          <p:cNvCxnSpPr>
            <a:cxnSpLocks noChangeShapeType="1"/>
          </p:cNvCxnSpPr>
          <p:nvPr/>
        </p:nvCxnSpPr>
        <p:spPr bwMode="auto">
          <a:xfrm flipH="1" flipV="1">
            <a:off x="3879051" y="1795463"/>
            <a:ext cx="16676" cy="3810002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9"/>
          <p:cNvCxnSpPr>
            <a:cxnSpLocks noChangeShapeType="1"/>
          </p:cNvCxnSpPr>
          <p:nvPr/>
        </p:nvCxnSpPr>
        <p:spPr bwMode="auto">
          <a:xfrm>
            <a:off x="2220913" y="3548063"/>
            <a:ext cx="5105400" cy="1587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69107" y="3623469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rc 18"/>
          <p:cNvSpPr/>
          <p:nvPr/>
        </p:nvSpPr>
        <p:spPr bwMode="auto">
          <a:xfrm rot="5400000">
            <a:off x="-381000" y="-1981200"/>
            <a:ext cx="5638800" cy="8686800"/>
          </a:xfrm>
          <a:prstGeom prst="arc">
            <a:avLst>
              <a:gd name="adj1" fmla="val 16200000"/>
              <a:gd name="adj2" fmla="val 15540"/>
            </a:avLst>
          </a:prstGeom>
          <a:noFill/>
          <a:ln w="762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FF0000">
                    <a:alpha val="20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endParaRPr lang="en-US"/>
          </a:p>
        </p:txBody>
      </p:sp>
      <p:sp>
        <p:nvSpPr>
          <p:cNvPr id="30" name="Arc 29"/>
          <p:cNvSpPr/>
          <p:nvPr/>
        </p:nvSpPr>
        <p:spPr bwMode="auto">
          <a:xfrm rot="16200000">
            <a:off x="4419600" y="1295400"/>
            <a:ext cx="5638800" cy="7620000"/>
          </a:xfrm>
          <a:prstGeom prst="arc">
            <a:avLst>
              <a:gd name="adj1" fmla="val 16240838"/>
              <a:gd name="adj2" fmla="val 20979001"/>
            </a:avLst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4876800" y="2895600"/>
            <a:ext cx="4267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Online Public Comment Forums 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 Convenient Place &amp; Time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 No Public Speaking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 No Confrontations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 No Intimidations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 Inviting to moderates</a:t>
            </a:r>
            <a:r>
              <a:rPr lang="en-US" sz="1400" dirty="0">
                <a:solidFill>
                  <a:srgbClr val="008000"/>
                </a:solidFill>
                <a:latin typeface="Arial" charset="0"/>
                <a:cs typeface="Arial" charset="0"/>
              </a:rPr>
              <a:t> (as well as extremists)</a:t>
            </a:r>
            <a:endParaRPr lang="en-US" sz="1800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Engagement:  </a:t>
            </a:r>
            <a:r>
              <a:rPr lang="en-US" sz="3000" b="1" i="1" dirty="0">
                <a:latin typeface="Calibri" pitchFamily="34" charset="0"/>
                <a:cs typeface="Calibri" pitchFamily="34" charset="0"/>
              </a:rPr>
              <a:t>Online Complement</a:t>
            </a:r>
          </a:p>
        </p:txBody>
      </p:sp>
      <p:pic>
        <p:nvPicPr>
          <p:cNvPr id="37" name="Picture 36" descr="19284513 thumbs up final lor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3" y="1267135"/>
            <a:ext cx="2103820" cy="1397676"/>
          </a:xfrm>
          <a:prstGeom prst="rect">
            <a:avLst/>
          </a:prstGeom>
          <a:effectLst>
            <a:outerShdw blurRad="76200" dist="63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" y="1229319"/>
            <a:ext cx="1572267" cy="11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" y="5530850"/>
            <a:ext cx="173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87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0" name="Straight Connector 9"/>
          <p:cNvCxnSpPr>
            <a:cxnSpLocks noChangeShapeType="1"/>
          </p:cNvCxnSpPr>
          <p:nvPr/>
        </p:nvCxnSpPr>
        <p:spPr bwMode="auto">
          <a:xfrm>
            <a:off x="2297113" y="5453063"/>
            <a:ext cx="4953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325688" y="5411788"/>
            <a:ext cx="1392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Indifferent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Apathetic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233593" y="5411788"/>
            <a:ext cx="1325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Moderate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83288" y="5411788"/>
            <a:ext cx="1196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Extreme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1584325" y="1795463"/>
            <a:ext cx="712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625600" y="4919663"/>
            <a:ext cx="6715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097713" y="4919663"/>
            <a:ext cx="1390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Viewpoint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Citizens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471488" y="2998788"/>
            <a:ext cx="1738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Amount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of Public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Participation</a:t>
            </a:r>
          </a:p>
        </p:txBody>
      </p:sp>
      <p:cxnSp>
        <p:nvCxnSpPr>
          <p:cNvPr id="28" name="Straight Connector 9"/>
          <p:cNvCxnSpPr>
            <a:cxnSpLocks noChangeShapeType="1"/>
          </p:cNvCxnSpPr>
          <p:nvPr/>
        </p:nvCxnSpPr>
        <p:spPr bwMode="auto">
          <a:xfrm flipV="1">
            <a:off x="5722938" y="1795462"/>
            <a:ext cx="0" cy="3810003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9"/>
          <p:cNvCxnSpPr>
            <a:cxnSpLocks noChangeShapeType="1"/>
          </p:cNvCxnSpPr>
          <p:nvPr/>
        </p:nvCxnSpPr>
        <p:spPr bwMode="auto">
          <a:xfrm flipH="1" flipV="1">
            <a:off x="3879051" y="1795463"/>
            <a:ext cx="16676" cy="3810002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9"/>
          <p:cNvCxnSpPr>
            <a:cxnSpLocks noChangeShapeType="1"/>
          </p:cNvCxnSpPr>
          <p:nvPr/>
        </p:nvCxnSpPr>
        <p:spPr bwMode="auto">
          <a:xfrm>
            <a:off x="2220913" y="3548063"/>
            <a:ext cx="5105400" cy="1587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69107" y="3623469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rc 29"/>
          <p:cNvSpPr/>
          <p:nvPr/>
        </p:nvSpPr>
        <p:spPr bwMode="auto">
          <a:xfrm rot="16200000">
            <a:off x="4419600" y="1295400"/>
            <a:ext cx="5638800" cy="7620000"/>
          </a:xfrm>
          <a:prstGeom prst="arc">
            <a:avLst>
              <a:gd name="adj1" fmla="val 16240838"/>
              <a:gd name="adj2" fmla="val 20979001"/>
            </a:avLst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3744913" y="1871663"/>
            <a:ext cx="3352800" cy="1905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7097713" y="1524000"/>
            <a:ext cx="20462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 Public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articipation more </a:t>
            </a:r>
            <a:endParaRPr lang="en-US" sz="1800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representative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of the community</a:t>
            </a:r>
          </a:p>
          <a:p>
            <a:endParaRPr lang="en-US" sz="1000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 Gov leaders are more informed &amp;  deliberate in ways that can increase public trust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Online Engagement:  </a:t>
            </a:r>
            <a:r>
              <a:rPr lang="en-US" sz="3000" b="1" i="1" dirty="0">
                <a:latin typeface="Calibri" pitchFamily="34" charset="0"/>
                <a:cs typeface="Calibri" pitchFamily="34" charset="0"/>
              </a:rPr>
              <a:t>Augment &amp; Diversify</a:t>
            </a:r>
          </a:p>
        </p:txBody>
      </p:sp>
      <p:pic>
        <p:nvPicPr>
          <p:cNvPr id="3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" y="1229319"/>
            <a:ext cx="1572267" cy="11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" y="5530850"/>
            <a:ext cx="173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092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How It Works: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Online Engagement Spectrum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Connector 9"/>
          <p:cNvCxnSpPr>
            <a:cxnSpLocks noChangeShapeType="1"/>
          </p:cNvCxnSpPr>
          <p:nvPr/>
        </p:nvCxnSpPr>
        <p:spPr bwMode="auto">
          <a:xfrm>
            <a:off x="457200" y="5825534"/>
            <a:ext cx="8504027" cy="396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457200" y="5825534"/>
            <a:ext cx="2255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General Ideation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6628269" y="5825534"/>
            <a:ext cx="2316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Ad Hoc Comments</a:t>
            </a:r>
            <a:endParaRPr lang="en-US" sz="2000" i="1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Workshops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&amp;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Charrettes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4435" y="3853200"/>
            <a:ext cx="2355036" cy="3830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Brainstorming</a:t>
            </a:r>
            <a:endParaRPr lang="en-US" sz="3000" b="1" i="1" dirty="0"/>
          </a:p>
        </p:txBody>
      </p:sp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6" y="2401678"/>
            <a:ext cx="1658880" cy="121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558250" y="4431419"/>
            <a:ext cx="2656896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9"/>
          <p:cNvCxnSpPr>
            <a:cxnSpLocks noChangeShapeType="1"/>
            <a:endCxn id="45" idx="1"/>
          </p:cNvCxnSpPr>
          <p:nvPr/>
        </p:nvCxnSpPr>
        <p:spPr bwMode="auto">
          <a:xfrm flipV="1">
            <a:off x="2846262" y="5061079"/>
            <a:ext cx="711988" cy="4276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561860" y="4428633"/>
            <a:ext cx="2653285" cy="12541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Council &amp; Commission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Public Hearings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38209" y="3853200"/>
            <a:ext cx="3007244" cy="38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Order &amp; Decorum</a:t>
            </a:r>
            <a:endParaRPr lang="en-US" sz="3000" b="1" i="1" dirty="0"/>
          </a:p>
        </p:txBody>
      </p:sp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13" y="2575937"/>
            <a:ext cx="165888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6553200" y="4423503"/>
            <a:ext cx="2371027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553200" y="4423503"/>
            <a:ext cx="2371027" cy="11610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2800"/>
              </a:lnSpc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Telephone,</a:t>
            </a:r>
          </a:p>
          <a:p>
            <a:pPr marL="231775" indent="-231775" algn="ctr">
              <a:lnSpc>
                <a:spcPts val="2800"/>
              </a:lnSpc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Texting, Email, Facebook, Twitter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655965" y="6127852"/>
            <a:ext cx="848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Civic Engagement Spectrum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3598259" y="5825534"/>
            <a:ext cx="2260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Specific Feedback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2" name="Straight Connector 9"/>
          <p:cNvCxnSpPr>
            <a:cxnSpLocks noChangeShapeType="1"/>
          </p:cNvCxnSpPr>
          <p:nvPr/>
        </p:nvCxnSpPr>
        <p:spPr bwMode="auto">
          <a:xfrm flipV="1">
            <a:off x="6371686" y="1534703"/>
            <a:ext cx="0" cy="45165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553200" y="3868847"/>
            <a:ext cx="2355036" cy="38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>
                <a:solidFill>
                  <a:schemeClr val="bg1">
                    <a:lumMod val="75000"/>
                  </a:schemeClr>
                </a:solidFill>
              </a:rPr>
              <a:t>Quick &amp; Easy</a:t>
            </a:r>
            <a:endParaRPr lang="en-US" sz="30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77454" y="2321894"/>
            <a:ext cx="2330782" cy="1290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311, </a:t>
            </a:r>
          </a:p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Customer Service,</a:t>
            </a:r>
          </a:p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 Potholes, Graffiti, etc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24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How it Works: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Focus on Decision Making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Connector 9"/>
          <p:cNvCxnSpPr>
            <a:cxnSpLocks noChangeShapeType="1"/>
          </p:cNvCxnSpPr>
          <p:nvPr/>
        </p:nvCxnSpPr>
        <p:spPr bwMode="auto">
          <a:xfrm>
            <a:off x="457200" y="5825534"/>
            <a:ext cx="8504027" cy="396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457200" y="5825534"/>
            <a:ext cx="2255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General Ideation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6628269" y="5825534"/>
            <a:ext cx="2316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Ad Hoc Comments</a:t>
            </a:r>
            <a:endParaRPr lang="en-US" sz="2000" i="1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Workshops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&amp;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Charrettes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4435" y="3853200"/>
            <a:ext cx="2355036" cy="3830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Brainstorming</a:t>
            </a:r>
            <a:endParaRPr lang="en-US" sz="3000" b="1" i="1" dirty="0"/>
          </a:p>
        </p:txBody>
      </p:sp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6" y="2401678"/>
            <a:ext cx="1658880" cy="121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558250" y="4431419"/>
            <a:ext cx="2656896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9"/>
          <p:cNvCxnSpPr>
            <a:cxnSpLocks noChangeShapeType="1"/>
            <a:endCxn id="45" idx="1"/>
          </p:cNvCxnSpPr>
          <p:nvPr/>
        </p:nvCxnSpPr>
        <p:spPr bwMode="auto">
          <a:xfrm flipV="1">
            <a:off x="2846262" y="5061079"/>
            <a:ext cx="711988" cy="4276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561860" y="4428633"/>
            <a:ext cx="2653285" cy="12541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Council &amp; Commission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Public Hearings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38209" y="3853200"/>
            <a:ext cx="3007244" cy="38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Order &amp; Decorum</a:t>
            </a:r>
            <a:endParaRPr lang="en-US" sz="3000" b="1" i="1" dirty="0"/>
          </a:p>
        </p:txBody>
      </p:sp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13" y="2575937"/>
            <a:ext cx="165888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83852" y="1137285"/>
            <a:ext cx="5731294" cy="1116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2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Augment, Diversify &amp; Synthesize </a:t>
            </a:r>
          </a:p>
          <a:p>
            <a:pPr marL="231775" indent="-231775" algn="ctr">
              <a:lnSpc>
                <a:spcPts val="2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Online Civic Engagement in</a:t>
            </a:r>
          </a:p>
          <a:p>
            <a:pPr marL="231775" indent="-231775" algn="ctr">
              <a:lnSpc>
                <a:spcPts val="2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Gov Decision Making Process – </a:t>
            </a:r>
          </a:p>
          <a:p>
            <a:pPr marL="231775" indent="-231775" algn="ctr">
              <a:lnSpc>
                <a:spcPts val="2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in ways that Increase Public Trust in Government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457201" y="6127852"/>
            <a:ext cx="848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Civic Engagement Spectrum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3598259" y="5825534"/>
            <a:ext cx="2260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Specific Feedback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2" name="Straight Connector 9"/>
          <p:cNvCxnSpPr>
            <a:cxnSpLocks noChangeShapeType="1"/>
          </p:cNvCxnSpPr>
          <p:nvPr/>
        </p:nvCxnSpPr>
        <p:spPr bwMode="auto">
          <a:xfrm flipV="1">
            <a:off x="6371686" y="1534703"/>
            <a:ext cx="0" cy="45165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80085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How it Works: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Focus on Decision Making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Connector 9"/>
          <p:cNvCxnSpPr>
            <a:cxnSpLocks noChangeShapeType="1"/>
          </p:cNvCxnSpPr>
          <p:nvPr/>
        </p:nvCxnSpPr>
        <p:spPr bwMode="auto">
          <a:xfrm>
            <a:off x="457200" y="5825534"/>
            <a:ext cx="8504027" cy="396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457200" y="5825534"/>
            <a:ext cx="2255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General Ideation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6628269" y="5825534"/>
            <a:ext cx="2316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Ad Hoc Comments</a:t>
            </a:r>
            <a:endParaRPr lang="en-US" sz="2000" i="1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Workshops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&amp;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Charrettes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4435" y="3853200"/>
            <a:ext cx="2355036" cy="3830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Brainstorming</a:t>
            </a:r>
            <a:endParaRPr lang="en-US" sz="3000" b="1" i="1" dirty="0"/>
          </a:p>
        </p:txBody>
      </p:sp>
      <p:sp>
        <p:nvSpPr>
          <p:cNvPr id="45" name="Rectangle 44"/>
          <p:cNvSpPr/>
          <p:nvPr/>
        </p:nvSpPr>
        <p:spPr>
          <a:xfrm>
            <a:off x="3558250" y="4431419"/>
            <a:ext cx="2656896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9"/>
          <p:cNvCxnSpPr>
            <a:cxnSpLocks noChangeShapeType="1"/>
            <a:endCxn id="45" idx="1"/>
          </p:cNvCxnSpPr>
          <p:nvPr/>
        </p:nvCxnSpPr>
        <p:spPr bwMode="auto">
          <a:xfrm flipV="1">
            <a:off x="2846262" y="5061079"/>
            <a:ext cx="711988" cy="4276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561860" y="4428633"/>
            <a:ext cx="2653285" cy="12541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Council &amp; Commission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Public Hearings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38209" y="3853200"/>
            <a:ext cx="3007244" cy="38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Order &amp; Decorum</a:t>
            </a:r>
            <a:endParaRPr lang="en-US" sz="3000" b="1" i="1" dirty="0"/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457201" y="6127852"/>
            <a:ext cx="848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Civic Engagement Spectrum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3598259" y="5825534"/>
            <a:ext cx="2260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Specific Feedback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2" name="Straight Connector 9"/>
          <p:cNvCxnSpPr>
            <a:cxnSpLocks noChangeShapeType="1"/>
          </p:cNvCxnSpPr>
          <p:nvPr/>
        </p:nvCxnSpPr>
        <p:spPr bwMode="auto">
          <a:xfrm flipV="1">
            <a:off x="6371686" y="1534703"/>
            <a:ext cx="0" cy="45165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/>
          <p:cNvSpPr/>
          <p:nvPr/>
        </p:nvSpPr>
        <p:spPr>
          <a:xfrm>
            <a:off x="488444" y="1217353"/>
            <a:ext cx="5726701" cy="8451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55" y="1397771"/>
            <a:ext cx="3098907" cy="48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558250" y="2062480"/>
            <a:ext cx="2667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Configured to emulate order &amp; decorum </a:t>
            </a:r>
            <a:r>
              <a:rPr lang="en-US" sz="1600" dirty="0"/>
              <a:t>of government public hearings -- making the </a:t>
            </a:r>
            <a:r>
              <a:rPr lang="en-US" sz="1600" dirty="0" smtClean="0"/>
              <a:t>forums </a:t>
            </a:r>
            <a:r>
              <a:rPr lang="en-US" sz="1600" dirty="0"/>
              <a:t>insightful </a:t>
            </a:r>
            <a:r>
              <a:rPr lang="en-US" sz="1600" dirty="0" smtClean="0"/>
              <a:t>&amp; civil yet, </a:t>
            </a:r>
            <a:r>
              <a:rPr lang="en-US" sz="1600" dirty="0"/>
              <a:t>compliant with free speech </a:t>
            </a:r>
            <a:r>
              <a:rPr lang="en-US" sz="1600" dirty="0" smtClean="0"/>
              <a:t>&amp; other gov </a:t>
            </a:r>
            <a:r>
              <a:rPr lang="en-US" sz="1600" dirty="0"/>
              <a:t>legal </a:t>
            </a:r>
            <a:r>
              <a:rPr lang="en-US" sz="1600" dirty="0" smtClean="0"/>
              <a:t>requirements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498604" y="2062480"/>
            <a:ext cx="2437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Configured to model best </a:t>
            </a:r>
            <a:r>
              <a:rPr lang="en-US" sz="1600" dirty="0"/>
              <a:t>practices of </a:t>
            </a:r>
            <a:r>
              <a:rPr lang="en-US" sz="1600" dirty="0" smtClean="0"/>
              <a:t>phased brainstorming </a:t>
            </a:r>
            <a:r>
              <a:rPr lang="en-US" sz="1600" dirty="0"/>
              <a:t>workshops</a:t>
            </a:r>
            <a:r>
              <a:rPr lang="en-US" sz="1600" dirty="0" smtClean="0"/>
              <a:t> professionally </a:t>
            </a:r>
            <a:r>
              <a:rPr lang="en-US" sz="1600" dirty="0"/>
              <a:t>facilitated to optimize for </a:t>
            </a:r>
            <a:r>
              <a:rPr lang="en-US" sz="1600" dirty="0" smtClean="0"/>
              <a:t>collaboration &amp; consensus-building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9844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" y="826641"/>
            <a:ext cx="9144000" cy="1924860"/>
          </a:xfrm>
          <a:prstGeom prst="rect">
            <a:avLst/>
          </a:prstGeom>
          <a:gradFill flip="none" rotWithShape="1">
            <a:gsLst>
              <a:gs pos="65000">
                <a:srgbClr val="2973CD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0" y="1812879"/>
            <a:ext cx="9143999" cy="93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Online Civic Engagement That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Increases Public Trust in Government</a:t>
            </a:r>
            <a:endParaRPr lang="en-US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0479"/>
            <a:ext cx="342900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0" y="1104964"/>
            <a:ext cx="9144000" cy="894823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Open Town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Hall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5197" y="2751501"/>
            <a:ext cx="8518638" cy="3866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For more information, go to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hlinkClick r:id="rId4"/>
              </a:rPr>
              <a:t>www.PeakDemocracy.com</a:t>
            </a:r>
            <a:endParaRPr lang="en-US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866-535-8894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hlinkClick r:id="rId5"/>
              </a:rPr>
              <a:t>mike@PeakDemocracy.com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hlinkClick r:id="rId6"/>
              </a:rPr>
              <a:t>robert@PeakDemocracy.com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277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99094"/>
            <a:ext cx="8599374" cy="4859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Online civic participation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is becoming increasingly important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to growing public trust in government…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… Especially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in the budgeting process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/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Premise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1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37286"/>
            <a:ext cx="8686800" cy="3153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Intro to Company (2 minutes)</a:t>
            </a:r>
            <a:endParaRPr lang="en-US" sz="2200" i="1" dirty="0" smtClean="0"/>
          </a:p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Why Online Civic Engagement (3 minutes)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Live Demos (10-20 Minutes)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Q &amp; A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Best Practices to Avoid Common Online Participation Pitfalls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Best Practices to Increase Quality &amp; Quantity of Online Participation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Agenda: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30 Minutes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AF084-B9C9-5941-A95C-B0D1B1C8BD0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0"/>
            <a:ext cx="1666875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" name="Picture 19" descr="Screen_Shot_Vallej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5019"/>
            <a:ext cx="2743200" cy="2092981"/>
          </a:xfrm>
          <a:prstGeom prst="rect">
            <a:avLst/>
          </a:prstGeom>
        </p:spPr>
      </p:pic>
      <p:pic>
        <p:nvPicPr>
          <p:cNvPr id="22" name="Picture 21" descr="Screen_Shot_SanRamon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1" y="4356664"/>
            <a:ext cx="2272380" cy="2501335"/>
          </a:xfrm>
          <a:prstGeom prst="rect">
            <a:avLst/>
          </a:prstGeom>
        </p:spPr>
      </p:pic>
      <p:pic>
        <p:nvPicPr>
          <p:cNvPr id="23" name="Picture 22" descr="Screen_Shot_WalnutCreek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00" y="4508568"/>
            <a:ext cx="2743200" cy="2316480"/>
          </a:xfrm>
          <a:prstGeom prst="rect">
            <a:avLst/>
          </a:prstGeom>
        </p:spPr>
      </p:pic>
      <p:pic>
        <p:nvPicPr>
          <p:cNvPr id="24" name="Picture 23" descr="Screen_Shot_Fremont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2" y="4945964"/>
            <a:ext cx="2264254" cy="1912036"/>
          </a:xfrm>
          <a:prstGeom prst="rect">
            <a:avLst/>
          </a:prstGeom>
        </p:spPr>
      </p:pic>
      <p:pic>
        <p:nvPicPr>
          <p:cNvPr id="17" name="Picture 17" descr="OCH_LakeO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9" y="4945964"/>
            <a:ext cx="23225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9"/>
          <p:cNvCxnSpPr>
            <a:cxnSpLocks noChangeShapeType="1"/>
          </p:cNvCxnSpPr>
          <p:nvPr/>
        </p:nvCxnSpPr>
        <p:spPr bwMode="auto">
          <a:xfrm>
            <a:off x="457200" y="3345819"/>
            <a:ext cx="822960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2065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INtro: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Company Mission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197" y="1279357"/>
            <a:ext cx="6327762" cy="5479187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Online civic engagement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that increases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public trust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in government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Contrasted with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crowd-sourcing &amp; “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click-tivism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</a:rPr>
              <a:t>hat are optimized for activists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</a:rPr>
              <a:t>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baseline="0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ways that erode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public trust in government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</a:endParaRPr>
          </a:p>
        </p:txBody>
      </p:sp>
      <p:pic>
        <p:nvPicPr>
          <p:cNvPr id="9" name="Picture 8" descr="crow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59" y="4407318"/>
            <a:ext cx="2208786" cy="1422262"/>
          </a:xfrm>
          <a:prstGeom prst="rect">
            <a:avLst/>
          </a:prstGeom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58" y="1619783"/>
            <a:ext cx="2208787" cy="138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178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57200" y="6039827"/>
            <a:ext cx="4127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* For the latest stats on the Peak Democracy Network,</a:t>
            </a:r>
          </a:p>
          <a:p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 to http://</a:t>
            </a:r>
            <a:r>
              <a:rPr lang="en-US" sz="1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www.PeakDemocracy.com</a:t>
            </a:r>
            <a:endParaRPr lang="en-US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802133" y="6544170"/>
            <a:ext cx="3962400" cy="29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* Client established but forums not publicly launched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yet</a:t>
            </a:r>
            <a:endParaRPr lang="en-US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66767" y="1219725"/>
            <a:ext cx="2121494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15888" indent="-115888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Sample of Clients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INtro: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Company Status*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197" y="1496724"/>
            <a:ext cx="4474636" cy="52618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Founded in 2007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/>
              <a:t>Employees across the 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1,000 online forum topics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Over10% related to budgets)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120,000 online attendees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</a:t>
            </a:r>
            <a:r>
              <a:rPr lang="en-US" sz="2000" dirty="0"/>
              <a:t>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client government agencies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satisfaction rating from about 7,000 user surveys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(available on request)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Partnerships: Alliance for Innovation,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CfPBB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Planning Center / DC&amp;E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931833" y="1527691"/>
            <a:ext cx="4212167" cy="4957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6000" rIns="90000" bIns="46800" numCol="2">
            <a:noAutofit/>
          </a:bodyPr>
          <a:lstStyle/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Berkeley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Bay Area MTC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Contra Costa County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Fremont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Humboldt County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Marin County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Menlo Park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Morgan Hill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Mountain House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Mountain View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Novato CA*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Palo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Alto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Rancho Cordova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San Leandro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San Ramon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Santa Clara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CA*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Santa Cruz County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Sausalito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Vacaville CA*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Vallejo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Walnut Creek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Yucca Valley CA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Salt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Lake City UT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South Salt Lake UT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Sandy City UT*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Salt Lake County UT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Arlington County VA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Norfolk VA 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Virginia Beach VA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Lake Oswego OR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Ashland OR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Portland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Dev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Comm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OR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Decatur GA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Alpharetta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GA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Delray Beach FL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Gainesville FL*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Ocala FL*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Wellington FL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West Palm Beach FL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Douglas County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NV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Washoe County NV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Saint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Paul MN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Ann Arbor MI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Sugar Land TX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Tyler TX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Tempe AZ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Depart of Transportation AZ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Germantown TN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Aspen CO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Durham NC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Olathe KS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Middletown RI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State College PA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Tulsa OK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Los Alamos NM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Rock Hill SC </a:t>
            </a:r>
            <a:endParaRPr lang="en-US" sz="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Bozeman MT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New Hanover County NC</a:t>
            </a:r>
          </a:p>
        </p:txBody>
      </p:sp>
    </p:spTree>
    <p:extLst>
      <p:ext uri="{BB962C8B-B14F-4D97-AF65-F5344CB8AC3E}">
        <p14:creationId xmlns:p14="http://schemas.microsoft.com/office/powerpoint/2010/main" val="3338178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99094"/>
            <a:ext cx="8599374" cy="4859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Online civic participation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is becoming increasingly important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to growing public trust in government…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… Especially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in the budgeting process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/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Premise: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Opportunities &amp; Problems Addressed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1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37285"/>
            <a:ext cx="8599374" cy="562125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Constituents are accustomed to online interaction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With </a:t>
            </a:r>
            <a:r>
              <a:rPr lang="en-US" sz="2400" dirty="0" smtClean="0"/>
              <a:t>friends &amp; family via social networks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With businesses &amp; colleagues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Why not with their government ?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05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 smtClean="0"/>
              <a:t>Robust Gov Decision Making Process:  </a:t>
            </a:r>
            <a:r>
              <a:rPr lang="en-US" sz="2800" i="1" dirty="0" smtClean="0"/>
              <a:t>Starts with…</a:t>
            </a:r>
          </a:p>
          <a:p>
            <a:pPr marL="344487" indent="0">
              <a:lnSpc>
                <a:spcPct val="110000"/>
              </a:lnSpc>
              <a:buNone/>
            </a:pPr>
            <a:r>
              <a:rPr lang="en-US" sz="2200" dirty="0" smtClean="0"/>
              <a:t>1. </a:t>
            </a:r>
            <a:r>
              <a:rPr lang="en-US" sz="2200" dirty="0"/>
              <a:t>Broad, diversified public participation</a:t>
            </a:r>
          </a:p>
          <a:p>
            <a:pPr marL="630238" indent="-287338">
              <a:lnSpc>
                <a:spcPct val="110000"/>
              </a:lnSpc>
              <a:buNone/>
            </a:pPr>
            <a:r>
              <a:rPr lang="en-US" sz="2000" i="1" dirty="0" smtClean="0"/>
              <a:t>	That </a:t>
            </a:r>
            <a:r>
              <a:rPr lang="en-US" sz="2000" i="1" dirty="0"/>
              <a:t>leads to…</a:t>
            </a:r>
          </a:p>
          <a:p>
            <a:pPr marL="630238" indent="-287338">
              <a:lnSpc>
                <a:spcPct val="110000"/>
              </a:lnSpc>
              <a:buNone/>
            </a:pPr>
            <a:r>
              <a:rPr lang="en-US" sz="2000" dirty="0" smtClean="0"/>
              <a:t>	2</a:t>
            </a:r>
            <a:r>
              <a:rPr lang="en-US" sz="2000" dirty="0"/>
              <a:t>. Well-informed government </a:t>
            </a:r>
            <a:r>
              <a:rPr lang="en-US" sz="2000" dirty="0" smtClean="0"/>
              <a:t>staff &amp; leaders</a:t>
            </a:r>
            <a:endParaRPr lang="en-US" sz="2200" dirty="0"/>
          </a:p>
          <a:p>
            <a:pPr marL="909638" indent="-566738">
              <a:lnSpc>
                <a:spcPct val="110000"/>
              </a:lnSpc>
              <a:buNone/>
            </a:pPr>
            <a:r>
              <a:rPr lang="en-US" sz="1800" i="1" dirty="0" smtClean="0"/>
              <a:t>	That </a:t>
            </a:r>
            <a:r>
              <a:rPr lang="en-US" sz="1800" i="1" dirty="0"/>
              <a:t>enables them to…</a:t>
            </a:r>
          </a:p>
          <a:p>
            <a:pPr marL="909638" indent="-566738">
              <a:lnSpc>
                <a:spcPct val="110000"/>
              </a:lnSpc>
              <a:buNone/>
            </a:pPr>
            <a:r>
              <a:rPr lang="en-US" sz="1800" dirty="0" smtClean="0"/>
              <a:t>	3</a:t>
            </a:r>
            <a:r>
              <a:rPr lang="en-US" sz="1800" dirty="0"/>
              <a:t>. Deliberate in ways that increase public </a:t>
            </a:r>
            <a:r>
              <a:rPr lang="en-US" sz="1800" dirty="0" smtClean="0"/>
              <a:t>trust</a:t>
            </a:r>
            <a:endParaRPr lang="en-US" sz="18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sp>
        <p:nvSpPr>
          <p:cNvPr id="10" name="Right Arrow 5"/>
          <p:cNvSpPr>
            <a:spLocks noChangeArrowheads="1"/>
          </p:cNvSpPr>
          <p:nvPr/>
        </p:nvSpPr>
        <p:spPr bwMode="auto">
          <a:xfrm>
            <a:off x="5521303" y="3945312"/>
            <a:ext cx="3096424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/>
        </p:spPr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Why Online Civic Engagement: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Opportunities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07" y="4578822"/>
            <a:ext cx="2507409" cy="191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286" y="1709101"/>
            <a:ext cx="1472858" cy="5553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786" y="2274930"/>
            <a:ext cx="1513114" cy="8516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390" y="2285377"/>
            <a:ext cx="1257042" cy="7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1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2590800" y="2133600"/>
            <a:ext cx="6324600" cy="3124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>
            <a:noAutofit/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0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69107" y="3623469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584325" y="1795463"/>
            <a:ext cx="712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25600" y="4919663"/>
            <a:ext cx="6715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2971800" y="2846388"/>
            <a:ext cx="5943600" cy="16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Public </a:t>
            </a:r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hearings &amp; workshops 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often most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influential channel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of participation: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 Often </a:t>
            </a:r>
            <a:r>
              <a:rPr lang="en-US" sz="2000" b="1" i="1" u="sng" dirty="0">
                <a:solidFill>
                  <a:srgbClr val="0000FF"/>
                </a:solidFill>
                <a:latin typeface="Arial" charset="0"/>
                <a:cs typeface="Arial" charset="0"/>
              </a:rPr>
              <a:t>largest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channel of participation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 Often most </a:t>
            </a:r>
            <a:r>
              <a:rPr lang="en-US" sz="2000" b="1" i="1" u="sng" dirty="0">
                <a:solidFill>
                  <a:srgbClr val="0000FF"/>
                </a:solidFill>
                <a:latin typeface="Arial" charset="0"/>
                <a:cs typeface="Arial" charset="0"/>
              </a:rPr>
              <a:t>transparent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channel of participation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471488" y="2998788"/>
            <a:ext cx="1738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Amount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of Public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Participation</a:t>
            </a:r>
          </a:p>
        </p:txBody>
      </p:sp>
      <p:pic>
        <p:nvPicPr>
          <p:cNvPr id="1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66" y="4818063"/>
            <a:ext cx="20574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799" y="6492875"/>
            <a:ext cx="4572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13" y="1528016"/>
            <a:ext cx="1658880" cy="121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Civic Engagement: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Conventional Approach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 descr="angry_crow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16" y="1795462"/>
            <a:ext cx="2130880" cy="14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51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34" name="Straight Connector 9"/>
          <p:cNvCxnSpPr>
            <a:cxnSpLocks noChangeShapeType="1"/>
          </p:cNvCxnSpPr>
          <p:nvPr/>
        </p:nvCxnSpPr>
        <p:spPr bwMode="auto">
          <a:xfrm flipV="1">
            <a:off x="5722938" y="1795462"/>
            <a:ext cx="0" cy="3810003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9"/>
          <p:cNvCxnSpPr>
            <a:cxnSpLocks noChangeShapeType="1"/>
          </p:cNvCxnSpPr>
          <p:nvPr/>
        </p:nvCxnSpPr>
        <p:spPr bwMode="auto">
          <a:xfrm flipH="1" flipV="1">
            <a:off x="3879051" y="1795463"/>
            <a:ext cx="16676" cy="3810002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9"/>
          <p:cNvCxnSpPr>
            <a:cxnSpLocks noChangeShapeType="1"/>
          </p:cNvCxnSpPr>
          <p:nvPr/>
        </p:nvCxnSpPr>
        <p:spPr bwMode="auto">
          <a:xfrm>
            <a:off x="2220913" y="3548063"/>
            <a:ext cx="5105400" cy="1587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9"/>
          <p:cNvCxnSpPr>
            <a:cxnSpLocks noChangeShapeType="1"/>
          </p:cNvCxnSpPr>
          <p:nvPr/>
        </p:nvCxnSpPr>
        <p:spPr bwMode="auto">
          <a:xfrm>
            <a:off x="2297113" y="5453063"/>
            <a:ext cx="4953000" cy="158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325688" y="5411788"/>
            <a:ext cx="1392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Indifferent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Apathetic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233593" y="5411788"/>
            <a:ext cx="1325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Moderate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83288" y="5411788"/>
            <a:ext cx="1196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Extreme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1584325" y="1795463"/>
            <a:ext cx="712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625600" y="4919663"/>
            <a:ext cx="6715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097713" y="4919663"/>
            <a:ext cx="1390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Viewpoint</a:t>
            </a:r>
          </a:p>
          <a:p>
            <a:pPr algn="ctr"/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of</a:t>
            </a:r>
          </a:p>
          <a:p>
            <a:pPr algn="ctr"/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Citizens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471488" y="2998788"/>
            <a:ext cx="1738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Amount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 Public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Participation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2385831" y="1834903"/>
            <a:ext cx="6548910" cy="31299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Ins="0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Attendance at public hearings &amp; workshops are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biased against many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citizens who don’t have the time or inclination to attend:</a:t>
            </a:r>
            <a:endParaRPr lang="en-US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Don’t have time to attend (parenting, working, elderly, etc)</a:t>
            </a:r>
          </a:p>
          <a:p>
            <a:pPr>
              <a:lnSpc>
                <a:spcPct val="10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Don’t like to speak in public</a:t>
            </a:r>
          </a:p>
          <a:p>
            <a:pPr>
              <a:lnSpc>
                <a:spcPct val="10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Don’t want to seem confrontational or impolite</a:t>
            </a:r>
          </a:p>
          <a:p>
            <a:pPr>
              <a:lnSpc>
                <a:spcPct val="10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Don’t want to face intimidating opposition</a:t>
            </a:r>
          </a:p>
          <a:p>
            <a:pPr>
              <a:lnSpc>
                <a:spcPct val="10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Have moderate views (not extreme views)</a:t>
            </a:r>
          </a:p>
        </p:txBody>
      </p:sp>
      <p:cxnSp>
        <p:nvCxnSpPr>
          <p:cNvPr id="32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69107" y="3623469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9/19/2013</a:t>
            </a:fld>
            <a:endParaRPr lang="en-US" dirty="0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Civic Engagement: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Conventional Problems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55" y="3590933"/>
            <a:ext cx="1749917" cy="100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" y="1229319"/>
            <a:ext cx="1572267" cy="11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" y="5530850"/>
            <a:ext cx="173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55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14077</TotalTime>
  <Words>1885</Words>
  <Application>Microsoft Office PowerPoint</Application>
  <PresentationFormat>On-screen Show (4:3)</PresentationFormat>
  <Paragraphs>444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Cohen</dc:creator>
  <cp:lastModifiedBy>Robin Saywitz</cp:lastModifiedBy>
  <cp:revision>1885</cp:revision>
  <cp:lastPrinted>2013-03-22T00:18:53Z</cp:lastPrinted>
  <dcterms:created xsi:type="dcterms:W3CDTF">2013-07-09T23:49:49Z</dcterms:created>
  <dcterms:modified xsi:type="dcterms:W3CDTF">2013-09-19T16:59:51Z</dcterms:modified>
</cp:coreProperties>
</file>