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48" r:id="rId2"/>
    <p:sldMasterId id="2147483672" r:id="rId3"/>
  </p:sldMasterIdLst>
  <p:notesMasterIdLst>
    <p:notesMasterId r:id="rId12"/>
  </p:notesMasterIdLst>
  <p:handoutMasterIdLst>
    <p:handoutMasterId r:id="rId13"/>
  </p:handoutMasterIdLst>
  <p:sldIdLst>
    <p:sldId id="256" r:id="rId4"/>
    <p:sldId id="257" r:id="rId5"/>
    <p:sldId id="270" r:id="rId6"/>
    <p:sldId id="264" r:id="rId7"/>
    <p:sldId id="266" r:id="rId8"/>
    <p:sldId id="269" r:id="rId9"/>
    <p:sldId id="262" r:id="rId10"/>
    <p:sldId id="261" r:id="rId11"/>
  </p:sldIdLst>
  <p:sldSz cx="9144000" cy="6858000" type="screen4x3"/>
  <p:notesSz cx="6858000" cy="9144000"/>
  <p:custDataLst>
    <p:tags r:id="rId1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B040"/>
    <a:srgbClr val="E31837"/>
    <a:srgbClr val="00387D"/>
    <a:srgbClr val="BF311A"/>
    <a:srgbClr val="44494D"/>
    <a:srgbClr val="241C89"/>
    <a:srgbClr val="FAAF40"/>
    <a:srgbClr val="F2AF32"/>
    <a:srgbClr val="003479"/>
    <a:srgbClr val="FEE7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03" autoAdjust="0"/>
    <p:restoredTop sz="94639" autoAdjust="0"/>
  </p:normalViewPr>
  <p:slideViewPr>
    <p:cSldViewPr snapToGrid="0" snapToObjects="1" showGuides="1">
      <p:cViewPr>
        <p:scale>
          <a:sx n="71" d="100"/>
          <a:sy n="71" d="100"/>
        </p:scale>
        <p:origin x="-408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109" d="100"/>
          <a:sy n="109" d="100"/>
        </p:scale>
        <p:origin x="-4200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gs" Target="tags/tag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00D50E-71A5-4706-BA28-54EF0BC02A0A}" type="doc">
      <dgm:prSet loTypeId="urn:microsoft.com/office/officeart/2005/8/layout/arrow3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0328900-D1E4-4309-80F8-A78C93238156}">
      <dgm:prSet phldrT="[Text]" custT="1"/>
      <dgm:spPr/>
      <dgm:t>
        <a:bodyPr/>
        <a:lstStyle/>
        <a:p>
          <a:r>
            <a:rPr lang="en-US" sz="2800" b="1" dirty="0" smtClean="0">
              <a:ln>
                <a:solidFill>
                  <a:srgbClr val="FFFF00">
                    <a:alpha val="20000"/>
                  </a:srgbClr>
                </a:solidFill>
              </a:ln>
            </a:rPr>
            <a:t>Underutilized</a:t>
          </a:r>
        </a:p>
        <a:p>
          <a:r>
            <a:rPr lang="en-US" sz="2800" b="1" dirty="0" smtClean="0">
              <a:ln>
                <a:solidFill>
                  <a:srgbClr val="FFFF00">
                    <a:alpha val="20000"/>
                  </a:srgbClr>
                </a:solidFill>
              </a:ln>
            </a:rPr>
            <a:t>Antiquated Building</a:t>
          </a:r>
        </a:p>
        <a:p>
          <a:r>
            <a:rPr lang="en-US" sz="2800" b="1" dirty="0" smtClean="0">
              <a:ln>
                <a:solidFill>
                  <a:srgbClr val="FFFF00">
                    <a:alpha val="20000"/>
                  </a:srgbClr>
                </a:solidFill>
              </a:ln>
            </a:rPr>
            <a:t>Contaminated?</a:t>
          </a:r>
          <a:endParaRPr lang="en-US" sz="2800" b="1" dirty="0">
            <a:ln>
              <a:solidFill>
                <a:srgbClr val="FFFF00">
                  <a:alpha val="20000"/>
                </a:srgbClr>
              </a:solidFill>
            </a:ln>
          </a:endParaRPr>
        </a:p>
      </dgm:t>
    </dgm:pt>
    <dgm:pt modelId="{B9EC2774-7BD7-4C8A-80DF-FF4D11A46CEB}" type="parTrans" cxnId="{D66BABB7-49EB-4B3A-B614-67451C5780E6}">
      <dgm:prSet/>
      <dgm:spPr/>
      <dgm:t>
        <a:bodyPr/>
        <a:lstStyle/>
        <a:p>
          <a:endParaRPr lang="en-US"/>
        </a:p>
      </dgm:t>
    </dgm:pt>
    <dgm:pt modelId="{268F9775-1659-4B9C-B872-29A8A6E725E7}" type="sibTrans" cxnId="{D66BABB7-49EB-4B3A-B614-67451C5780E6}">
      <dgm:prSet/>
      <dgm:spPr/>
      <dgm:t>
        <a:bodyPr/>
        <a:lstStyle/>
        <a:p>
          <a:endParaRPr lang="en-US"/>
        </a:p>
      </dgm:t>
    </dgm:pt>
    <dgm:pt modelId="{10830FE6-979D-448E-8510-E3FD950F6EFD}">
      <dgm:prSet phldrT="[Text]" custT="1"/>
      <dgm:spPr/>
      <dgm:t>
        <a:bodyPr/>
        <a:lstStyle/>
        <a:p>
          <a:r>
            <a:rPr lang="en-US" sz="2800" b="1" dirty="0" smtClean="0">
              <a:ln>
                <a:solidFill>
                  <a:schemeClr val="tx1">
                    <a:alpha val="56000"/>
                  </a:schemeClr>
                </a:solidFill>
              </a:ln>
              <a:solidFill>
                <a:schemeClr val="bg1"/>
              </a:solidFill>
            </a:rPr>
            <a:t>Existing Infrastructure</a:t>
          </a:r>
        </a:p>
        <a:p>
          <a:r>
            <a:rPr lang="en-US" sz="2800" b="1" dirty="0" smtClean="0">
              <a:ln>
                <a:solidFill>
                  <a:schemeClr val="tx1">
                    <a:alpha val="56000"/>
                  </a:schemeClr>
                </a:solidFill>
              </a:ln>
              <a:solidFill>
                <a:schemeClr val="bg1"/>
              </a:solidFill>
            </a:rPr>
            <a:t>Near Transportation </a:t>
          </a:r>
        </a:p>
        <a:p>
          <a:r>
            <a:rPr lang="en-US" sz="2800" b="1" dirty="0" smtClean="0">
              <a:ln>
                <a:solidFill>
                  <a:schemeClr val="tx1">
                    <a:alpha val="56000"/>
                  </a:schemeClr>
                </a:solidFill>
              </a:ln>
              <a:solidFill>
                <a:schemeClr val="bg1"/>
              </a:solidFill>
            </a:rPr>
            <a:t>Repurposing?</a:t>
          </a:r>
        </a:p>
        <a:p>
          <a:endParaRPr lang="en-US" sz="2200" dirty="0"/>
        </a:p>
      </dgm:t>
    </dgm:pt>
    <dgm:pt modelId="{EA667CDC-339D-4A37-8CC7-57752F95B213}" type="parTrans" cxnId="{581C6559-E1DB-44FC-84D5-2FE2F359B202}">
      <dgm:prSet/>
      <dgm:spPr/>
      <dgm:t>
        <a:bodyPr/>
        <a:lstStyle/>
        <a:p>
          <a:endParaRPr lang="en-US"/>
        </a:p>
      </dgm:t>
    </dgm:pt>
    <dgm:pt modelId="{A02F39F6-4D94-487D-B43E-DF8FE77ECCBE}" type="sibTrans" cxnId="{581C6559-E1DB-44FC-84D5-2FE2F359B202}">
      <dgm:prSet/>
      <dgm:spPr/>
      <dgm:t>
        <a:bodyPr/>
        <a:lstStyle/>
        <a:p>
          <a:endParaRPr lang="en-US"/>
        </a:p>
      </dgm:t>
    </dgm:pt>
    <dgm:pt modelId="{E996A529-4B56-4B85-820D-8827C422220E}" type="pres">
      <dgm:prSet presAssocID="{4B00D50E-71A5-4706-BA28-54EF0BC02A0A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B9AAACF-3738-4AD1-AF94-7E20215A77E7}" type="pres">
      <dgm:prSet presAssocID="{4B00D50E-71A5-4706-BA28-54EF0BC02A0A}" presName="divider" presStyleLbl="fgShp" presStyleIdx="0" presStyleCnt="1"/>
      <dgm:spPr/>
    </dgm:pt>
    <dgm:pt modelId="{2ACCE100-7D83-4662-A8B9-22125CC2D052}" type="pres">
      <dgm:prSet presAssocID="{70328900-D1E4-4309-80F8-A78C93238156}" presName="downArrow" presStyleLbl="node1" presStyleIdx="0" presStyleCnt="2"/>
      <dgm:spPr/>
    </dgm:pt>
    <dgm:pt modelId="{98F199D8-6334-4E77-85FA-0C51E3685A5A}" type="pres">
      <dgm:prSet presAssocID="{70328900-D1E4-4309-80F8-A78C93238156}" presName="downArrowText" presStyleLbl="revTx" presStyleIdx="0" presStyleCnt="2" custScaleX="143997" custLinFactNeighborX="-862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F1A169-967B-4F7A-93D0-7BFA79519F29}" type="pres">
      <dgm:prSet presAssocID="{10830FE6-979D-448E-8510-E3FD950F6EFD}" presName="upArrow" presStyleLbl="node1" presStyleIdx="1" presStyleCnt="2"/>
      <dgm:spPr/>
    </dgm:pt>
    <dgm:pt modelId="{4FAB25E7-3DE9-4297-94AF-AD9A8BF24D9A}" type="pres">
      <dgm:prSet presAssocID="{10830FE6-979D-448E-8510-E3FD950F6EFD}" presName="upArrowText" presStyleLbl="revTx" presStyleIdx="1" presStyleCnt="2" custScaleX="146472" custLinFactNeighborX="7178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66BABB7-49EB-4B3A-B614-67451C5780E6}" srcId="{4B00D50E-71A5-4706-BA28-54EF0BC02A0A}" destId="{70328900-D1E4-4309-80F8-A78C93238156}" srcOrd="0" destOrd="0" parTransId="{B9EC2774-7BD7-4C8A-80DF-FF4D11A46CEB}" sibTransId="{268F9775-1659-4B9C-B872-29A8A6E725E7}"/>
    <dgm:cxn modelId="{581C6559-E1DB-44FC-84D5-2FE2F359B202}" srcId="{4B00D50E-71A5-4706-BA28-54EF0BC02A0A}" destId="{10830FE6-979D-448E-8510-E3FD950F6EFD}" srcOrd="1" destOrd="0" parTransId="{EA667CDC-339D-4A37-8CC7-57752F95B213}" sibTransId="{A02F39F6-4D94-487D-B43E-DF8FE77ECCBE}"/>
    <dgm:cxn modelId="{BAC07059-E1E7-4691-80DD-0A47325BDB96}" type="presOf" srcId="{70328900-D1E4-4309-80F8-A78C93238156}" destId="{98F199D8-6334-4E77-85FA-0C51E3685A5A}" srcOrd="0" destOrd="0" presId="urn:microsoft.com/office/officeart/2005/8/layout/arrow3"/>
    <dgm:cxn modelId="{8DCBBD80-BFED-473C-BD78-C2A6774DA9CD}" type="presOf" srcId="{4B00D50E-71A5-4706-BA28-54EF0BC02A0A}" destId="{E996A529-4B56-4B85-820D-8827C422220E}" srcOrd="0" destOrd="0" presId="urn:microsoft.com/office/officeart/2005/8/layout/arrow3"/>
    <dgm:cxn modelId="{377A1802-BA4B-452B-A5E0-35DE620931DB}" type="presOf" srcId="{10830FE6-979D-448E-8510-E3FD950F6EFD}" destId="{4FAB25E7-3DE9-4297-94AF-AD9A8BF24D9A}" srcOrd="0" destOrd="0" presId="urn:microsoft.com/office/officeart/2005/8/layout/arrow3"/>
    <dgm:cxn modelId="{D221DEA8-759D-40F7-ACE8-F6261DA5631C}" type="presParOf" srcId="{E996A529-4B56-4B85-820D-8827C422220E}" destId="{3B9AAACF-3738-4AD1-AF94-7E20215A77E7}" srcOrd="0" destOrd="0" presId="urn:microsoft.com/office/officeart/2005/8/layout/arrow3"/>
    <dgm:cxn modelId="{FE27F464-74C3-462C-8C84-4C471CEDAC3F}" type="presParOf" srcId="{E996A529-4B56-4B85-820D-8827C422220E}" destId="{2ACCE100-7D83-4662-A8B9-22125CC2D052}" srcOrd="1" destOrd="0" presId="urn:microsoft.com/office/officeart/2005/8/layout/arrow3"/>
    <dgm:cxn modelId="{B9A82BE8-79CA-4AD8-99CF-CB448ED51778}" type="presParOf" srcId="{E996A529-4B56-4B85-820D-8827C422220E}" destId="{98F199D8-6334-4E77-85FA-0C51E3685A5A}" srcOrd="2" destOrd="0" presId="urn:microsoft.com/office/officeart/2005/8/layout/arrow3"/>
    <dgm:cxn modelId="{F14CBF79-ECAF-48FB-B548-5DA7986C0A95}" type="presParOf" srcId="{E996A529-4B56-4B85-820D-8827C422220E}" destId="{8CF1A169-967B-4F7A-93D0-7BFA79519F29}" srcOrd="3" destOrd="0" presId="urn:microsoft.com/office/officeart/2005/8/layout/arrow3"/>
    <dgm:cxn modelId="{CB8B8DD6-F095-43C4-A78F-D2FEDA010D0C}" type="presParOf" srcId="{E996A529-4B56-4B85-820D-8827C422220E}" destId="{4FAB25E7-3DE9-4297-94AF-AD9A8BF24D9A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90E0B53-1A1B-4D1F-86C0-D6A39D4F6107}" type="doc">
      <dgm:prSet loTypeId="urn:microsoft.com/office/officeart/2005/8/layout/equation2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DCC1ECE-78D9-4C4B-98A7-FE4C371B42BD}">
      <dgm:prSet phldrT="[Text]"/>
      <dgm:spPr/>
      <dgm:t>
        <a:bodyPr/>
        <a:lstStyle/>
        <a:p>
          <a:pPr algn="ctr"/>
          <a:r>
            <a:rPr lang="en-US" dirty="0" smtClean="0"/>
            <a:t>$</a:t>
          </a:r>
          <a:r>
            <a:rPr lang="en-US" dirty="0" err="1" smtClean="0"/>
            <a:t>1.18M</a:t>
          </a:r>
          <a:r>
            <a:rPr lang="en-US" dirty="0" smtClean="0"/>
            <a:t> Grants</a:t>
          </a:r>
          <a:endParaRPr lang="en-US" dirty="0"/>
        </a:p>
      </dgm:t>
    </dgm:pt>
    <dgm:pt modelId="{5A989519-0AF1-466A-8BE1-E976F6C8A938}" type="parTrans" cxnId="{C9462CC6-23EE-4F09-B236-0CC557BC886B}">
      <dgm:prSet/>
      <dgm:spPr/>
      <dgm:t>
        <a:bodyPr/>
        <a:lstStyle/>
        <a:p>
          <a:pPr algn="l"/>
          <a:endParaRPr lang="en-US"/>
        </a:p>
      </dgm:t>
    </dgm:pt>
    <dgm:pt modelId="{895A7250-1498-41A1-B9F5-1712D41252E7}" type="sibTrans" cxnId="{C9462CC6-23EE-4F09-B236-0CC557BC886B}">
      <dgm:prSet/>
      <dgm:spPr/>
      <dgm:t>
        <a:bodyPr/>
        <a:lstStyle/>
        <a:p>
          <a:pPr algn="l"/>
          <a:endParaRPr lang="en-US"/>
        </a:p>
      </dgm:t>
    </dgm:pt>
    <dgm:pt modelId="{D22170F7-7487-4CB7-8C6D-6BB8E3B39BCA}">
      <dgm:prSet phldrT="[Text]"/>
      <dgm:spPr/>
      <dgm:t>
        <a:bodyPr/>
        <a:lstStyle/>
        <a:p>
          <a:pPr algn="ctr"/>
          <a:r>
            <a:rPr lang="en-US" dirty="0" smtClean="0"/>
            <a:t>$</a:t>
          </a:r>
          <a:r>
            <a:rPr lang="en-US" dirty="0" err="1" smtClean="0"/>
            <a:t>15M</a:t>
          </a:r>
          <a:r>
            <a:rPr lang="en-US" dirty="0" smtClean="0"/>
            <a:t> </a:t>
          </a:r>
          <a:r>
            <a:rPr lang="en-US" dirty="0" err="1" smtClean="0"/>
            <a:t>Inf</a:t>
          </a:r>
          <a:r>
            <a:rPr lang="en-US" dirty="0" smtClean="0"/>
            <a:t> Funds</a:t>
          </a:r>
          <a:endParaRPr lang="en-US" dirty="0"/>
        </a:p>
      </dgm:t>
    </dgm:pt>
    <dgm:pt modelId="{7CBF0752-B01A-4FF4-A104-F89630CBE893}" type="parTrans" cxnId="{A875AA21-B5A4-4BEB-808A-8F5236E79B85}">
      <dgm:prSet/>
      <dgm:spPr/>
      <dgm:t>
        <a:bodyPr/>
        <a:lstStyle/>
        <a:p>
          <a:pPr algn="l"/>
          <a:endParaRPr lang="en-US"/>
        </a:p>
      </dgm:t>
    </dgm:pt>
    <dgm:pt modelId="{A973CB52-64EB-4908-B0B7-209E48D651F0}" type="sibTrans" cxnId="{A875AA21-B5A4-4BEB-808A-8F5236E79B85}">
      <dgm:prSet/>
      <dgm:spPr/>
      <dgm:t>
        <a:bodyPr/>
        <a:lstStyle/>
        <a:p>
          <a:pPr algn="l"/>
          <a:endParaRPr lang="en-US"/>
        </a:p>
      </dgm:t>
    </dgm:pt>
    <dgm:pt modelId="{AFC62C4C-4198-40BC-9EE9-F3911798EA6D}">
      <dgm:prSet/>
      <dgm:spPr/>
      <dgm:t>
        <a:bodyPr/>
        <a:lstStyle/>
        <a:p>
          <a:r>
            <a:rPr lang="en-US" dirty="0" smtClean="0"/>
            <a:t>New Transit Facility (Parking +315)</a:t>
          </a:r>
        </a:p>
        <a:p>
          <a:r>
            <a:rPr lang="en-US" dirty="0" smtClean="0"/>
            <a:t>2 Residential Developments (342 Units)</a:t>
          </a:r>
          <a:endParaRPr lang="en-US" dirty="0"/>
        </a:p>
      </dgm:t>
    </dgm:pt>
    <dgm:pt modelId="{CF049492-6488-43E2-BFB7-3335B550DC7A}" type="parTrans" cxnId="{692BBC51-333C-4F17-9769-B2B1E3916DCF}">
      <dgm:prSet/>
      <dgm:spPr/>
      <dgm:t>
        <a:bodyPr/>
        <a:lstStyle/>
        <a:p>
          <a:endParaRPr lang="en-US"/>
        </a:p>
      </dgm:t>
    </dgm:pt>
    <dgm:pt modelId="{F808A61B-5D22-45E3-9150-E4F380986792}" type="sibTrans" cxnId="{692BBC51-333C-4F17-9769-B2B1E3916DCF}">
      <dgm:prSet custLinFactNeighborX="-25882"/>
      <dgm:spPr/>
      <dgm:t>
        <a:bodyPr/>
        <a:lstStyle/>
        <a:p>
          <a:endParaRPr lang="en-US"/>
        </a:p>
      </dgm:t>
    </dgm:pt>
    <dgm:pt modelId="{F12A7CED-F057-4470-B1A1-894229083227}">
      <dgm:prSet phldrT="[Text]"/>
      <dgm:spPr/>
      <dgm:t>
        <a:bodyPr/>
        <a:lstStyle/>
        <a:p>
          <a:pPr algn="ctr"/>
          <a:r>
            <a:rPr lang="en-US" dirty="0" smtClean="0"/>
            <a:t>$</a:t>
          </a:r>
          <a:r>
            <a:rPr lang="en-US" dirty="0" err="1" smtClean="0"/>
            <a:t>100M</a:t>
          </a:r>
          <a:r>
            <a:rPr lang="en-US" dirty="0" smtClean="0"/>
            <a:t> Private Funds</a:t>
          </a:r>
          <a:endParaRPr lang="en-US" dirty="0"/>
        </a:p>
      </dgm:t>
    </dgm:pt>
    <dgm:pt modelId="{970BC7A8-4933-4A35-BE5C-C0622C06304D}" type="sibTrans" cxnId="{60ABDA0C-BCAB-4D3B-ACBB-591F5C150AA1}">
      <dgm:prSet/>
      <dgm:spPr/>
      <dgm:t>
        <a:bodyPr/>
        <a:lstStyle/>
        <a:p>
          <a:pPr algn="l"/>
          <a:endParaRPr lang="en-US"/>
        </a:p>
      </dgm:t>
    </dgm:pt>
    <dgm:pt modelId="{D0C5EF30-F61F-4530-AAB5-771FC188D4B0}" type="parTrans" cxnId="{60ABDA0C-BCAB-4D3B-ACBB-591F5C150AA1}">
      <dgm:prSet/>
      <dgm:spPr/>
      <dgm:t>
        <a:bodyPr/>
        <a:lstStyle/>
        <a:p>
          <a:pPr algn="l"/>
          <a:endParaRPr lang="en-US"/>
        </a:p>
      </dgm:t>
    </dgm:pt>
    <dgm:pt modelId="{D6E15819-3EFE-494E-BF1D-92FE5D610F2A}" type="pres">
      <dgm:prSet presAssocID="{490E0B53-1A1B-4D1F-86C0-D6A39D4F610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7B5A525-2269-4EFF-B4F9-E9CE292D265F}" type="pres">
      <dgm:prSet presAssocID="{490E0B53-1A1B-4D1F-86C0-D6A39D4F6107}" presName="vNodes" presStyleCnt="0"/>
      <dgm:spPr/>
    </dgm:pt>
    <dgm:pt modelId="{896EFB3F-6AD7-4FED-B5C4-20BD8A96BA4B}" type="pres">
      <dgm:prSet presAssocID="{3DCC1ECE-78D9-4C4B-98A7-FE4C371B42BD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2A19B5-7584-4A3A-9670-457235B23C4E}" type="pres">
      <dgm:prSet presAssocID="{895A7250-1498-41A1-B9F5-1712D41252E7}" presName="spacerT" presStyleCnt="0"/>
      <dgm:spPr/>
    </dgm:pt>
    <dgm:pt modelId="{E7BE4C47-23CD-4DAA-8027-7E805728E02B}" type="pres">
      <dgm:prSet presAssocID="{895A7250-1498-41A1-B9F5-1712D41252E7}" presName="sibTrans" presStyleLbl="sibTrans2D1" presStyleIdx="0" presStyleCnt="3"/>
      <dgm:spPr/>
      <dgm:t>
        <a:bodyPr/>
        <a:lstStyle/>
        <a:p>
          <a:endParaRPr lang="en-US"/>
        </a:p>
      </dgm:t>
    </dgm:pt>
    <dgm:pt modelId="{9133080C-A190-40DE-8BFF-011FACEA65A9}" type="pres">
      <dgm:prSet presAssocID="{895A7250-1498-41A1-B9F5-1712D41252E7}" presName="spacerB" presStyleCnt="0"/>
      <dgm:spPr/>
    </dgm:pt>
    <dgm:pt modelId="{7FC108E6-FED4-4ED1-A493-3729488EBD07}" type="pres">
      <dgm:prSet presAssocID="{D22170F7-7487-4CB7-8C6D-6BB8E3B39BCA}" presName="node" presStyleLbl="node1" presStyleIdx="1" presStyleCnt="4" custLinFactNeighborX="955" custLinFactNeighborY="25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2721F0-C8DB-4EC9-A1EA-55D22ACFB423}" type="pres">
      <dgm:prSet presAssocID="{A973CB52-64EB-4908-B0B7-209E48D651F0}" presName="spacerT" presStyleCnt="0"/>
      <dgm:spPr/>
    </dgm:pt>
    <dgm:pt modelId="{FC1FBE08-8B57-4B9D-8FA7-5D443D99D804}" type="pres">
      <dgm:prSet presAssocID="{A973CB52-64EB-4908-B0B7-209E48D651F0}" presName="sibTrans" presStyleLbl="sibTrans2D1" presStyleIdx="1" presStyleCnt="3"/>
      <dgm:spPr/>
      <dgm:t>
        <a:bodyPr/>
        <a:lstStyle/>
        <a:p>
          <a:endParaRPr lang="en-US"/>
        </a:p>
      </dgm:t>
    </dgm:pt>
    <dgm:pt modelId="{7FF7481E-C55F-4999-8DF4-3001CF700EED}" type="pres">
      <dgm:prSet presAssocID="{A973CB52-64EB-4908-B0B7-209E48D651F0}" presName="spacerB" presStyleCnt="0"/>
      <dgm:spPr/>
    </dgm:pt>
    <dgm:pt modelId="{E803A4A1-087B-4AD3-9735-38F89FB2458C}" type="pres">
      <dgm:prSet presAssocID="{F12A7CED-F057-4470-B1A1-894229083227}" presName="node" presStyleLbl="node1" presStyleIdx="2" presStyleCnt="4" custLinFactNeighborX="0" custLinFactNeighborY="11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5439D2-5469-4854-B391-7CF019CD3DBA}" type="pres">
      <dgm:prSet presAssocID="{490E0B53-1A1B-4D1F-86C0-D6A39D4F6107}" presName="sibTransLast" presStyleLbl="sibTrans2D1" presStyleIdx="2" presStyleCnt="3" custScaleX="163909" custLinFactNeighborX="4101" custLinFactNeighborY="284"/>
      <dgm:spPr/>
      <dgm:t>
        <a:bodyPr/>
        <a:lstStyle/>
        <a:p>
          <a:endParaRPr lang="en-US"/>
        </a:p>
      </dgm:t>
    </dgm:pt>
    <dgm:pt modelId="{070CFF9E-BB47-4588-B736-BE842D3064CA}" type="pres">
      <dgm:prSet presAssocID="{490E0B53-1A1B-4D1F-86C0-D6A39D4F6107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2902EFE7-D157-4547-9AC8-BF41C4E2876F}" type="pres">
      <dgm:prSet presAssocID="{490E0B53-1A1B-4D1F-86C0-D6A39D4F6107}" presName="lastNode" presStyleLbl="node1" presStyleIdx="3" presStyleCnt="4" custScaleX="150410" custScaleY="133488" custLinFactNeighborX="42649" custLinFactNeighborY="1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04F3404-E8BD-40CA-ADCE-F8848D96DC6E}" type="presOf" srcId="{A973CB52-64EB-4908-B0B7-209E48D651F0}" destId="{FC1FBE08-8B57-4B9D-8FA7-5D443D99D804}" srcOrd="0" destOrd="0" presId="urn:microsoft.com/office/officeart/2005/8/layout/equation2"/>
    <dgm:cxn modelId="{10B829D3-AC4E-4143-87D7-E39696EA2CE5}" type="presOf" srcId="{895A7250-1498-41A1-B9F5-1712D41252E7}" destId="{E7BE4C47-23CD-4DAA-8027-7E805728E02B}" srcOrd="0" destOrd="0" presId="urn:microsoft.com/office/officeart/2005/8/layout/equation2"/>
    <dgm:cxn modelId="{60ABDA0C-BCAB-4D3B-ACBB-591F5C150AA1}" srcId="{490E0B53-1A1B-4D1F-86C0-D6A39D4F6107}" destId="{F12A7CED-F057-4470-B1A1-894229083227}" srcOrd="2" destOrd="0" parTransId="{D0C5EF30-F61F-4530-AAB5-771FC188D4B0}" sibTransId="{970BC7A8-4933-4A35-BE5C-C0622C06304D}"/>
    <dgm:cxn modelId="{52E428DD-479F-4B9A-8C4D-C7272FB0B56A}" type="presOf" srcId="{AFC62C4C-4198-40BC-9EE9-F3911798EA6D}" destId="{2902EFE7-D157-4547-9AC8-BF41C4E2876F}" srcOrd="0" destOrd="0" presId="urn:microsoft.com/office/officeart/2005/8/layout/equation2"/>
    <dgm:cxn modelId="{5738C79F-BC83-4C11-8E7A-B0168DE89796}" type="presOf" srcId="{F12A7CED-F057-4470-B1A1-894229083227}" destId="{E803A4A1-087B-4AD3-9735-38F89FB2458C}" srcOrd="0" destOrd="0" presId="urn:microsoft.com/office/officeart/2005/8/layout/equation2"/>
    <dgm:cxn modelId="{A875AA21-B5A4-4BEB-808A-8F5236E79B85}" srcId="{490E0B53-1A1B-4D1F-86C0-D6A39D4F6107}" destId="{D22170F7-7487-4CB7-8C6D-6BB8E3B39BCA}" srcOrd="1" destOrd="0" parTransId="{7CBF0752-B01A-4FF4-A104-F89630CBE893}" sibTransId="{A973CB52-64EB-4908-B0B7-209E48D651F0}"/>
    <dgm:cxn modelId="{D438434F-0EC5-458C-8AF5-58AD92E93B03}" type="presOf" srcId="{970BC7A8-4933-4A35-BE5C-C0622C06304D}" destId="{070CFF9E-BB47-4588-B736-BE842D3064CA}" srcOrd="1" destOrd="0" presId="urn:microsoft.com/office/officeart/2005/8/layout/equation2"/>
    <dgm:cxn modelId="{CBB54CD9-B620-4764-9000-29CC3D2AF01A}" type="presOf" srcId="{490E0B53-1A1B-4D1F-86C0-D6A39D4F6107}" destId="{D6E15819-3EFE-494E-BF1D-92FE5D610F2A}" srcOrd="0" destOrd="0" presId="urn:microsoft.com/office/officeart/2005/8/layout/equation2"/>
    <dgm:cxn modelId="{692BBC51-333C-4F17-9769-B2B1E3916DCF}" srcId="{490E0B53-1A1B-4D1F-86C0-D6A39D4F6107}" destId="{AFC62C4C-4198-40BC-9EE9-F3911798EA6D}" srcOrd="3" destOrd="0" parTransId="{CF049492-6488-43E2-BFB7-3335B550DC7A}" sibTransId="{F808A61B-5D22-45E3-9150-E4F380986792}"/>
    <dgm:cxn modelId="{C9462CC6-23EE-4F09-B236-0CC557BC886B}" srcId="{490E0B53-1A1B-4D1F-86C0-D6A39D4F6107}" destId="{3DCC1ECE-78D9-4C4B-98A7-FE4C371B42BD}" srcOrd="0" destOrd="0" parTransId="{5A989519-0AF1-466A-8BE1-E976F6C8A938}" sibTransId="{895A7250-1498-41A1-B9F5-1712D41252E7}"/>
    <dgm:cxn modelId="{037F48CE-AFEE-49C9-82C7-4A214F67B7BF}" type="presOf" srcId="{970BC7A8-4933-4A35-BE5C-C0622C06304D}" destId="{3F5439D2-5469-4854-B391-7CF019CD3DBA}" srcOrd="0" destOrd="0" presId="urn:microsoft.com/office/officeart/2005/8/layout/equation2"/>
    <dgm:cxn modelId="{B1EDD4C2-4EBB-4054-A4FC-DE881F0979B3}" type="presOf" srcId="{D22170F7-7487-4CB7-8C6D-6BB8E3B39BCA}" destId="{7FC108E6-FED4-4ED1-A493-3729488EBD07}" srcOrd="0" destOrd="0" presId="urn:microsoft.com/office/officeart/2005/8/layout/equation2"/>
    <dgm:cxn modelId="{DE278522-65CA-4B5F-8B61-69D0D786D6F8}" type="presOf" srcId="{3DCC1ECE-78D9-4C4B-98A7-FE4C371B42BD}" destId="{896EFB3F-6AD7-4FED-B5C4-20BD8A96BA4B}" srcOrd="0" destOrd="0" presId="urn:microsoft.com/office/officeart/2005/8/layout/equation2"/>
    <dgm:cxn modelId="{FC1FE9D9-5EBF-46D0-A915-BD2C5B3AC313}" type="presParOf" srcId="{D6E15819-3EFE-494E-BF1D-92FE5D610F2A}" destId="{77B5A525-2269-4EFF-B4F9-E9CE292D265F}" srcOrd="0" destOrd="0" presId="urn:microsoft.com/office/officeart/2005/8/layout/equation2"/>
    <dgm:cxn modelId="{1538AE04-2945-4699-A5B7-E5468721EEE3}" type="presParOf" srcId="{77B5A525-2269-4EFF-B4F9-E9CE292D265F}" destId="{896EFB3F-6AD7-4FED-B5C4-20BD8A96BA4B}" srcOrd="0" destOrd="0" presId="urn:microsoft.com/office/officeart/2005/8/layout/equation2"/>
    <dgm:cxn modelId="{EF8C3BA5-72D9-4C85-9654-123E04A19E6E}" type="presParOf" srcId="{77B5A525-2269-4EFF-B4F9-E9CE292D265F}" destId="{652A19B5-7584-4A3A-9670-457235B23C4E}" srcOrd="1" destOrd="0" presId="urn:microsoft.com/office/officeart/2005/8/layout/equation2"/>
    <dgm:cxn modelId="{914DC0C4-18D8-476F-9F91-8382BA97BEC2}" type="presParOf" srcId="{77B5A525-2269-4EFF-B4F9-E9CE292D265F}" destId="{E7BE4C47-23CD-4DAA-8027-7E805728E02B}" srcOrd="2" destOrd="0" presId="urn:microsoft.com/office/officeart/2005/8/layout/equation2"/>
    <dgm:cxn modelId="{956D5643-A7D1-4C52-9816-BD2604CF7C85}" type="presParOf" srcId="{77B5A525-2269-4EFF-B4F9-E9CE292D265F}" destId="{9133080C-A190-40DE-8BFF-011FACEA65A9}" srcOrd="3" destOrd="0" presId="urn:microsoft.com/office/officeart/2005/8/layout/equation2"/>
    <dgm:cxn modelId="{0A418881-0AAF-4612-8B8D-47C581F87E56}" type="presParOf" srcId="{77B5A525-2269-4EFF-B4F9-E9CE292D265F}" destId="{7FC108E6-FED4-4ED1-A493-3729488EBD07}" srcOrd="4" destOrd="0" presId="urn:microsoft.com/office/officeart/2005/8/layout/equation2"/>
    <dgm:cxn modelId="{38010E9C-9B29-41C6-90B5-B56669434446}" type="presParOf" srcId="{77B5A525-2269-4EFF-B4F9-E9CE292D265F}" destId="{542721F0-C8DB-4EC9-A1EA-55D22ACFB423}" srcOrd="5" destOrd="0" presId="urn:microsoft.com/office/officeart/2005/8/layout/equation2"/>
    <dgm:cxn modelId="{BBC95837-BAB4-4D6F-A314-4A1BDEAB0560}" type="presParOf" srcId="{77B5A525-2269-4EFF-B4F9-E9CE292D265F}" destId="{FC1FBE08-8B57-4B9D-8FA7-5D443D99D804}" srcOrd="6" destOrd="0" presId="urn:microsoft.com/office/officeart/2005/8/layout/equation2"/>
    <dgm:cxn modelId="{BB8E2C51-1DAC-46AA-A104-1FE6892D9121}" type="presParOf" srcId="{77B5A525-2269-4EFF-B4F9-E9CE292D265F}" destId="{7FF7481E-C55F-4999-8DF4-3001CF700EED}" srcOrd="7" destOrd="0" presId="urn:microsoft.com/office/officeart/2005/8/layout/equation2"/>
    <dgm:cxn modelId="{6782F77A-1792-471D-8767-D73BD75D8C85}" type="presParOf" srcId="{77B5A525-2269-4EFF-B4F9-E9CE292D265F}" destId="{E803A4A1-087B-4AD3-9735-38F89FB2458C}" srcOrd="8" destOrd="0" presId="urn:microsoft.com/office/officeart/2005/8/layout/equation2"/>
    <dgm:cxn modelId="{FA30E1A1-4602-4B6F-A5A9-4511886E1F79}" type="presParOf" srcId="{D6E15819-3EFE-494E-BF1D-92FE5D610F2A}" destId="{3F5439D2-5469-4854-B391-7CF019CD3DBA}" srcOrd="1" destOrd="0" presId="urn:microsoft.com/office/officeart/2005/8/layout/equation2"/>
    <dgm:cxn modelId="{D0D92B72-3BE9-42C4-AFB9-D4DFFAD0943B}" type="presParOf" srcId="{3F5439D2-5469-4854-B391-7CF019CD3DBA}" destId="{070CFF9E-BB47-4588-B736-BE842D3064CA}" srcOrd="0" destOrd="0" presId="urn:microsoft.com/office/officeart/2005/8/layout/equation2"/>
    <dgm:cxn modelId="{80CCB03D-2CB7-466C-B357-75660BFEF2D7}" type="presParOf" srcId="{D6E15819-3EFE-494E-BF1D-92FE5D610F2A}" destId="{2902EFE7-D157-4547-9AC8-BF41C4E2876F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9AAACF-3738-4AD1-AF94-7E20215A77E7}">
      <dsp:nvSpPr>
        <dsp:cNvPr id="0" name=""/>
        <dsp:cNvSpPr/>
      </dsp:nvSpPr>
      <dsp:spPr>
        <a:xfrm rot="21300000">
          <a:off x="26904" y="1875229"/>
          <a:ext cx="8713672" cy="997846"/>
        </a:xfrm>
        <a:prstGeom prst="mathMinus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CCE100-7D83-4662-A8B9-22125CC2D052}">
      <dsp:nvSpPr>
        <dsp:cNvPr id="0" name=""/>
        <dsp:cNvSpPr/>
      </dsp:nvSpPr>
      <dsp:spPr>
        <a:xfrm>
          <a:off x="1052097" y="237415"/>
          <a:ext cx="2630244" cy="1899322"/>
        </a:xfrm>
        <a:prstGeom prst="downArrow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F199D8-6334-4E77-85FA-0C51E3685A5A}">
      <dsp:nvSpPr>
        <dsp:cNvPr id="0" name=""/>
        <dsp:cNvSpPr/>
      </dsp:nvSpPr>
      <dsp:spPr>
        <a:xfrm>
          <a:off x="3787510" y="0"/>
          <a:ext cx="4039971" cy="19942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ln>
                <a:solidFill>
                  <a:srgbClr val="FFFF00">
                    <a:alpha val="20000"/>
                  </a:srgbClr>
                </a:solidFill>
              </a:ln>
            </a:rPr>
            <a:t>Underutilized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ln>
                <a:solidFill>
                  <a:srgbClr val="FFFF00">
                    <a:alpha val="20000"/>
                  </a:srgbClr>
                </a:solidFill>
              </a:ln>
            </a:rPr>
            <a:t>Antiquated Building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ln>
                <a:solidFill>
                  <a:srgbClr val="FFFF00">
                    <a:alpha val="20000"/>
                  </a:srgbClr>
                </a:solidFill>
              </a:ln>
            </a:rPr>
            <a:t>Contaminated?</a:t>
          </a:r>
          <a:endParaRPr lang="en-US" sz="2800" b="1" kern="1200" dirty="0">
            <a:ln>
              <a:solidFill>
                <a:srgbClr val="FFFF00">
                  <a:alpha val="20000"/>
                </a:srgbClr>
              </a:solidFill>
            </a:ln>
          </a:endParaRPr>
        </a:p>
      </dsp:txBody>
      <dsp:txXfrm>
        <a:off x="3787510" y="0"/>
        <a:ext cx="4039971" cy="1994288"/>
      </dsp:txXfrm>
    </dsp:sp>
    <dsp:sp modelId="{8CF1A169-967B-4F7A-93D0-7BFA79519F29}">
      <dsp:nvSpPr>
        <dsp:cNvPr id="0" name=""/>
        <dsp:cNvSpPr/>
      </dsp:nvSpPr>
      <dsp:spPr>
        <a:xfrm>
          <a:off x="5085139" y="2611568"/>
          <a:ext cx="2630244" cy="1899322"/>
        </a:xfrm>
        <a:prstGeom prst="upArrow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AB25E7-3DE9-4297-94AF-AD9A8BF24D9A}">
      <dsp:nvSpPr>
        <dsp:cNvPr id="0" name=""/>
        <dsp:cNvSpPr/>
      </dsp:nvSpPr>
      <dsp:spPr>
        <a:xfrm>
          <a:off x="864599" y="2754017"/>
          <a:ext cx="4109409" cy="19942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ln>
                <a:solidFill>
                  <a:schemeClr val="tx1">
                    <a:alpha val="56000"/>
                  </a:schemeClr>
                </a:solidFill>
              </a:ln>
              <a:solidFill>
                <a:schemeClr val="bg1"/>
              </a:solidFill>
            </a:rPr>
            <a:t>Existing Infrastructure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ln>
                <a:solidFill>
                  <a:schemeClr val="tx1">
                    <a:alpha val="56000"/>
                  </a:schemeClr>
                </a:solidFill>
              </a:ln>
              <a:solidFill>
                <a:schemeClr val="bg1"/>
              </a:solidFill>
            </a:rPr>
            <a:t>Near Transportation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ln>
                <a:solidFill>
                  <a:schemeClr val="tx1">
                    <a:alpha val="56000"/>
                  </a:schemeClr>
                </a:solidFill>
              </a:ln>
              <a:solidFill>
                <a:schemeClr val="bg1"/>
              </a:solidFill>
            </a:rPr>
            <a:t>Repurposing?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 dirty="0"/>
        </a:p>
      </dsp:txBody>
      <dsp:txXfrm>
        <a:off x="864599" y="2754017"/>
        <a:ext cx="4109409" cy="19942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329821-1B6F-254C-BC80-05AF089243DD}" type="datetimeFigureOut">
              <a:rPr lang="en-US" smtClean="0"/>
              <a:pPr/>
              <a:t>10/8/2013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042758-4564-8D46-A71F-E5B01346B7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6040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727185-C397-4948-94E4-DD10CCA998B0}" type="datetimeFigureOut">
              <a:rPr lang="en-US" smtClean="0"/>
              <a:pPr/>
              <a:t>10/8/2013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199F87-5FC8-1946-8312-1F5E218878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92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99F87-5FC8-1946-8312-1F5E21887861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99F87-5FC8-1946-8312-1F5E21887861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99F87-5FC8-1946-8312-1F5E21887861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99F87-5FC8-1946-8312-1F5E21887861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99F87-5FC8-1946-8312-1F5E21887861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99F87-5FC8-1946-8312-1F5E21887861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99F87-5FC8-1946-8312-1F5E21887861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39777"/>
            <a:ext cx="5486400" cy="358779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25800"/>
            <a:ext cx="2057400" cy="5100363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25800"/>
            <a:ext cx="6019800" cy="5100363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51599"/>
            <a:ext cx="4038600" cy="40745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51599"/>
            <a:ext cx="4038600" cy="40745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52147"/>
            <a:ext cx="4040188" cy="67748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29629"/>
            <a:ext cx="4040188" cy="349653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952147"/>
            <a:ext cx="4041775" cy="67748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29629"/>
            <a:ext cx="4041775" cy="349653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25800"/>
            <a:ext cx="3008313" cy="79784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25800"/>
            <a:ext cx="5111750" cy="5100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23644"/>
            <a:ext cx="3008313" cy="43025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019193"/>
            <a:ext cx="8229600" cy="9329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61908"/>
            <a:ext cx="8229600" cy="40642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lang="en-US" sz="4400" b="0" i="0" kern="1200" dirty="0" smtClean="0">
          <a:solidFill>
            <a:srgbClr val="003479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5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Data" Target="../diagrams/data1.xml"/><Relationship Id="rId5" Type="http://schemas.microsoft.com/office/2007/relationships/hdphoto" Target="../media/hdphoto1.wdp"/><Relationship Id="rId10" Type="http://schemas.microsoft.com/office/2007/relationships/diagramDrawing" Target="../diagrams/drawing1.xml"/><Relationship Id="rId4" Type="http://schemas.openxmlformats.org/officeDocument/2006/relationships/image" Target="../media/image6.png"/><Relationship Id="rId9" Type="http://schemas.openxmlformats.org/officeDocument/2006/relationships/diagramColors" Target="../diagrams/colors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image" Target="../media/image5.png"/><Relationship Id="rId7" Type="http://schemas.openxmlformats.org/officeDocument/2006/relationships/diagramData" Target="../diagrams/data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microsoft.com/office/2007/relationships/diagramDrawing" Target="../diagrams/drawing2.xml"/><Relationship Id="rId5" Type="http://schemas.openxmlformats.org/officeDocument/2006/relationships/image" Target="../media/image12.png"/><Relationship Id="rId10" Type="http://schemas.openxmlformats.org/officeDocument/2006/relationships/diagramColors" Target="../diagrams/colors2.xml"/><Relationship Id="rId4" Type="http://schemas.openxmlformats.org/officeDocument/2006/relationships/image" Target="../media/image11.png"/><Relationship Id="rId9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846138"/>
            <a:ext cx="9144000" cy="16002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sz="4800" dirty="0" smtClean="0">
                <a:solidFill>
                  <a:srgbClr val="00387D"/>
                </a:solidFill>
              </a:rPr>
              <a:t>Economic Benefits of Repurposing/ Redeveloping Brownfields</a:t>
            </a:r>
            <a:endParaRPr lang="en-US" sz="4800" dirty="0">
              <a:solidFill>
                <a:srgbClr val="00387D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2743200"/>
            <a:ext cx="9144000" cy="13716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dirty="0" smtClean="0">
                <a:solidFill>
                  <a:srgbClr val="E31837"/>
                </a:solidFill>
              </a:rPr>
              <a:t>Ryan Niles</a:t>
            </a:r>
          </a:p>
          <a:p>
            <a:pPr algn="ctr">
              <a:buNone/>
            </a:pPr>
            <a:r>
              <a:rPr lang="en-US" dirty="0" smtClean="0">
                <a:solidFill>
                  <a:srgbClr val="E31837"/>
                </a:solidFill>
              </a:rPr>
              <a:t>ICMA Conference Presenter</a:t>
            </a:r>
            <a:endParaRPr lang="en-US" dirty="0">
              <a:solidFill>
                <a:srgbClr val="E3183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941" y="333393"/>
            <a:ext cx="8417859" cy="93295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387D"/>
                </a:solidFill>
              </a:rPr>
              <a:t>Brownfields Realities and Opportunities</a:t>
            </a:r>
            <a:endParaRPr lang="en-US" dirty="0">
              <a:solidFill>
                <a:srgbClr val="00387D"/>
              </a:solidFill>
            </a:endParaRPr>
          </a:p>
        </p:txBody>
      </p:sp>
      <p:pic>
        <p:nvPicPr>
          <p:cNvPr id="2050" name="Picture 2" descr="\\ntapa-lowell\Environmental\Projects\Proposals\Local Initiative\Proposal Resources\Photos\Environmental\Brownfields Programs\City of Haverhill\Stoller\Haverhill - Stoller Redevelopment - before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WatercolorSponge trans="60000"/>
                    </a14:imgEffect>
                    <a14:imgEffect>
                      <a14:saturation sa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24" y="1266347"/>
            <a:ext cx="7449670" cy="475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758126406"/>
              </p:ext>
            </p:extLst>
          </p:nvPr>
        </p:nvGraphicFramePr>
        <p:xfrm>
          <a:off x="147918" y="1305194"/>
          <a:ext cx="8767482" cy="47483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260" y="552715"/>
            <a:ext cx="8673352" cy="93295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00387D"/>
                </a:solidFill>
              </a:rPr>
              <a:t> Economic Impact of Brownfields Redevelopment</a:t>
            </a:r>
            <a:endParaRPr lang="en-US" dirty="0">
              <a:solidFill>
                <a:srgbClr val="00387D"/>
              </a:solidFill>
            </a:endParaRPr>
          </a:p>
        </p:txBody>
      </p:sp>
      <p:graphicFrame>
        <p:nvGraphicFramePr>
          <p:cNvPr id="13" name="Content Placeholder 12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222890161"/>
              </p:ext>
            </p:extLst>
          </p:nvPr>
        </p:nvGraphicFramePr>
        <p:xfrm>
          <a:off x="685796" y="1653988"/>
          <a:ext cx="7637932" cy="4222374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3818966"/>
                <a:gridCol w="3818966"/>
              </a:tblGrid>
              <a:tr h="70372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Before Redevelopment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After Redevelopment</a:t>
                      </a:r>
                    </a:p>
                  </a:txBody>
                  <a:tcPr/>
                </a:tc>
              </a:tr>
              <a:tr h="70372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- Unpaid Back Taxes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+  Taxes Paid in Full</a:t>
                      </a:r>
                    </a:p>
                    <a:p>
                      <a:endParaRPr lang="en-US" sz="2000" dirty="0"/>
                    </a:p>
                  </a:txBody>
                  <a:tcPr/>
                </a:tc>
              </a:tr>
              <a:tr h="70372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- Legacy Property Assessment</a:t>
                      </a:r>
                    </a:p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+  Fresh Property Assessments</a:t>
                      </a:r>
                    </a:p>
                    <a:p>
                      <a:endParaRPr lang="en-US" sz="2000" dirty="0"/>
                    </a:p>
                  </a:txBody>
                  <a:tcPr/>
                </a:tc>
              </a:tr>
              <a:tr h="70372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- Drain on Property Values</a:t>
                      </a:r>
                    </a:p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+  Enhanced Property Values</a:t>
                      </a:r>
                    </a:p>
                    <a:p>
                      <a:endParaRPr lang="en-US" sz="2000" dirty="0"/>
                    </a:p>
                  </a:txBody>
                  <a:tcPr/>
                </a:tc>
              </a:tr>
              <a:tr h="70372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- Eyesore Effects</a:t>
                      </a:r>
                    </a:p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+  Increased Developer Interest</a:t>
                      </a:r>
                    </a:p>
                    <a:p>
                      <a:endParaRPr lang="en-US" sz="2000" dirty="0"/>
                    </a:p>
                  </a:txBody>
                  <a:tcPr/>
                </a:tc>
              </a:tr>
              <a:tr h="70372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- Legacy Property Use</a:t>
                      </a:r>
                    </a:p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+  Site Use Targeted to Achieve Desired Results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297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7718"/>
            <a:ext cx="8229600" cy="932955"/>
          </a:xfrm>
        </p:spPr>
        <p:txBody>
          <a:bodyPr/>
          <a:lstStyle/>
          <a:p>
            <a:r>
              <a:rPr lang="en-US" dirty="0" smtClean="0">
                <a:solidFill>
                  <a:srgbClr val="00387D"/>
                </a:solidFill>
              </a:rPr>
              <a:t>Public Funding for Brownfields</a:t>
            </a:r>
            <a:endParaRPr lang="en-US" dirty="0">
              <a:solidFill>
                <a:srgbClr val="0038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4976"/>
            <a:ext cx="4182035" cy="4421188"/>
          </a:xfrm>
        </p:spPr>
        <p:txBody>
          <a:bodyPr/>
          <a:lstStyle/>
          <a:p>
            <a:r>
              <a:rPr lang="en-US" dirty="0" smtClean="0"/>
              <a:t>State/Federal</a:t>
            </a:r>
            <a:endParaRPr lang="en-US" dirty="0"/>
          </a:p>
          <a:p>
            <a:r>
              <a:rPr lang="en-US" dirty="0" smtClean="0"/>
              <a:t>Planning Grants</a:t>
            </a:r>
          </a:p>
          <a:p>
            <a:r>
              <a:rPr lang="en-US" dirty="0" smtClean="0"/>
              <a:t>Assessment Grants</a:t>
            </a:r>
          </a:p>
          <a:p>
            <a:r>
              <a:rPr lang="en-US" dirty="0" smtClean="0"/>
              <a:t>Cleanup Grants</a:t>
            </a:r>
          </a:p>
          <a:p>
            <a:r>
              <a:rPr lang="en-US" dirty="0" smtClean="0"/>
              <a:t>Loan Programs</a:t>
            </a:r>
          </a:p>
        </p:txBody>
      </p:sp>
      <p:pic>
        <p:nvPicPr>
          <p:cNvPr id="1026" name="Picture 3" descr="C:\Documents and Settings\Akadlec\Local Settings\Temporary Internet Files\Content.Word\P9180006 (Large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060" y="3739069"/>
            <a:ext cx="2843589" cy="2029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MPj04423870000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355" y="1580673"/>
            <a:ext cx="2820297" cy="199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148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http://wp.streetwise.co/wp-content/uploads/2010/12/MBTA-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820" y="3627834"/>
            <a:ext cx="235744" cy="23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9"/>
          <p:cNvSpPr/>
          <p:nvPr/>
        </p:nvSpPr>
        <p:spPr>
          <a:xfrm>
            <a:off x="3095625" y="19050"/>
            <a:ext cx="704850" cy="6829425"/>
          </a:xfrm>
          <a:custGeom>
            <a:avLst/>
            <a:gdLst>
              <a:gd name="connsiteX0" fmla="*/ 0 w 704850"/>
              <a:gd name="connsiteY0" fmla="*/ 0 h 6829425"/>
              <a:gd name="connsiteX1" fmla="*/ 161925 w 704850"/>
              <a:gd name="connsiteY1" fmla="*/ 819150 h 6829425"/>
              <a:gd name="connsiteX2" fmla="*/ 276225 w 704850"/>
              <a:gd name="connsiteY2" fmla="*/ 1476375 h 6829425"/>
              <a:gd name="connsiteX3" fmla="*/ 400050 w 704850"/>
              <a:gd name="connsiteY3" fmla="*/ 2200275 h 6829425"/>
              <a:gd name="connsiteX4" fmla="*/ 504825 w 704850"/>
              <a:gd name="connsiteY4" fmla="*/ 2933700 h 6829425"/>
              <a:gd name="connsiteX5" fmla="*/ 571500 w 704850"/>
              <a:gd name="connsiteY5" fmla="*/ 3362325 h 6829425"/>
              <a:gd name="connsiteX6" fmla="*/ 647700 w 704850"/>
              <a:gd name="connsiteY6" fmla="*/ 3933825 h 6829425"/>
              <a:gd name="connsiteX7" fmla="*/ 676275 w 704850"/>
              <a:gd name="connsiteY7" fmla="*/ 4495800 h 6829425"/>
              <a:gd name="connsiteX8" fmla="*/ 685800 w 704850"/>
              <a:gd name="connsiteY8" fmla="*/ 5114925 h 6829425"/>
              <a:gd name="connsiteX9" fmla="*/ 704850 w 704850"/>
              <a:gd name="connsiteY9" fmla="*/ 5753100 h 6829425"/>
              <a:gd name="connsiteX10" fmla="*/ 676275 w 704850"/>
              <a:gd name="connsiteY10" fmla="*/ 6829425 h 6829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04850" h="6829425">
                <a:moveTo>
                  <a:pt x="0" y="0"/>
                </a:moveTo>
                <a:lnTo>
                  <a:pt x="161925" y="819150"/>
                </a:lnTo>
                <a:lnTo>
                  <a:pt x="276225" y="1476375"/>
                </a:lnTo>
                <a:lnTo>
                  <a:pt x="400050" y="2200275"/>
                </a:lnTo>
                <a:lnTo>
                  <a:pt x="504825" y="2933700"/>
                </a:lnTo>
                <a:lnTo>
                  <a:pt x="571500" y="3362325"/>
                </a:lnTo>
                <a:lnTo>
                  <a:pt x="647700" y="3933825"/>
                </a:lnTo>
                <a:lnTo>
                  <a:pt x="676275" y="4495800"/>
                </a:lnTo>
                <a:lnTo>
                  <a:pt x="685800" y="5114925"/>
                </a:lnTo>
                <a:lnTo>
                  <a:pt x="704850" y="5753100"/>
                </a:lnTo>
                <a:lnTo>
                  <a:pt x="676275" y="6829425"/>
                </a:lnTo>
              </a:path>
            </a:pathLst>
          </a:custGeom>
          <a:noFill/>
          <a:ln w="44450">
            <a:solidFill>
              <a:schemeClr val="accent1">
                <a:shade val="95000"/>
                <a:satMod val="105000"/>
                <a:alpha val="68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3962400" y="704850"/>
            <a:ext cx="800100" cy="1533525"/>
          </a:xfrm>
          <a:custGeom>
            <a:avLst/>
            <a:gdLst>
              <a:gd name="connsiteX0" fmla="*/ 600075 w 800100"/>
              <a:gd name="connsiteY0" fmla="*/ 1533525 h 1533525"/>
              <a:gd name="connsiteX1" fmla="*/ 800100 w 800100"/>
              <a:gd name="connsiteY1" fmla="*/ 1181100 h 1533525"/>
              <a:gd name="connsiteX2" fmla="*/ 781050 w 800100"/>
              <a:gd name="connsiteY2" fmla="*/ 819150 h 1533525"/>
              <a:gd name="connsiteX3" fmla="*/ 666750 w 800100"/>
              <a:gd name="connsiteY3" fmla="*/ 0 h 1533525"/>
              <a:gd name="connsiteX4" fmla="*/ 133350 w 800100"/>
              <a:gd name="connsiteY4" fmla="*/ 180975 h 1533525"/>
              <a:gd name="connsiteX5" fmla="*/ 0 w 800100"/>
              <a:gd name="connsiteY5" fmla="*/ 190500 h 1533525"/>
              <a:gd name="connsiteX6" fmla="*/ 200025 w 800100"/>
              <a:gd name="connsiteY6" fmla="*/ 1400175 h 1533525"/>
              <a:gd name="connsiteX7" fmla="*/ 600075 w 800100"/>
              <a:gd name="connsiteY7" fmla="*/ 1533525 h 153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0100" h="1533525">
                <a:moveTo>
                  <a:pt x="600075" y="1533525"/>
                </a:moveTo>
                <a:lnTo>
                  <a:pt x="800100" y="1181100"/>
                </a:lnTo>
                <a:lnTo>
                  <a:pt x="781050" y="819150"/>
                </a:lnTo>
                <a:lnTo>
                  <a:pt x="666750" y="0"/>
                </a:lnTo>
                <a:lnTo>
                  <a:pt x="133350" y="180975"/>
                </a:lnTo>
                <a:lnTo>
                  <a:pt x="0" y="190500"/>
                </a:lnTo>
                <a:lnTo>
                  <a:pt x="200025" y="1400175"/>
                </a:lnTo>
                <a:lnTo>
                  <a:pt x="600075" y="1533525"/>
                </a:ln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4086225" y="28575"/>
            <a:ext cx="485775" cy="619125"/>
          </a:xfrm>
          <a:custGeom>
            <a:avLst/>
            <a:gdLst>
              <a:gd name="connsiteX0" fmla="*/ 485775 w 485775"/>
              <a:gd name="connsiteY0" fmla="*/ 514350 h 619125"/>
              <a:gd name="connsiteX1" fmla="*/ 180975 w 485775"/>
              <a:gd name="connsiteY1" fmla="*/ 0 h 619125"/>
              <a:gd name="connsiteX2" fmla="*/ 0 w 485775"/>
              <a:gd name="connsiteY2" fmla="*/ 85725 h 619125"/>
              <a:gd name="connsiteX3" fmla="*/ 333375 w 485775"/>
              <a:gd name="connsiteY3" fmla="*/ 619125 h 619125"/>
              <a:gd name="connsiteX4" fmla="*/ 485775 w 485775"/>
              <a:gd name="connsiteY4" fmla="*/ 514350 h 619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5775" h="619125">
                <a:moveTo>
                  <a:pt x="485775" y="514350"/>
                </a:moveTo>
                <a:lnTo>
                  <a:pt x="180975" y="0"/>
                </a:lnTo>
                <a:lnTo>
                  <a:pt x="0" y="85725"/>
                </a:lnTo>
                <a:lnTo>
                  <a:pt x="333375" y="619125"/>
                </a:lnTo>
                <a:lnTo>
                  <a:pt x="485775" y="514350"/>
                </a:ln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4314825" y="2724150"/>
            <a:ext cx="1009650" cy="742950"/>
          </a:xfrm>
          <a:custGeom>
            <a:avLst/>
            <a:gdLst>
              <a:gd name="connsiteX0" fmla="*/ 1009650 w 1009650"/>
              <a:gd name="connsiteY0" fmla="*/ 142875 h 742950"/>
              <a:gd name="connsiteX1" fmla="*/ 781050 w 1009650"/>
              <a:gd name="connsiteY1" fmla="*/ 361950 h 742950"/>
              <a:gd name="connsiteX2" fmla="*/ 723900 w 1009650"/>
              <a:gd name="connsiteY2" fmla="*/ 295275 h 742950"/>
              <a:gd name="connsiteX3" fmla="*/ 142875 w 1009650"/>
              <a:gd name="connsiteY3" fmla="*/ 742950 h 742950"/>
              <a:gd name="connsiteX4" fmla="*/ 0 w 1009650"/>
              <a:gd name="connsiteY4" fmla="*/ 542925 h 742950"/>
              <a:gd name="connsiteX5" fmla="*/ 762000 w 1009650"/>
              <a:gd name="connsiteY5" fmla="*/ 0 h 742950"/>
              <a:gd name="connsiteX6" fmla="*/ 1009650 w 1009650"/>
              <a:gd name="connsiteY6" fmla="*/ 142875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9650" h="742950">
                <a:moveTo>
                  <a:pt x="1009650" y="142875"/>
                </a:moveTo>
                <a:lnTo>
                  <a:pt x="781050" y="361950"/>
                </a:lnTo>
                <a:lnTo>
                  <a:pt x="723900" y="295275"/>
                </a:lnTo>
                <a:lnTo>
                  <a:pt x="142875" y="742950"/>
                </a:lnTo>
                <a:lnTo>
                  <a:pt x="0" y="542925"/>
                </a:lnTo>
                <a:lnTo>
                  <a:pt x="762000" y="0"/>
                </a:lnTo>
                <a:lnTo>
                  <a:pt x="1009650" y="142875"/>
                </a:ln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3790950" y="2600325"/>
            <a:ext cx="723900" cy="762000"/>
          </a:xfrm>
          <a:custGeom>
            <a:avLst/>
            <a:gdLst>
              <a:gd name="connsiteX0" fmla="*/ 200025 w 723900"/>
              <a:gd name="connsiteY0" fmla="*/ 742950 h 762000"/>
              <a:gd name="connsiteX1" fmla="*/ 723900 w 723900"/>
              <a:gd name="connsiteY1" fmla="*/ 409575 h 762000"/>
              <a:gd name="connsiteX2" fmla="*/ 133350 w 723900"/>
              <a:gd name="connsiteY2" fmla="*/ 0 h 762000"/>
              <a:gd name="connsiteX3" fmla="*/ 0 w 723900"/>
              <a:gd name="connsiteY3" fmla="*/ 228600 h 762000"/>
              <a:gd name="connsiteX4" fmla="*/ 114300 w 723900"/>
              <a:gd name="connsiteY4" fmla="*/ 76200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3900" h="762000">
                <a:moveTo>
                  <a:pt x="200025" y="742950"/>
                </a:moveTo>
                <a:lnTo>
                  <a:pt x="723900" y="409575"/>
                </a:lnTo>
                <a:lnTo>
                  <a:pt x="133350" y="0"/>
                </a:lnTo>
                <a:lnTo>
                  <a:pt x="0" y="228600"/>
                </a:lnTo>
                <a:lnTo>
                  <a:pt x="114300" y="762000"/>
                </a:lnTo>
              </a:path>
            </a:pathLst>
          </a:custGeom>
          <a:solidFill>
            <a:srgbClr val="FFFF00">
              <a:alpha val="50000"/>
            </a:srgbClr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5200650" y="2343150"/>
            <a:ext cx="657225" cy="514350"/>
          </a:xfrm>
          <a:custGeom>
            <a:avLst/>
            <a:gdLst>
              <a:gd name="connsiteX0" fmla="*/ 447675 w 657225"/>
              <a:gd name="connsiteY0" fmla="*/ 514350 h 514350"/>
              <a:gd name="connsiteX1" fmla="*/ 657225 w 657225"/>
              <a:gd name="connsiteY1" fmla="*/ 200025 h 514350"/>
              <a:gd name="connsiteX2" fmla="*/ 133350 w 657225"/>
              <a:gd name="connsiteY2" fmla="*/ 0 h 514350"/>
              <a:gd name="connsiteX3" fmla="*/ 0 w 657225"/>
              <a:gd name="connsiteY3" fmla="*/ 266700 h 514350"/>
              <a:gd name="connsiteX4" fmla="*/ 447675 w 657225"/>
              <a:gd name="connsiteY4" fmla="*/ 51435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225" h="514350">
                <a:moveTo>
                  <a:pt x="447675" y="514350"/>
                </a:moveTo>
                <a:lnTo>
                  <a:pt x="657225" y="200025"/>
                </a:lnTo>
                <a:lnTo>
                  <a:pt x="133350" y="0"/>
                </a:lnTo>
                <a:lnTo>
                  <a:pt x="0" y="266700"/>
                </a:lnTo>
                <a:lnTo>
                  <a:pt x="447675" y="514350"/>
                </a:ln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4095750" y="3743325"/>
            <a:ext cx="2266950" cy="962025"/>
          </a:xfrm>
          <a:custGeom>
            <a:avLst/>
            <a:gdLst>
              <a:gd name="connsiteX0" fmla="*/ 0 w 2266950"/>
              <a:gd name="connsiteY0" fmla="*/ 962025 h 962025"/>
              <a:gd name="connsiteX1" fmla="*/ 876300 w 2266950"/>
              <a:gd name="connsiteY1" fmla="*/ 571500 h 962025"/>
              <a:gd name="connsiteX2" fmla="*/ 1190625 w 2266950"/>
              <a:gd name="connsiteY2" fmla="*/ 447675 h 962025"/>
              <a:gd name="connsiteX3" fmla="*/ 1562100 w 2266950"/>
              <a:gd name="connsiteY3" fmla="*/ 276225 h 962025"/>
              <a:gd name="connsiteX4" fmla="*/ 1924050 w 2266950"/>
              <a:gd name="connsiteY4" fmla="*/ 123825 h 962025"/>
              <a:gd name="connsiteX5" fmla="*/ 2266950 w 2266950"/>
              <a:gd name="connsiteY5" fmla="*/ 0 h 96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66950" h="962025">
                <a:moveTo>
                  <a:pt x="0" y="962025"/>
                </a:moveTo>
                <a:lnTo>
                  <a:pt x="876300" y="571500"/>
                </a:lnTo>
                <a:cubicBezTo>
                  <a:pt x="1074737" y="485775"/>
                  <a:pt x="1076325" y="496887"/>
                  <a:pt x="1190625" y="447675"/>
                </a:cubicBezTo>
                <a:cubicBezTo>
                  <a:pt x="1304925" y="398462"/>
                  <a:pt x="1439863" y="330200"/>
                  <a:pt x="1562100" y="276225"/>
                </a:cubicBezTo>
                <a:cubicBezTo>
                  <a:pt x="1684337" y="222250"/>
                  <a:pt x="1806575" y="169862"/>
                  <a:pt x="1924050" y="123825"/>
                </a:cubicBezTo>
                <a:cubicBezTo>
                  <a:pt x="2041525" y="77788"/>
                  <a:pt x="2154237" y="38894"/>
                  <a:pt x="2266950" y="0"/>
                </a:cubicBezTo>
              </a:path>
            </a:pathLst>
          </a:custGeom>
          <a:noFill/>
          <a:ln w="76200">
            <a:solidFill>
              <a:schemeClr val="accent2">
                <a:lumMod val="60000"/>
                <a:lumOff val="40000"/>
                <a:alpha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4067175" y="3343275"/>
            <a:ext cx="1028700" cy="847725"/>
          </a:xfrm>
          <a:custGeom>
            <a:avLst/>
            <a:gdLst>
              <a:gd name="connsiteX0" fmla="*/ 0 w 1028700"/>
              <a:gd name="connsiteY0" fmla="*/ 847725 h 847725"/>
              <a:gd name="connsiteX1" fmla="*/ 285750 w 1028700"/>
              <a:gd name="connsiteY1" fmla="*/ 609600 h 847725"/>
              <a:gd name="connsiteX2" fmla="*/ 476250 w 1028700"/>
              <a:gd name="connsiteY2" fmla="*/ 447675 h 847725"/>
              <a:gd name="connsiteX3" fmla="*/ 657225 w 1028700"/>
              <a:gd name="connsiteY3" fmla="*/ 323850 h 847725"/>
              <a:gd name="connsiteX4" fmla="*/ 904875 w 1028700"/>
              <a:gd name="connsiteY4" fmla="*/ 133350 h 847725"/>
              <a:gd name="connsiteX5" fmla="*/ 1028700 w 1028700"/>
              <a:gd name="connsiteY5" fmla="*/ 0 h 847725"/>
              <a:gd name="connsiteX6" fmla="*/ 1028700 w 1028700"/>
              <a:gd name="connsiteY6" fmla="*/ 0 h 847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8700" h="847725">
                <a:moveTo>
                  <a:pt x="0" y="847725"/>
                </a:moveTo>
                <a:lnTo>
                  <a:pt x="285750" y="609600"/>
                </a:lnTo>
                <a:cubicBezTo>
                  <a:pt x="365125" y="542925"/>
                  <a:pt x="414337" y="495300"/>
                  <a:pt x="476250" y="447675"/>
                </a:cubicBezTo>
                <a:cubicBezTo>
                  <a:pt x="538163" y="400050"/>
                  <a:pt x="585788" y="376237"/>
                  <a:pt x="657225" y="323850"/>
                </a:cubicBezTo>
                <a:cubicBezTo>
                  <a:pt x="728662" y="271463"/>
                  <a:pt x="842963" y="187325"/>
                  <a:pt x="904875" y="133350"/>
                </a:cubicBezTo>
                <a:cubicBezTo>
                  <a:pt x="966787" y="79375"/>
                  <a:pt x="1028700" y="0"/>
                  <a:pt x="1028700" y="0"/>
                </a:cubicBezTo>
                <a:lnTo>
                  <a:pt x="1028700" y="0"/>
                </a:lnTo>
              </a:path>
            </a:pathLst>
          </a:custGeom>
          <a:noFill/>
          <a:ln w="76200">
            <a:solidFill>
              <a:schemeClr val="accent2">
                <a:lumMod val="60000"/>
                <a:lumOff val="40000"/>
                <a:alpha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6581775" y="5295900"/>
            <a:ext cx="2505075" cy="1524000"/>
          </a:xfrm>
          <a:custGeom>
            <a:avLst/>
            <a:gdLst>
              <a:gd name="connsiteX0" fmla="*/ 0 w 2505075"/>
              <a:gd name="connsiteY0" fmla="*/ 1524000 h 1524000"/>
              <a:gd name="connsiteX1" fmla="*/ 314325 w 2505075"/>
              <a:gd name="connsiteY1" fmla="*/ 1247775 h 1524000"/>
              <a:gd name="connsiteX2" fmla="*/ 647700 w 2505075"/>
              <a:gd name="connsiteY2" fmla="*/ 1057275 h 1524000"/>
              <a:gd name="connsiteX3" fmla="*/ 923925 w 2505075"/>
              <a:gd name="connsiteY3" fmla="*/ 904875 h 1524000"/>
              <a:gd name="connsiteX4" fmla="*/ 1228725 w 2505075"/>
              <a:gd name="connsiteY4" fmla="*/ 752475 h 1524000"/>
              <a:gd name="connsiteX5" fmla="*/ 1647825 w 2505075"/>
              <a:gd name="connsiteY5" fmla="*/ 495300 h 1524000"/>
              <a:gd name="connsiteX6" fmla="*/ 1971675 w 2505075"/>
              <a:gd name="connsiteY6" fmla="*/ 314325 h 1524000"/>
              <a:gd name="connsiteX7" fmla="*/ 2295525 w 2505075"/>
              <a:gd name="connsiteY7" fmla="*/ 142875 h 1524000"/>
              <a:gd name="connsiteX8" fmla="*/ 2505075 w 2505075"/>
              <a:gd name="connsiteY8" fmla="*/ 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5075" h="1524000">
                <a:moveTo>
                  <a:pt x="0" y="1524000"/>
                </a:moveTo>
                <a:cubicBezTo>
                  <a:pt x="103187" y="1424781"/>
                  <a:pt x="206375" y="1325562"/>
                  <a:pt x="314325" y="1247775"/>
                </a:cubicBezTo>
                <a:cubicBezTo>
                  <a:pt x="422275" y="1169987"/>
                  <a:pt x="546100" y="1114425"/>
                  <a:pt x="647700" y="1057275"/>
                </a:cubicBezTo>
                <a:cubicBezTo>
                  <a:pt x="749300" y="1000125"/>
                  <a:pt x="827088" y="955675"/>
                  <a:pt x="923925" y="904875"/>
                </a:cubicBezTo>
                <a:cubicBezTo>
                  <a:pt x="1020762" y="854075"/>
                  <a:pt x="1108075" y="820737"/>
                  <a:pt x="1228725" y="752475"/>
                </a:cubicBezTo>
                <a:cubicBezTo>
                  <a:pt x="1349375" y="684212"/>
                  <a:pt x="1524000" y="568325"/>
                  <a:pt x="1647825" y="495300"/>
                </a:cubicBezTo>
                <a:cubicBezTo>
                  <a:pt x="1771650" y="422275"/>
                  <a:pt x="1863725" y="373062"/>
                  <a:pt x="1971675" y="314325"/>
                </a:cubicBezTo>
                <a:cubicBezTo>
                  <a:pt x="2079625" y="255588"/>
                  <a:pt x="2206625" y="195262"/>
                  <a:pt x="2295525" y="142875"/>
                </a:cubicBezTo>
                <a:cubicBezTo>
                  <a:pt x="2384425" y="90488"/>
                  <a:pt x="2444750" y="45244"/>
                  <a:pt x="2505075" y="0"/>
                </a:cubicBezTo>
              </a:path>
            </a:pathLst>
          </a:custGeom>
          <a:noFill/>
          <a:ln w="76200">
            <a:solidFill>
              <a:srgbClr val="FCB040">
                <a:alpha val="75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5829300" y="4210050"/>
            <a:ext cx="352425" cy="600075"/>
          </a:xfrm>
          <a:custGeom>
            <a:avLst/>
            <a:gdLst>
              <a:gd name="connsiteX0" fmla="*/ 0 w 352425"/>
              <a:gd name="connsiteY0" fmla="*/ 95250 h 600075"/>
              <a:gd name="connsiteX1" fmla="*/ 180975 w 352425"/>
              <a:gd name="connsiteY1" fmla="*/ 600075 h 600075"/>
              <a:gd name="connsiteX2" fmla="*/ 352425 w 352425"/>
              <a:gd name="connsiteY2" fmla="*/ 523875 h 600075"/>
              <a:gd name="connsiteX3" fmla="*/ 152400 w 352425"/>
              <a:gd name="connsiteY3" fmla="*/ 0 h 600075"/>
              <a:gd name="connsiteX4" fmla="*/ 0 w 352425"/>
              <a:gd name="connsiteY4" fmla="*/ 28575 h 600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2425" h="600075">
                <a:moveTo>
                  <a:pt x="0" y="95250"/>
                </a:moveTo>
                <a:lnTo>
                  <a:pt x="180975" y="600075"/>
                </a:lnTo>
                <a:lnTo>
                  <a:pt x="352425" y="523875"/>
                </a:lnTo>
                <a:lnTo>
                  <a:pt x="152400" y="0"/>
                </a:lnTo>
                <a:lnTo>
                  <a:pt x="0" y="28575"/>
                </a:lnTo>
              </a:path>
            </a:pathLst>
          </a:custGeom>
          <a:solidFill>
            <a:srgbClr val="FFFF00">
              <a:alpha val="50000"/>
            </a:srgbClr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own Arrow 25"/>
          <p:cNvSpPr/>
          <p:nvPr/>
        </p:nvSpPr>
        <p:spPr>
          <a:xfrm>
            <a:off x="3095625" y="6057900"/>
            <a:ext cx="490939" cy="619125"/>
          </a:xfrm>
          <a:prstGeom prst="down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66675" y="161925"/>
            <a:ext cx="2781300" cy="707886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	</a:t>
            </a:r>
            <a:r>
              <a:rPr lang="en-US" sz="1000" b="1" dirty="0" smtClean="0"/>
              <a:t>- Commuter Rail/Amtrak</a:t>
            </a:r>
          </a:p>
          <a:p>
            <a:r>
              <a:rPr lang="en-US" sz="1000" b="1" dirty="0"/>
              <a:t>	</a:t>
            </a:r>
            <a:r>
              <a:rPr lang="en-US" sz="1000" b="1" dirty="0" smtClean="0"/>
              <a:t>- Identified Brownfield Sites</a:t>
            </a:r>
          </a:p>
          <a:p>
            <a:r>
              <a:rPr lang="en-US" sz="1000" b="1" dirty="0"/>
              <a:t>	</a:t>
            </a:r>
            <a:r>
              <a:rPr lang="en-US" sz="1000" b="1" dirty="0" smtClean="0"/>
              <a:t>- Active pedestrian commercial corridor</a:t>
            </a:r>
          </a:p>
          <a:p>
            <a:r>
              <a:rPr lang="en-US" sz="1000" b="1" dirty="0"/>
              <a:t>	</a:t>
            </a:r>
            <a:r>
              <a:rPr lang="en-US" sz="1000" b="1" dirty="0" smtClean="0"/>
              <a:t>- Abandoned rail line</a:t>
            </a:r>
            <a:endParaRPr lang="en-US" sz="1000" b="1" dirty="0"/>
          </a:p>
        </p:txBody>
      </p:sp>
      <p:sp>
        <p:nvSpPr>
          <p:cNvPr id="33" name="Freeform 32"/>
          <p:cNvSpPr/>
          <p:nvPr/>
        </p:nvSpPr>
        <p:spPr>
          <a:xfrm>
            <a:off x="209549" y="339656"/>
            <a:ext cx="285749" cy="176212"/>
          </a:xfrm>
          <a:custGeom>
            <a:avLst/>
            <a:gdLst>
              <a:gd name="connsiteX0" fmla="*/ 447675 w 657225"/>
              <a:gd name="connsiteY0" fmla="*/ 514350 h 514350"/>
              <a:gd name="connsiteX1" fmla="*/ 657225 w 657225"/>
              <a:gd name="connsiteY1" fmla="*/ 200025 h 514350"/>
              <a:gd name="connsiteX2" fmla="*/ 133350 w 657225"/>
              <a:gd name="connsiteY2" fmla="*/ 0 h 514350"/>
              <a:gd name="connsiteX3" fmla="*/ 0 w 657225"/>
              <a:gd name="connsiteY3" fmla="*/ 266700 h 514350"/>
              <a:gd name="connsiteX4" fmla="*/ 447675 w 657225"/>
              <a:gd name="connsiteY4" fmla="*/ 51435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225" h="514350">
                <a:moveTo>
                  <a:pt x="447675" y="514350"/>
                </a:moveTo>
                <a:lnTo>
                  <a:pt x="657225" y="200025"/>
                </a:lnTo>
                <a:lnTo>
                  <a:pt x="133350" y="0"/>
                </a:lnTo>
                <a:lnTo>
                  <a:pt x="0" y="266700"/>
                </a:lnTo>
                <a:lnTo>
                  <a:pt x="447675" y="514350"/>
                </a:ln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209549" y="271462"/>
            <a:ext cx="284518" cy="45719"/>
          </a:xfrm>
          <a:custGeom>
            <a:avLst/>
            <a:gdLst>
              <a:gd name="connsiteX0" fmla="*/ 0 w 378535"/>
              <a:gd name="connsiteY0" fmla="*/ 0 h 28575"/>
              <a:gd name="connsiteX1" fmla="*/ 133350 w 378535"/>
              <a:gd name="connsiteY1" fmla="*/ 19050 h 28575"/>
              <a:gd name="connsiteX2" fmla="*/ 361950 w 378535"/>
              <a:gd name="connsiteY2" fmla="*/ 19050 h 28575"/>
              <a:gd name="connsiteX3" fmla="*/ 342900 w 378535"/>
              <a:gd name="connsiteY3" fmla="*/ 28575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535" h="28575">
                <a:moveTo>
                  <a:pt x="0" y="0"/>
                </a:moveTo>
                <a:cubicBezTo>
                  <a:pt x="36512" y="7937"/>
                  <a:pt x="73025" y="15875"/>
                  <a:pt x="133350" y="19050"/>
                </a:cubicBezTo>
                <a:cubicBezTo>
                  <a:pt x="193675" y="22225"/>
                  <a:pt x="327025" y="17462"/>
                  <a:pt x="361950" y="19050"/>
                </a:cubicBezTo>
                <a:cubicBezTo>
                  <a:pt x="396875" y="20638"/>
                  <a:pt x="369887" y="24606"/>
                  <a:pt x="342900" y="28575"/>
                </a:cubicBezTo>
              </a:path>
            </a:pathLst>
          </a:custGeom>
          <a:noFill/>
          <a:ln w="44450">
            <a:solidFill>
              <a:schemeClr val="accent1">
                <a:shade val="95000"/>
                <a:satMod val="105000"/>
                <a:alpha val="68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247033" y="601981"/>
            <a:ext cx="209550" cy="45719"/>
          </a:xfrm>
          <a:custGeom>
            <a:avLst/>
            <a:gdLst>
              <a:gd name="connsiteX0" fmla="*/ 0 w 352425"/>
              <a:gd name="connsiteY0" fmla="*/ 0 h 38100"/>
              <a:gd name="connsiteX1" fmla="*/ 180975 w 352425"/>
              <a:gd name="connsiteY1" fmla="*/ 19050 h 38100"/>
              <a:gd name="connsiteX2" fmla="*/ 352425 w 352425"/>
              <a:gd name="connsiteY2" fmla="*/ 38100 h 3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425" h="38100">
                <a:moveTo>
                  <a:pt x="0" y="0"/>
                </a:moveTo>
                <a:lnTo>
                  <a:pt x="180975" y="19050"/>
                </a:lnTo>
                <a:lnTo>
                  <a:pt x="352425" y="38100"/>
                </a:lnTo>
              </a:path>
            </a:pathLst>
          </a:custGeom>
          <a:noFill/>
          <a:ln w="76200">
            <a:solidFill>
              <a:schemeClr val="accent2">
                <a:lumMod val="60000"/>
                <a:lumOff val="40000"/>
                <a:alpha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247033" y="712469"/>
            <a:ext cx="219075" cy="45719"/>
          </a:xfrm>
          <a:custGeom>
            <a:avLst/>
            <a:gdLst>
              <a:gd name="connsiteX0" fmla="*/ 0 w 257175"/>
              <a:gd name="connsiteY0" fmla="*/ 0 h 20461"/>
              <a:gd name="connsiteX1" fmla="*/ 200025 w 257175"/>
              <a:gd name="connsiteY1" fmla="*/ 19050 h 20461"/>
              <a:gd name="connsiteX2" fmla="*/ 257175 w 257175"/>
              <a:gd name="connsiteY2" fmla="*/ 19050 h 20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7175" h="20461">
                <a:moveTo>
                  <a:pt x="0" y="0"/>
                </a:moveTo>
                <a:lnTo>
                  <a:pt x="200025" y="19050"/>
                </a:lnTo>
                <a:cubicBezTo>
                  <a:pt x="242887" y="22225"/>
                  <a:pt x="257175" y="19050"/>
                  <a:pt x="257175" y="19050"/>
                </a:cubicBezTo>
              </a:path>
            </a:pathLst>
          </a:custGeom>
          <a:noFill/>
          <a:ln w="76200">
            <a:solidFill>
              <a:srgbClr val="FCB040">
                <a:alpha val="75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3009900" y="5474642"/>
            <a:ext cx="6477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1 </a:t>
            </a:r>
            <a:r>
              <a:rPr lang="en-US" sz="1200" b="1" dirty="0" err="1" smtClean="0"/>
              <a:t>hr</a:t>
            </a:r>
            <a:r>
              <a:rPr lang="en-US" sz="1200" b="1" dirty="0" smtClean="0"/>
              <a:t> to Boston</a:t>
            </a:r>
            <a:endParaRPr lang="en-US" sz="1200" b="1" dirty="0"/>
          </a:p>
        </p:txBody>
      </p:sp>
      <p:sp>
        <p:nvSpPr>
          <p:cNvPr id="34" name="Freeform 33"/>
          <p:cNvSpPr/>
          <p:nvPr/>
        </p:nvSpPr>
        <p:spPr>
          <a:xfrm>
            <a:off x="2200275" y="1095375"/>
            <a:ext cx="1047750" cy="895350"/>
          </a:xfrm>
          <a:custGeom>
            <a:avLst/>
            <a:gdLst>
              <a:gd name="connsiteX0" fmla="*/ 1047750 w 1047750"/>
              <a:gd name="connsiteY0" fmla="*/ 657225 h 895350"/>
              <a:gd name="connsiteX1" fmla="*/ 866775 w 1047750"/>
              <a:gd name="connsiteY1" fmla="*/ 895350 h 895350"/>
              <a:gd name="connsiteX2" fmla="*/ 0 w 1047750"/>
              <a:gd name="connsiteY2" fmla="*/ 285750 h 895350"/>
              <a:gd name="connsiteX3" fmla="*/ 161925 w 1047750"/>
              <a:gd name="connsiteY3" fmla="*/ 0 h 895350"/>
              <a:gd name="connsiteX4" fmla="*/ 1047750 w 1047750"/>
              <a:gd name="connsiteY4" fmla="*/ 657225 h 895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7750" h="895350">
                <a:moveTo>
                  <a:pt x="1047750" y="657225"/>
                </a:moveTo>
                <a:lnTo>
                  <a:pt x="866775" y="895350"/>
                </a:lnTo>
                <a:lnTo>
                  <a:pt x="0" y="285750"/>
                </a:lnTo>
                <a:lnTo>
                  <a:pt x="161925" y="0"/>
                </a:lnTo>
                <a:lnTo>
                  <a:pt x="1047750" y="657225"/>
                </a:ln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5695950" y="28575"/>
            <a:ext cx="3390900" cy="92333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Haverhill, Massachusetts Made a Significant Investment in Downtown Brownfields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27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jpeg;base64,/9j/4AAQSkZJRgABAQAAAQABAAD/2wCEAAkGBhQSERQUExQVFBQUFRQXFBcYGBcVFxUUFBQVFhQUGBQXGyYeGBkkGRQVHy8gIycpLCwsFR4xNTAqNSYrLCkBCQoKDgwOGg8PGikkHCQsKSwsKSwsLCwsLCksLCwsKSksKSkpKSwsKSksKSksLCwsKSwpLCksKSksLCwsKSksLP/AABEIAMIBBAMBIgACEQEDEQH/xAAcAAABBQEBAQAAAAAAAAAAAAADAAECBAUGBwj/xABMEAABAwIDBAYGBwUFBQkBAAABAAIRAyEEEjEFQVFhBhMiMnGRQlKBobHBBxQjYnLR8BUzgpLhJENTotIXNLLC8URjc4OTlKOz0xb/xAAaAQACAwEBAAAAAAAAAAAAAAAAAQIDBAUG/8QALhEAAgIBAwMCBAUFAAAAAAAAAAECEQMSITEEQVETIhRhsfAjMkJxkQUzUoGh/9oADAMBAAIRAxEAPwC5SowrLaaIKamGL0ZxLBhqUImVLKgLBwnhTyqQakFgsqfKiZU5agLA5E4YiQmyoCxjTTBqIFYpRvUW6GtwLGGN608LSJGt0BrZsJWiKQawEawqZyLYIqVsW5h7QPyKquxpzSLDgi1sYTIN1jbQ2gykRmIEiRLgPjdNVFXILcnUTcOMsgjGHiuWqdLKQ9JvszO+AhUqvTVu7Mf4QPiVU82Ndy1Ysj7Hfs2vA5rG270kDYDsokTJzE6xoAuOqdM3HRp9rvyCp4zahq0y5wHZnefuHeVQ88P0clvoTW8uDff0pbuJPg3/AFFVKvSn8V51cG6RuA5rBoVxOg0PH1TxWjQOHyAk1nG+jadPtQJAcS62l49iqeeXkmscfB1PQrameu5zmtyMpPc4HM7M0w0iZt3p0Oi6fH7Hbl62gc1PePSp+PEc/wDquJ6B4r7XElocAMPULQ4hxAzNsTAB8vYuz2djyxofTsQLs1BBe/NlnUW7vKx3ghlnF6kKUIyVMzxTUsi2sRgG1gX0bOF30xu5s4i+iysi6OPKsitGKcHB0wOVIMRsikKatsrAimnFNGhNCVgDypFqJlT5UBYDq0ysZUkBZUFNOacLQwmEaT2itPJTqHKALb1GWWuw447RzeVLKr+PwYY+AZGv9FVyqxNNWiDVOgWVPlRMiWVSEQypFqmAnypACypZUXKllQALKnARMqWVICVGoQrbsZDf15qnCRCg4pk1JoiXrhunz/taY4U/+Y/ku6yrgen379n/AIY/4nKjqtsbNHSb5Ec0So5k0qBK5B2SWdaGBvRfN7nloGLKJXQ7Cw4fhqttHW/lB+ScHuV5PymZhcUM2XLpm1JJs0rU2Z226DU7hyWOKBFZ1v8AEP8Alct7oy0BvHtePBWszmp0CxbutxMwcuHqwCARZzdW6LqyzPRBpiHQDkkkiHvu06nw1Eb9VzfRCgRicbDTHVYjKIOmewHsW8132AOkAHw+0cpRK5Glg8YeseQcrxBnQO7JieB56HfvJ1xhxiWZwMla4c02DyNfB3x+GIyqHveCQHAN7W4y30uB+958VrbDDhSAdMgnXhujkoZMjxe+POxbixrK9D4KDqJBgiCNZTQt7GMbUHas8aO4jg4b/FYmVdHp+ojmja5MGfBLC6ZDKlkRQ1PC0GcDlSDUbImyosAcJIuVJIC4zYz8xEWBifnCs0NllszfwW9VoXmSmYxcx9TJo6KwRRyu0NnOku3fqyzjTXZ4uhmBHJY1bZtrrVh6i1TM2XA7tGJkSyI7qaYtWyzIAypZUbIlkTsAOVLKjZUsiVgCypZUXInDUrGCyJZUbImyJWMCWrznp+f7UBwpt+Ll6XlXmPT8/wBsdyZT+E/NZeqf4Zs6P+5/o5olRJTlRK5J2BiV1HRds0KgmO2TpazRy5rl10Owj9gfxnzhsJxK8nAeuxweSLd/0Rfsu3xdS2Q8tjrCSZJvOkhXqQad8m/wVqrsQOb+/psjeHOPuY0qWtLkocWyx0DwxONxJbMvo1i3LMgufmAC6mvhBUpEOgOt2xoftPSaBr2jccdFy/Qgvp1q5DiS2hULXCRcEQRN11rMc2pSOf7Nzh3hZpOcRI9GSN1r7lbF9yqSBt2XD3EkdtrDxtDRM79fcr2xWZaZbMwYHhAPzQW1Cxxa7QsYYmRfIJBHxHDeibKe3q+ybE2m1405/rwVXUu8f8F/SL8T+TRedPH5FZmVaBdp4/JDdhw4ZmeJbvAnUcRbxR/T8sYtp96J/wBRxSlFNLiynlThqJCkGrtWcIHlSyIuVLKiwBZE6JlSRYHUGuClnCw6eKI1VpuIJXMlgcTpRzKRecZVHFiyM2shVDKIqmOVNGO/DG6CaS2HNixt4o9KjRA7RbfmFr+I0rcyfD6nsYBppurWpiH4ZpM1qbRzcLKhidr4FjTOJYXXgNc0k27obOpT+KgL4aZEYdRdRhZJ6b0hpTe/hJDfhKza3TV5nJTaAL3JdA0kxG8jzS+IjfI/h5VwdNkSyrjanSfEudlENdJEBomRqO1KoYrbOIMZqjwHCReARJE25gpPqo9iS6WXdnoLra28bKpW2tRb3qrB/ED7gvPcXTqCS+TDspkzeJVGpU+E/wCbL8VW+qfZFi6Vd2d9iOmGGb6TnfhafiYXnXSvaba+JfUaCAQ0AGJs0DcmqP3zFwPOfyWXiDLjvvHlZZ8uaU1TNWHDGErQMlRJShKFmNZEldFsX/dz+I/Fq50rotit+wH4+V76eKcSvJwWMLjTv+981q4F4eLlY9MOBNiJDotG4rU2ViMpGbiDe9g5Noqs0uiuYuxAuf7PVgeWi0SP7P7B/wDaUDYLXOrV+oku+rVAzKLl2bNbTirVPbAfScKwDQWjttHanrwBLbAjQ3g63VsJJbFU4t7lzA4sh5ae0wCl2ToP3dxvB8PerOGDXUR1c3cS1p10PYB9I+8jdqh0sCcxc0hzSKUEH8Go1CubBYOoyPa1wJIIIkf08UZZKMdX7EsMXKWn5MsMrnrHNO42+YTYckZHDQtdBvuNTfxB3IlSjlhwOYG0Gzm6aO0c22hvzAQMJUIY0i7ZdIOhg17Eajd+a59Jv2+F9DpuUlH3eX9S3TqNqATAcRPAHjPA2/Wqc04sbFAqUd7fRa9sTfQx46HnZFo4uey/g2DvEkj2jkt+DqnD2z4Of1HRxmtWPnwSypsqMWe1INXTUk1aOO4tOmBypI2VOjUI0qWygO9c/BWKeHAtCsp4XKeWUuTrRxxjwC6kcFndIMaMPhqtQRLWOLfxZTl/P2LWXnn0o7ZGR1Jp7jHF/wCJ4DQP5XT/ABBKLbZKjzWvtKq6gKjq1UuNSo09sxlaykdJ4vcoYwtNJxl2YPptu5xNqP2up0LyDyVB9TsMEC+Y6ne7Lx+6FHHV7GAL1KvE2BaBqeSNy20i4XU+pf2Wh4ZQAtcuOd7nTuMQFLZWOY2M+UBtN/aPF9YASeQBhZ+KfAdEd9o0Hosg/FOHGD/4dLcNXHPwRQOXY3MH0oo0y3tgtD3PtczTZNvYVnN6UMh+QPIOVp7MSHOB382hZ7cNUmmQCAGYgnddzC1vwUmbNqPDRP8AfUSZO4Z5+IUqKi7jOlbn1qjmUajb1SCZtAeRuVLHdIMQ/I0UgOwwD+ITvI3uTt2cXdZfvMfuJ71vmiM2aBUY2T2epbpGjWBGwFDF7TxLmmHADrao1ZuyRqdbqu8VTIL79SCe1xrCDbxC1DgGtY3XtOqPMne7IPkjPwzQHGBPVUmzO4upmNUgOdp4IhozPHaq0h6RvFT7vNaOB2e+o8UmDO8l0AeJJN9BzK0cLTH2en75vuH9UPZm1+oc8wcziy4EnK1+dzdRGaGg8lGTLIck6HRTEPywyM+aCSBZpAJPASQBxlWG9DX5cxrUAImczjbPkmzfWMKT+mTuH991p5x3afe7ohtuSr1ulLnTLZJa1uawJayoKjQd0gjXgoFhS23sZ+GqZHkG0tc27XCSDHgQQRyWjstxGHB++fiVQ2zt9+IDQ++VziCYJGeJaIaIbbRaOzHj6oAYu4+9/wDQqUSE+CxTqkzbceHBXvqbC3/eGgxqGVDv4Fo8Fz2ExBiODXe5aOEbmDd5PvlxTcWV2jb6MY99P609riCzDVCxxtoRBg6eCtVduUq2Hms0McRPWUx2c3WQC5ovqJMHeeysDYNFwpY3NHawbyL6AvAv5KuAfqJ3ZWAn/wBzGntQ0COuwvXUqgfTdnZkw/aYTlzTRBaRqCRuIBg6K9snpb/ZadaszK51bqnBojtETJG42hclsrFOZiSWuLT1WGuDGpw1vC5sug2JhXY3At+zDnCv1jhTy03OLQ2XgHsuPau0ATujfXNWqZbjdStc7nYmpu3/AK89VWo4jLla5sNzPOcTIAqVJDmRcDN/RZmzKLvruIIdIcylDCYe0hrQ6WTyBkSLarUwtUENzC4e4ZhrBrubcaGABz8VlitL28G6clKO/ktFwc3M0ggu7LgbHsGIO49pBFcEw+xLn9rkyscsjw3j3oQw7mFpY6wsSJLCcrC3Oy3rb4KanWa/KHAMcQXfcOdxs1xNjJ0PJXJp7MzuLjvE18Mzs+10eBcSPii5FDZlOKYG8a+ZVrIupilUEji51eRsDkSRsiSs1FFGgMYFNuJCz6dVrtPciNYBvWLSjqWaAeF4Lt/aRq08RVJkvqu8utbA9gaB7F7Ti8QGU3unuse7+VpPyXgWMOXBMB1c5pP/AMjviklVkluZzMQ3NTkG2T3uzceaA7EAtaC2TBP8znc1N0B4to0HU+jTn5IbQM9IQLinOu8zx5pE9iWIxWvZmalQ7hvaOCLQxPadMAfZC5AjLTO+LqpVq9hhgSQ46H1iN55KeMYDnBa0xVcBYHuiPmEA6NGptJjWkZ29zjNjUgmxQKW3KYiHz29wdqBO9ZfUHM6GCBRpx2RGZ1RruHMolLCvmlDYAdWLrAWFNkT7QUysdvSKnldAcYaNwHps4lMekP20BnptE24gDQKLsFUNKoAYJDQLx6YO7wVzqHdcTmsHP3n0Z/JAzMqbbq5WZWbjuJ9Ij5J620K5D4DgctHRp9UKyNnltOm0uJhhPnUfzRq+Bb9q6Scxot3ejTP+lAGZh6tc9Xmz3rCJkWGSfipUJytBN4bMnfAXoOF2vhmtANGiC3iIIIgZrMNzAKst6T0G/wB1TEGDGa3A2Z+pUHuTi6OAx+BNMgA5pE2CrjDvOjHH+E/kvTD0sp7mstyfpISd0sEGAyQCe47cOJckS1HnFPZVZ2lGqfBjvyW3hsHUp0Wh7XMM6ObB7ztxE7119LpWdOyBFvs7zOnfWF0j231mU97KQNMoEz6pUovchN2jGotdJER2THZA3eC09lkAtDzGhMwLZ1n0cVmnTQ7z+a0mYdkD7emDHq1TvO7KpORXRu9HmF9fEikXT9Xe1mXtGxFw0AyT4aKNYMdh3tqsHaaRmpgU3H7ame4Bk3z3R4qn0X2u6kcTUa5s08PUc03GhFzBDh5yi1uklGrhiarSyQ45mdps9ZTbMS1+sekd9ioS5JLgsYXYtM1s1OoCTToDK6KbuyaBGvZPd3OOui3OhGCdRw7mOBaRUPeBBu1l4K53BYQOrNNKqKp6qhLcwDrGgQRTdD7gcDqi4HGVsPgH9oh9PEtZeSACBYA7lRlVxo0YHpnf7neV35mhpAMG1gSJN4Osb1Xw8ERmDndbEE9uOvbBvci58lRw+1i7EOo5e7TY8O45gLR4q02iHw4ejVdO5w7TdJvvFws0NSe5uyKMo7eQ8EExqH0+R0oW5qqKrXSCMpLiwEd2A0vEt3abuOiTa1RsNd2h1gkOkulhZl7XgyLgp6dRj41a4uLsrtYFMss4WN7anXmr04syuM4bo3Nid0iSQXSwySMpAIAO4a2WJQ+kzBOdlLzT7bmkvytjKLuIDiYJsOYWB0s6WV9nNw/Uhkua8HO0u7gpgaOA9IryqtWklxuXOzEC2pkxwWqE2lRknhUm5M94f9JOzwf94B8GVSPPIkvBet9nLVJWPIyC6aDXc+j8PimhrRDrAaNnd92UcY9o1zDxa4DzISfsxrZdT6tzYvTIb7S1248jY8tVH6sx9NxY1oizhGVwJIsRYg3/AOqWsKKXSLaLRhcRlcCepqQAbklpAAbqdV45tlruoogtPEiDbsDW33ivX+kVFhwj2OJl7G5gC5xGYt7zZI/mC4bF4KmGtvBbdsECwgRdsbuBUXIktjjMfVaCbCSwnQN7zXACwFoIVUVm5wYMtDfDssHPkuh2pUL3RlF2wPtInSM3aAB8RwWNi8IG1DmaQAHGzhOh335eaW5K0UxVbDAQbNA5XcT63NWMPVzZravqO/mLfyVfqgXCJgmBO4DLc+arVsOHASXDXQxv96dCbRs1atiPwcNzEI4gDf6L9/rAtWbXwDNDm9H0huDvzTMwrBADdGOIk8XQfYmRLwxzWiJ9JvP1uSD+2G5nHec58w7ihOwzZgMB7bdcx0B5qFLDNvFNmjtx4EcUDHxW2hYR6IF3AHU/e5pVtsntANB7bdXWs13DTVTr02gkBrLfdBNuZSo0wSCWt7TxYAab/jrySAfaGJcKxiIkiDoYCsUiS9/NwA8cyBiSC90g6neP9Ksms0OMA98anfLuWllEZq09jvGYQTHZnMIJkGwUPq7g8t0hpOv3eKONoOMmfSnXiQFnvxpNR5h3dcJ7V4CSGadPYtR0E7hJ7WgOnwWbWZDXDnB/zLdwtc5JzR2QNT+aw6s5CSLFx1zcDfXmmhMDhzqPulaGAwucDjMD2uMKpSdlJ7IHZnfoY5rX2LJdTaLZy0iJ9J1jy4ob2CgOzsGKdPFgTJwFRzvxFxsPYAs7DMnBOkTFN58sTRHzXW7NYRiMUCGuijWb2pggTYkEGLbiEGr1IovFSlkBDwSx8j97QPdqAnWPS3JOQJGHs9g+sCf8Ch7hQj3hdV0FwpxOFqU6lV4DapykgVQAA0hpp1JaW208oVOhhqBqNyVmg9Syz2lpiG5TLcw3DetzoVhxTZWuwtNWxa9rxpF8pMGdxhU5ZNRtF+GKc0n97Go3Y7mVzXim4ZBTJDix/ZsD1eUtI4RHPipUwC2of+9Bg20OHdxj3q64yCqFTEPaHtGUtdUJIMyPs2EEGY9HSN6yQyXLc3TxVGl5DOe4TN4yEZrxoDB3b9FgdJ8cGYeqWyxzDlEw4HrGU3fPeDotmrtBv2ksdTJhgjtNzDrN43XsYXLfSFVplgDHNcH1CbWPYptbcHx9y1QUZMySc4I4/pLt11alTD7ljnBpkmAWsuBNu7oufa+w36K3jqmWkQQDLtSNJabjyVBruytDVcFUXd2Gc8E2EDhc/FJRrFs9nT2/NMovklHg92xnQohp6nEY1rrQXEVGxNxAAOm+VSf0RxjZNPF1JIt1lMC8WDnB0nXguv2DtIVGiHSWsEza/wCgvE/pRxQdtTETcNLG2g3bRYPirtSrgzKLs6rpNTxWEw4c/FUqwNRrRS6uCXPkzw3LlNq7eqyGOFKYBzAERc8PBc7s54ztJgdqPG4Kt7Qqh1V1zZp3cKZPHmoPyTS3GqbTc6SQ0yQDBvJuN3JU8Vj95BNrwfj5qVAAxc99u4bgTxWZiKJIteSALQZNvmmmJpdi43HzEMJFz+fwRW1nOgBlgNfM7jzQKFENlsklofeLGAeamcwc1rXkA5PRB1a3nzRYUqDvqVCbtA4SeHhPvTZqt5DRoN5kbtAVRc57mz1jm3fYgA6i0ZkOo0nOC99hS97Z9ZAjRBq6y0Ek68ovMc0LO+JzsB1giIvxjmqDMN3BmcZNQ6aQwc0EYQNa8ye6Nw3vaOKANJ+IIN6rJMTI4gHUa6pMxJlsVATmIjL6sE3VY7Jl4ublg3b4HFRoYYHK7tfvHnT8B+aTGuTb/aVT1j5D8kjj6nrn9exVS1MQqLNdItfX6nruUHY2p67vNV0xCdioP9cqes7zVvB7TLGkul3aHAxY8VmKbp6sx6w3TuKZFpG83azXj2E6RwVynQnIRVpgsADT1jRYExfeuVwVY9qQLNO7wWtgW5g2G30F+LjyTbaKqR1PRTbLadatUBaTTo1nEgtfOVusGxHiiYrauGrUHkkAEPJzU3tFqlEa03vIALhoPgsLZGGLDXZkyn9n4ieJcXVDfnEeSFs+kThKn4MRrxD8K7zQRNajhWF9MsqUnO+riftQ2QAC2G1Q0jQX+Cu0dnPZgsc1ocZq0zTgdp0Pk5QwumORNrrnsPTPWUzH/ZTu4Mf+S6zoDgqb/rjKrA9hrXaZAMOfFxexAPsUMjSVlmJNypfP6F3D1qgxtBhLg12EBLTIBcM4mDvWw6pAr6HLLmzuIotIuInfqrTtm02nMzrGOaMrA2o4My8HM9I63104ILmiMQC5s5LAxJmk8WOp05rInFy2NzUowd+RsW1oL7Gw6zcbg1pEW9TjvXAfSLArNbI7tQ8O+4D4sK9IxWGkuiDNEuMEixL+P4/evL+nxzYp1+62mALHXtn/AIlpxRWozZMktNHI4ytFM6GS0XgxLXzE71Qpu7PmrOOtTPi3/mVOi6y0SKIMlTceaSRqC0A6X8UlEkmeh7C6aVMO8OzNyWz2vlE5rDW14jcuX6S7ep4iviH5O3UrF7XiQMnDKb6Qt3pvt/D4pzDSdDWteCCxzScz3ERaO6QLkaLjRSBsPO5gSiKdcCb3LeCrNeaYazK5pdndPeta27T3otS76l7wR8G/NRweBzDvBp8D/RSq7KdrmafPeYG7ip0yFoGxkZfGofJghVXUrsB31G/FPjsIWDUaxbwn5hVsTU7LSLf0EIItovud2XWaOybwZOZw3+1FZQGcG9i3/KB+Srfs1wG7nf8AorVLDkNEi+/xTSG2CODaGtAmAJ36kmUSrhm9qBcuaDr6LXBS6ud3wTOpHePggiM2i2NBIa+LcQ4fJQZTEGRw3c5+Scstp8FH2fBIYdrT1uh7/A+sgu7tOOfH7v5KGXkk1pkWKT4JR5JQUxUixNlVBsIEppUi1NkQKiK0tl0czXDmN07is8hWqOONKm6ASHuAdGsAEi+66ZGXB0WO6PCk2o4OP2eVr7C+djDIAjQu3yobHpd2Pe2PSPNVKnSYVZBDspLXPB9LLSY0yNdRIRsBiogtyZYNpqEiCYvCFaW5U2m9josDQ/teIa+wNPEtOVoOjHAwARm09qFTFCnRfNUtaBVkupPEA9RNml3AfoI2wdq0H4l1SCB1Vd1RgcS7KKby4hzmgSdeUqhtHHYapQqkdaWHrTYszZRkMTJGa9PydyTRBh6degckYin+4eRIrDskVrwaelj5Lc6NV6dN2LealMsDpdlJ7MPqA5pAi686pvpZqECpmOFrDVuXIBiOU5rHloul6OURU/alOkHkua6xGZxeXOzBrW6iTYaqOSK0lmKVTTPQG7XouyAPbNVpNMesBqRxQ8RjaDTlqPYDAMPIBuLGHLmcPs2qKuzHdU8Cmyo2oS132ZLmgB9uyfFYH0j1CMcxoY15dRaSDAsM15OkBpWNYblS+Zv9eo6mvH0O967CuMB9GXH0XMBJvuaZJuV41tLGF9R7i4mXONzNpMewDci7PxGR7Kkadq3gsxzTb2rVix6W9zPmyaktgOKe4tgGZj3KsxpGtii1mmLSDZDZScdSSff4LSzIuSfWNtrpfTVJByninSoLO9d0LYf7xw/hCZnQfKZFU/y3/wCJdU5+4/1HtSZXI5hV65eSWhGZszYOHZUy4oVXUTpiKRDern/Gplpyj7wMfLvP9j+Ce0EVMRBggiowg7wR2Fz+C2kabszCWn2XHAg6hblDpbVy5SQBADXMa0FscGkZSOXvCPUkJwRm7X+gmk/91iXt3kVWtqX5FmUj3rFxv0HPEDrmcjld5ZZvPiItquoo9OsTRPbZTxTONOaNUeNN5LT/AAkrVofSlgj+8NSgfVqU3g/5QQpXJrkjsuUed4n6IsS0gfWGOzGP3b7RJlxGjbATzVar9EmP9F1B/CHOBP8AM1emv+k3Zu6rPhTePi0Ku76SMBu60+AHzcjTkC4Hmf8Aso2puosP/m0/9SgPoq2qf+zt/wDVpf6l3+M+kLCEQKVZw5wPeKizK/S3BRahV8A8tuBx6xHv/wAQ9vk4DbnQzGYQNNal35jIRU7sTOSY1CwntqD+6qfyO/JekYvpxTFqWFqt5/WqzT5NJQdn/SdWY89Y0vpAEhrjNThl60gFwm/aBPNHvr8o/b5POutdva4eIIVnZ9PrKgZ3Zm50sJXpZ+ls+jhT7ah+TFXq/SxVOmGZ7S8/IKN5H+n/AKSqC/UcqOjx/wARnv8AzTHo07/EZ71u4v6R8U9pDaVJk2zBjiR4FzoB5wsyp0wxpECq8RuDW+52WfPzTjjk+USeVLhlR3Rip69PzP5KH/8AM1eLPM/kjft7GO71Vx/EGkeRahDaOImZp+1lM+7LCfpSF6yMnbGEfRcxrj3g49kndETEfopbL2fUxAe1ju45s5iTqDpOmiJt2vUqOYXhpLQQMjWMF4ImMo3HirnQ/aTsOahdSpvz5e/mtlnQscL9rer9L0V3KtScr7EMB0dqh7wS0x2TfeWtI9xC1z0feQ2MtgZuOKv4LpPSz1S7CtMvbpVqNiKVMQNd4J9qujpPhd+EfPLEO/8AzVDhN9ieqHkyehnQ6s3FVJyRVo4ikztT2qrCGzawXQbP+h3GNw7qb3UQXdbo9xAzsYG+hxaibN6ZYWlUa8YesC0yIqhwkeLAupp/S9hvSp1m+xh/51LTLuiLa7HMYX6FcQDSLq1D7OlUY6zzJf1sQYFvtB5Fbexfo2dhX4l9Wq17MTYtYC1zQ43MmxN+C0m/S5gd7qjfFo+Tii/7U9musa48Cx5+DSozi2qHGVOytR2Bh3dW5vW/Yh3Uk2iYnMIuOyL2XFdPOjVStXY9uFqVwKbRmY2oQCHPt2LTefavWsPtbDPY17KlEtcAWklosRIsbjwKi7pFh296tRHg9vwWdQadtmh5VppI+fjsGsM4dha7BkOSaVUAOBBF3NvIBHtWZW2TU/wHjTVrm33m8ar6F2j0owj25frBbcGaYky0gi5aRqAq+J+kPDNsM7vYBPmQrU6INtpbHz83ZVWR2GgAyA64GlomYshVdiVPujwn+q9zxHTug6ctLMfvBrh81kYzbXWggYagAQRPVNJvwdAIPNS9Vd0Q0M8c/Yj+XmfySXf1OjzCbtP87vmUyfrRI6JHD1dsVna1Hn+J35oRx9T13/zO/NVpSWikiqw5xLvWd5lRNd3rHzKDKWZAgvXHinFY8SgykSmAf60eKf64eA/XgqspSgC2NoHh5Eog2sRvd5/ms+U0osDT/bZ/QCkNucR8lkykU7YqRuN6QtA7k/xf0RG9IKe8OHtlc7CUKP3yyR0rtu0uDvMfmoft2nwcucIT5uZS++WFnQ/tunwf5f0QnbabwPkVhSkSmnQmrNHE49r9Qfh81CnjA3uyJ5T8XKiknYUXxtPW5vrAb4fAJztM8X/zR8AqAKSVjouHaHInxc4/MIZxE7h8fiUCeSUoAP8AWT/0AHwCX1l3E+ZQQB6w8j+ShnSGHk/r+qWfn+vYgSokpAWDW5lN9a4KvKSKGWfr7uMJvrz/AFneZVZMSigLX113rO8ykqkpIEXZSlQzJSpCJSlKhKUoAlKUqMpkCJymKjKUoAdMkkgBJkkkAKU8qKSAHShMlKBiTJ5TIAZKUikgB8yUpkkgJNjfKclvP4KCaEATzDgl1vIKCmysRoUATDnnSfgkaLjr7yoOqk71HMI0k8SfgOPmgAmRo1I9ii4t5oYCM3CkiZHsIQAOAllCkWgb5TddGgQMf6seB8kyY13cUkCJtUkkkDEolJJAh0ySSYCSSSQAkxSSQIdMUkkAJIpkkDEkkkgBJJJIAZJJJIBJJJIASdJJADJkkkAMkkkgYkxSSQA4SSSQAxSSSQI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jpeg;base64,/9j/4AAQSkZJRgABAQAAAQABAAD/2wCEAAkGBhQSERQUExQVFBQUFRQXFBcYGBcVFxUUFBQVFhQUGBQXGyYeGBkkGRQVHy8gIycpLCwsFR4xNTAqNSYrLCkBCQoKDgwOGg8PGikkHCQsKSwsKSwsLCwsLCksLCwsKSksKSkpKSwsKSksKSksLCwsKSwpLCksKSksLCwsKSksLP/AABEIAMIBBAMBIgACEQEDEQH/xAAcAAABBQEBAQAAAAAAAAAAAAADAAECBAUGBwj/xABMEAABAwIDBAYGBwUFBQkBAAABAAIRAyEEEjEFQVFhBhMiMnGRQlKBobHBBxQjYnLR8BUzgpLhJENTotIXNLLC8URjc4OTlKOz0xb/xAAaAQACAwEBAAAAAAAAAAAAAAAAAQIDBAUG/8QALhEAAgIBAwMCBAUFAAAAAAAAAAECEQMSITEEQVETIhRhsfAjMkJxkQUzUoGh/9oADAMBAAIRAxEAPwC5SowrLaaIKamGL0ZxLBhqUImVLKgLBwnhTyqQakFgsqfKiZU5agLA5E4YiQmyoCxjTTBqIFYpRvUW6GtwLGGN608LSJGt0BrZsJWiKQawEawqZyLYIqVsW5h7QPyKquxpzSLDgi1sYTIN1jbQ2gykRmIEiRLgPjdNVFXILcnUTcOMsgjGHiuWqdLKQ9JvszO+AhUqvTVu7Mf4QPiVU82Ndy1Ysj7Hfs2vA5rG270kDYDsokTJzE6xoAuOqdM3HRp9rvyCp4zahq0y5wHZnefuHeVQ88P0clvoTW8uDff0pbuJPg3/AFFVKvSn8V51cG6RuA5rBoVxOg0PH1TxWjQOHyAk1nG+jadPtQJAcS62l49iqeeXkmscfB1PQrameu5zmtyMpPc4HM7M0w0iZt3p0Oi6fH7Hbl62gc1PePSp+PEc/wDquJ6B4r7XElocAMPULQ4hxAzNsTAB8vYuz2djyxofTsQLs1BBe/NlnUW7vKx3ghlnF6kKUIyVMzxTUsi2sRgG1gX0bOF30xu5s4i+iysi6OPKsitGKcHB0wOVIMRsikKatsrAimnFNGhNCVgDypFqJlT5UBYDq0ysZUkBZUFNOacLQwmEaT2itPJTqHKALb1GWWuw447RzeVLKr+PwYY+AZGv9FVyqxNNWiDVOgWVPlRMiWVSEQypFqmAnypACypZUXKllQALKnARMqWVICVGoQrbsZDf15qnCRCg4pk1JoiXrhunz/taY4U/+Y/ku6yrgen379n/AIY/4nKjqtsbNHSb5Ec0So5k0qBK5B2SWdaGBvRfN7nloGLKJXQ7Cw4fhqttHW/lB+ScHuV5PymZhcUM2XLpm1JJs0rU2Z226DU7hyWOKBFZ1v8AEP8Alct7oy0BvHtePBWszmp0CxbutxMwcuHqwCARZzdW6LqyzPRBpiHQDkkkiHvu06nw1Eb9VzfRCgRicbDTHVYjKIOmewHsW8132AOkAHw+0cpRK5Glg8YeseQcrxBnQO7JieB56HfvJ1xhxiWZwMla4c02DyNfB3x+GIyqHveCQHAN7W4y30uB+958VrbDDhSAdMgnXhujkoZMjxe+POxbixrK9D4KDqJBgiCNZTQt7GMbUHas8aO4jg4b/FYmVdHp+ojmja5MGfBLC6ZDKlkRQ1PC0GcDlSDUbImyosAcJIuVJIC4zYz8xEWBifnCs0NllszfwW9VoXmSmYxcx9TJo6KwRRyu0NnOku3fqyzjTXZ4uhmBHJY1bZtrrVh6i1TM2XA7tGJkSyI7qaYtWyzIAypZUbIlkTsAOVLKjZUsiVgCypZUXInDUrGCyJZUbImyJWMCWrznp+f7UBwpt+Ll6XlXmPT8/wBsdyZT+E/NZeqf4Zs6P+5/o5olRJTlRK5J2BiV1HRds0KgmO2TpazRy5rl10Owj9gfxnzhsJxK8nAeuxweSLd/0Rfsu3xdS2Q8tjrCSZJvOkhXqQad8m/wVqrsQOb+/psjeHOPuY0qWtLkocWyx0DwxONxJbMvo1i3LMgufmAC6mvhBUpEOgOt2xoftPSaBr2jccdFy/Qgvp1q5DiS2hULXCRcEQRN11rMc2pSOf7Nzh3hZpOcRI9GSN1r7lbF9yqSBt2XD3EkdtrDxtDRM79fcr2xWZaZbMwYHhAPzQW1Cxxa7QsYYmRfIJBHxHDeibKe3q+ybE2m1405/rwVXUu8f8F/SL8T+TRedPH5FZmVaBdp4/JDdhw4ZmeJbvAnUcRbxR/T8sYtp96J/wBRxSlFNLiynlThqJCkGrtWcIHlSyIuVLKiwBZE6JlSRYHUGuClnCw6eKI1VpuIJXMlgcTpRzKRecZVHFiyM2shVDKIqmOVNGO/DG6CaS2HNixt4o9KjRA7RbfmFr+I0rcyfD6nsYBppurWpiH4ZpM1qbRzcLKhidr4FjTOJYXXgNc0k27obOpT+KgL4aZEYdRdRhZJ6b0hpTe/hJDfhKza3TV5nJTaAL3JdA0kxG8jzS+IjfI/h5VwdNkSyrjanSfEudlENdJEBomRqO1KoYrbOIMZqjwHCReARJE25gpPqo9iS6WXdnoLra28bKpW2tRb3qrB/ED7gvPcXTqCS+TDspkzeJVGpU+E/wCbL8VW+qfZFi6Vd2d9iOmGGb6TnfhafiYXnXSvaba+JfUaCAQ0AGJs0DcmqP3zFwPOfyWXiDLjvvHlZZ8uaU1TNWHDGErQMlRJShKFmNZEldFsX/dz+I/Fq50rotit+wH4+V76eKcSvJwWMLjTv+981q4F4eLlY9MOBNiJDotG4rU2ViMpGbiDe9g5Noqs0uiuYuxAuf7PVgeWi0SP7P7B/wDaUDYLXOrV+oku+rVAzKLl2bNbTirVPbAfScKwDQWjttHanrwBLbAjQ3g63VsJJbFU4t7lzA4sh5ae0wCl2ToP3dxvB8PerOGDXUR1c3cS1p10PYB9I+8jdqh0sCcxc0hzSKUEH8Go1CubBYOoyPa1wJIIIkf08UZZKMdX7EsMXKWn5MsMrnrHNO42+YTYckZHDQtdBvuNTfxB3IlSjlhwOYG0Gzm6aO0c22hvzAQMJUIY0i7ZdIOhg17Eajd+a59Jv2+F9DpuUlH3eX9S3TqNqATAcRPAHjPA2/Wqc04sbFAqUd7fRa9sTfQx46HnZFo4uey/g2DvEkj2jkt+DqnD2z4Of1HRxmtWPnwSypsqMWe1INXTUk1aOO4tOmBypI2VOjUI0qWygO9c/BWKeHAtCsp4XKeWUuTrRxxjwC6kcFndIMaMPhqtQRLWOLfxZTl/P2LWXnn0o7ZGR1Jp7jHF/wCJ4DQP5XT/ABBKLbZKjzWvtKq6gKjq1UuNSo09sxlaykdJ4vcoYwtNJxl2YPptu5xNqP2up0LyDyVB9TsMEC+Y6ne7Lx+6FHHV7GAL1KvE2BaBqeSNy20i4XU+pf2Wh4ZQAtcuOd7nTuMQFLZWOY2M+UBtN/aPF9YASeQBhZ+KfAdEd9o0Hosg/FOHGD/4dLcNXHPwRQOXY3MH0oo0y3tgtD3PtczTZNvYVnN6UMh+QPIOVp7MSHOB382hZ7cNUmmQCAGYgnddzC1vwUmbNqPDRP8AfUSZO4Z5+IUqKi7jOlbn1qjmUajb1SCZtAeRuVLHdIMQ/I0UgOwwD+ITvI3uTt2cXdZfvMfuJ71vmiM2aBUY2T2epbpGjWBGwFDF7TxLmmHADrao1ZuyRqdbqu8VTIL79SCe1xrCDbxC1DgGtY3XtOqPMne7IPkjPwzQHGBPVUmzO4upmNUgOdp4IhozPHaq0h6RvFT7vNaOB2e+o8UmDO8l0AeJJN9BzK0cLTH2en75vuH9UPZm1+oc8wcziy4EnK1+dzdRGaGg8lGTLIck6HRTEPywyM+aCSBZpAJPASQBxlWG9DX5cxrUAImczjbPkmzfWMKT+mTuH991p5x3afe7ohtuSr1ulLnTLZJa1uawJayoKjQd0gjXgoFhS23sZ+GqZHkG0tc27XCSDHgQQRyWjstxGHB++fiVQ2zt9+IDQ++VziCYJGeJaIaIbbRaOzHj6oAYu4+9/wDQqUSE+CxTqkzbceHBXvqbC3/eGgxqGVDv4Fo8Fz2ExBiODXe5aOEbmDd5PvlxTcWV2jb6MY99P609riCzDVCxxtoRBg6eCtVduUq2Hms0McRPWUx2c3WQC5ovqJMHeeysDYNFwpY3NHawbyL6AvAv5KuAfqJ3ZWAn/wBzGntQ0COuwvXUqgfTdnZkw/aYTlzTRBaRqCRuIBg6K9snpb/ZadaszK51bqnBojtETJG42hclsrFOZiSWuLT1WGuDGpw1vC5sug2JhXY3At+zDnCv1jhTy03OLQ2XgHsuPau0ATujfXNWqZbjdStc7nYmpu3/AK89VWo4jLla5sNzPOcTIAqVJDmRcDN/RZmzKLvruIIdIcylDCYe0hrQ6WTyBkSLarUwtUENzC4e4ZhrBrubcaGABz8VlitL28G6clKO/ktFwc3M0ggu7LgbHsGIO49pBFcEw+xLn9rkyscsjw3j3oQw7mFpY6wsSJLCcrC3Oy3rb4KanWa/KHAMcQXfcOdxs1xNjJ0PJXJp7MzuLjvE18Mzs+10eBcSPii5FDZlOKYG8a+ZVrIupilUEji51eRsDkSRsiSs1FFGgMYFNuJCz6dVrtPciNYBvWLSjqWaAeF4Lt/aRq08RVJkvqu8utbA9gaB7F7Ti8QGU3unuse7+VpPyXgWMOXBMB1c5pP/AMjviklVkluZzMQ3NTkG2T3uzceaA7EAtaC2TBP8znc1N0B4to0HU+jTn5IbQM9IQLinOu8zx5pE9iWIxWvZmalQ7hvaOCLQxPadMAfZC5AjLTO+LqpVq9hhgSQ46H1iN55KeMYDnBa0xVcBYHuiPmEA6NGptJjWkZ29zjNjUgmxQKW3KYiHz29wdqBO9ZfUHM6GCBRpx2RGZ1RruHMolLCvmlDYAdWLrAWFNkT7QUysdvSKnldAcYaNwHps4lMekP20BnptE24gDQKLsFUNKoAYJDQLx6YO7wVzqHdcTmsHP3n0Z/JAzMqbbq5WZWbjuJ9Ij5J620K5D4DgctHRp9UKyNnltOm0uJhhPnUfzRq+Bb9q6Scxot3ejTP+lAGZh6tc9Xmz3rCJkWGSfipUJytBN4bMnfAXoOF2vhmtANGiC3iIIIgZrMNzAKst6T0G/wB1TEGDGa3A2Z+pUHuTi6OAx+BNMgA5pE2CrjDvOjHH+E/kvTD0sp7mstyfpISd0sEGAyQCe47cOJckS1HnFPZVZ2lGqfBjvyW3hsHUp0Wh7XMM6ObB7ztxE7119LpWdOyBFvs7zOnfWF0j231mU97KQNMoEz6pUovchN2jGotdJER2THZA3eC09lkAtDzGhMwLZ1n0cVmnTQ7z+a0mYdkD7emDHq1TvO7KpORXRu9HmF9fEikXT9Xe1mXtGxFw0AyT4aKNYMdh3tqsHaaRmpgU3H7ame4Bk3z3R4qn0X2u6kcTUa5s08PUc03GhFzBDh5yi1uklGrhiarSyQ45mdps9ZTbMS1+sekd9ioS5JLgsYXYtM1s1OoCTToDK6KbuyaBGvZPd3OOui3OhGCdRw7mOBaRUPeBBu1l4K53BYQOrNNKqKp6qhLcwDrGgQRTdD7gcDqi4HGVsPgH9oh9PEtZeSACBYA7lRlVxo0YHpnf7neV35mhpAMG1gSJN4Osb1Xw8ERmDndbEE9uOvbBvci58lRw+1i7EOo5e7TY8O45gLR4q02iHw4ejVdO5w7TdJvvFws0NSe5uyKMo7eQ8EExqH0+R0oW5qqKrXSCMpLiwEd2A0vEt3abuOiTa1RsNd2h1gkOkulhZl7XgyLgp6dRj41a4uLsrtYFMss4WN7anXmr04syuM4bo3Nid0iSQXSwySMpAIAO4a2WJQ+kzBOdlLzT7bmkvytjKLuIDiYJsOYWB0s6WV9nNw/Uhkua8HO0u7gpgaOA9IryqtWklxuXOzEC2pkxwWqE2lRknhUm5M94f9JOzwf94B8GVSPPIkvBet9nLVJWPIyC6aDXc+j8PimhrRDrAaNnd92UcY9o1zDxa4DzISfsxrZdT6tzYvTIb7S1248jY8tVH6sx9NxY1oizhGVwJIsRYg3/AOqWsKKXSLaLRhcRlcCepqQAbklpAAbqdV45tlruoogtPEiDbsDW33ivX+kVFhwj2OJl7G5gC5xGYt7zZI/mC4bF4KmGtvBbdsECwgRdsbuBUXIktjjMfVaCbCSwnQN7zXACwFoIVUVm5wYMtDfDssHPkuh2pUL3RlF2wPtInSM3aAB8RwWNi8IG1DmaQAHGzhOh335eaW5K0UxVbDAQbNA5XcT63NWMPVzZravqO/mLfyVfqgXCJgmBO4DLc+arVsOHASXDXQxv96dCbRs1atiPwcNzEI4gDf6L9/rAtWbXwDNDm9H0huDvzTMwrBADdGOIk8XQfYmRLwxzWiJ9JvP1uSD+2G5nHec58w7ihOwzZgMB7bdcx0B5qFLDNvFNmjtx4EcUDHxW2hYR6IF3AHU/e5pVtsntANB7bdXWs13DTVTr02gkBrLfdBNuZSo0wSCWt7TxYAab/jrySAfaGJcKxiIkiDoYCsUiS9/NwA8cyBiSC90g6neP9Ksms0OMA98anfLuWllEZq09jvGYQTHZnMIJkGwUPq7g8t0hpOv3eKONoOMmfSnXiQFnvxpNR5h3dcJ7V4CSGadPYtR0E7hJ7WgOnwWbWZDXDnB/zLdwtc5JzR2QNT+aw6s5CSLFx1zcDfXmmhMDhzqPulaGAwucDjMD2uMKpSdlJ7IHZnfoY5rX2LJdTaLZy0iJ9J1jy4ob2CgOzsGKdPFgTJwFRzvxFxsPYAs7DMnBOkTFN58sTRHzXW7NYRiMUCGuijWb2pggTYkEGLbiEGr1IovFSlkBDwSx8j97QPdqAnWPS3JOQJGHs9g+sCf8Ch7hQj3hdV0FwpxOFqU6lV4DapykgVQAA0hpp1JaW208oVOhhqBqNyVmg9Syz2lpiG5TLcw3DetzoVhxTZWuwtNWxa9rxpF8pMGdxhU5ZNRtF+GKc0n97Go3Y7mVzXim4ZBTJDix/ZsD1eUtI4RHPipUwC2of+9Bg20OHdxj3q64yCqFTEPaHtGUtdUJIMyPs2EEGY9HSN6yQyXLc3TxVGl5DOe4TN4yEZrxoDB3b9FgdJ8cGYeqWyxzDlEw4HrGU3fPeDotmrtBv2ksdTJhgjtNzDrN43XsYXLfSFVplgDHNcH1CbWPYptbcHx9y1QUZMySc4I4/pLt11alTD7ljnBpkmAWsuBNu7oufa+w36K3jqmWkQQDLtSNJabjyVBruytDVcFUXd2Gc8E2EDhc/FJRrFs9nT2/NMovklHg92xnQohp6nEY1rrQXEVGxNxAAOm+VSf0RxjZNPF1JIt1lMC8WDnB0nXguv2DtIVGiHSWsEza/wCgvE/pRxQdtTETcNLG2g3bRYPirtSrgzKLs6rpNTxWEw4c/FUqwNRrRS6uCXPkzw3LlNq7eqyGOFKYBzAERc8PBc7s54ztJgdqPG4Kt7Qqh1V1zZp3cKZPHmoPyTS3GqbTc6SQ0yQDBvJuN3JU8Vj95BNrwfj5qVAAxc99u4bgTxWZiKJIteSALQZNvmmmJpdi43HzEMJFz+fwRW1nOgBlgNfM7jzQKFENlsklofeLGAeamcwc1rXkA5PRB1a3nzRYUqDvqVCbtA4SeHhPvTZqt5DRoN5kbtAVRc57mz1jm3fYgA6i0ZkOo0nOC99hS97Z9ZAjRBq6y0Ek68ovMc0LO+JzsB1giIvxjmqDMN3BmcZNQ6aQwc0EYQNa8ye6Nw3vaOKANJ+IIN6rJMTI4gHUa6pMxJlsVATmIjL6sE3VY7Jl4ublg3b4HFRoYYHK7tfvHnT8B+aTGuTb/aVT1j5D8kjj6nrn9exVS1MQqLNdItfX6nruUHY2p67vNV0xCdioP9cqes7zVvB7TLGkul3aHAxY8VmKbp6sx6w3TuKZFpG83azXj2E6RwVynQnIRVpgsADT1jRYExfeuVwVY9qQLNO7wWtgW5g2G30F+LjyTbaKqR1PRTbLadatUBaTTo1nEgtfOVusGxHiiYrauGrUHkkAEPJzU3tFqlEa03vIALhoPgsLZGGLDXZkyn9n4ieJcXVDfnEeSFs+kThKn4MRrxD8K7zQRNajhWF9MsqUnO+riftQ2QAC2G1Q0jQX+Cu0dnPZgsc1ocZq0zTgdp0Pk5QwumORNrrnsPTPWUzH/ZTu4Mf+S6zoDgqb/rjKrA9hrXaZAMOfFxexAPsUMjSVlmJNypfP6F3D1qgxtBhLg12EBLTIBcM4mDvWw6pAr6HLLmzuIotIuInfqrTtm02nMzrGOaMrA2o4My8HM9I63104ILmiMQC5s5LAxJmk8WOp05rInFy2NzUowd+RsW1oL7Gw6zcbg1pEW9TjvXAfSLArNbI7tQ8O+4D4sK9IxWGkuiDNEuMEixL+P4/evL+nxzYp1+62mALHXtn/AIlpxRWozZMktNHI4ytFM6GS0XgxLXzE71Qpu7PmrOOtTPi3/mVOi6y0SKIMlTceaSRqC0A6X8UlEkmeh7C6aVMO8OzNyWz2vlE5rDW14jcuX6S7ep4iviH5O3UrF7XiQMnDKb6Qt3pvt/D4pzDSdDWteCCxzScz3ERaO6QLkaLjRSBsPO5gSiKdcCb3LeCrNeaYazK5pdndPeta27T3otS76l7wR8G/NRweBzDvBp8D/RSq7KdrmafPeYG7ip0yFoGxkZfGofJghVXUrsB31G/FPjsIWDUaxbwn5hVsTU7LSLf0EIItovud2XWaOybwZOZw3+1FZQGcG9i3/KB+Srfs1wG7nf8AorVLDkNEi+/xTSG2CODaGtAmAJ36kmUSrhm9qBcuaDr6LXBS6ud3wTOpHePggiM2i2NBIa+LcQ4fJQZTEGRw3c5+Scstp8FH2fBIYdrT1uh7/A+sgu7tOOfH7v5KGXkk1pkWKT4JR5JQUxUixNlVBsIEppUi1NkQKiK0tl0czXDmN07is8hWqOONKm6ASHuAdGsAEi+66ZGXB0WO6PCk2o4OP2eVr7C+djDIAjQu3yobHpd2Pe2PSPNVKnSYVZBDspLXPB9LLSY0yNdRIRsBiogtyZYNpqEiCYvCFaW5U2m9josDQ/teIa+wNPEtOVoOjHAwARm09qFTFCnRfNUtaBVkupPEA9RNml3AfoI2wdq0H4l1SCB1Vd1RgcS7KKby4hzmgSdeUqhtHHYapQqkdaWHrTYszZRkMTJGa9PydyTRBh6degckYin+4eRIrDskVrwaelj5Lc6NV6dN2LealMsDpdlJ7MPqA5pAi686pvpZqECpmOFrDVuXIBiOU5rHloul6OURU/alOkHkua6xGZxeXOzBrW6iTYaqOSK0lmKVTTPQG7XouyAPbNVpNMesBqRxQ8RjaDTlqPYDAMPIBuLGHLmcPs2qKuzHdU8Cmyo2oS132ZLmgB9uyfFYH0j1CMcxoY15dRaSDAsM15OkBpWNYblS+Zv9eo6mvH0O967CuMB9GXH0XMBJvuaZJuV41tLGF9R7i4mXONzNpMewDci7PxGR7Kkadq3gsxzTb2rVix6W9zPmyaktgOKe4tgGZj3KsxpGtii1mmLSDZDZScdSSff4LSzIuSfWNtrpfTVJByninSoLO9d0LYf7xw/hCZnQfKZFU/y3/wCJdU5+4/1HtSZXI5hV65eSWhGZszYOHZUy4oVXUTpiKRDern/Gplpyj7wMfLvP9j+Ce0EVMRBggiowg7wR2Fz+C2kabszCWn2XHAg6hblDpbVy5SQBADXMa0FscGkZSOXvCPUkJwRm7X+gmk/91iXt3kVWtqX5FmUj3rFxv0HPEDrmcjld5ZZvPiItquoo9OsTRPbZTxTONOaNUeNN5LT/AAkrVofSlgj+8NSgfVqU3g/5QQpXJrkjsuUed4n6IsS0gfWGOzGP3b7RJlxGjbATzVar9EmP9F1B/CHOBP8AM1emv+k3Zu6rPhTePi0Ku76SMBu60+AHzcjTkC4Hmf8Aso2puosP/m0/9SgPoq2qf+zt/wDVpf6l3+M+kLCEQKVZw5wPeKizK/S3BRahV8A8tuBx6xHv/wAQ9vk4DbnQzGYQNNal35jIRU7sTOSY1CwntqD+6qfyO/JekYvpxTFqWFqt5/WqzT5NJQdn/SdWY89Y0vpAEhrjNThl60gFwm/aBPNHvr8o/b5POutdva4eIIVnZ9PrKgZ3Zm50sJXpZ+ls+jhT7ah+TFXq/SxVOmGZ7S8/IKN5H+n/AKSqC/UcqOjx/wARnv8AzTHo07/EZ71u4v6R8U9pDaVJk2zBjiR4FzoB5wsyp0wxpECq8RuDW+52WfPzTjjk+USeVLhlR3Rip69PzP5KH/8AM1eLPM/kjft7GO71Vx/EGkeRahDaOImZp+1lM+7LCfpSF6yMnbGEfRcxrj3g49kndETEfopbL2fUxAe1ju45s5iTqDpOmiJt2vUqOYXhpLQQMjWMF4ImMo3HirnQ/aTsOahdSpvz5e/mtlnQscL9rer9L0V3KtScr7EMB0dqh7wS0x2TfeWtI9xC1z0feQ2MtgZuOKv4LpPSz1S7CtMvbpVqNiKVMQNd4J9qujpPhd+EfPLEO/8AzVDhN9ieqHkyehnQ6s3FVJyRVo4ikztT2qrCGzawXQbP+h3GNw7qb3UQXdbo9xAzsYG+hxaibN6ZYWlUa8YesC0yIqhwkeLAupp/S9hvSp1m+xh/51LTLuiLa7HMYX6FcQDSLq1D7OlUY6zzJf1sQYFvtB5Fbexfo2dhX4l9Wq17MTYtYC1zQ43MmxN+C0m/S5gd7qjfFo+Tii/7U9musa48Cx5+DSozi2qHGVOytR2Bh3dW5vW/Yh3Uk2iYnMIuOyL2XFdPOjVStXY9uFqVwKbRmY2oQCHPt2LTefavWsPtbDPY17KlEtcAWklosRIsbjwKi7pFh296tRHg9vwWdQadtmh5VppI+fjsGsM4dha7BkOSaVUAOBBF3NvIBHtWZW2TU/wHjTVrm33m8ar6F2j0owj25frBbcGaYky0gi5aRqAq+J+kPDNsM7vYBPmQrU6INtpbHz83ZVWR2GgAyA64GlomYshVdiVPujwn+q9zxHTug6ctLMfvBrh81kYzbXWggYagAQRPVNJvwdAIPNS9Vd0Q0M8c/Yj+XmfySXf1OjzCbtP87vmUyfrRI6JHD1dsVna1Hn+J35oRx9T13/zO/NVpSWikiqw5xLvWd5lRNd3rHzKDKWZAgvXHinFY8SgykSmAf60eKf64eA/XgqspSgC2NoHh5Eog2sRvd5/ms+U0osDT/bZ/QCkNucR8lkykU7YqRuN6QtA7k/xf0RG9IKe8OHtlc7CUKP3yyR0rtu0uDvMfmoft2nwcucIT5uZS++WFnQ/tunwf5f0QnbabwPkVhSkSmnQmrNHE49r9Qfh81CnjA3uyJ5T8XKiknYUXxtPW5vrAb4fAJztM8X/zR8AqAKSVjouHaHInxc4/MIZxE7h8fiUCeSUoAP8AWT/0AHwCX1l3E+ZQQB6w8j+ShnSGHk/r+qWfn+vYgSokpAWDW5lN9a4KvKSKGWfr7uMJvrz/AFneZVZMSigLX113rO8ykqkpIEXZSlQzJSpCJSlKhKUoAlKUqMpkCJymKjKUoAdMkkgBJkkkAKU8qKSAHShMlKBiTJ5TIAZKUikgB8yUpkkgJNjfKclvP4KCaEATzDgl1vIKCmysRoUATDnnSfgkaLjr7yoOqk71HMI0k8SfgOPmgAmRo1I9ii4t5oYCM3CkiZHsIQAOAllCkWgb5TddGgQMf6seB8kyY13cUkCJtUkkkDEolJJAh0ySSYCSSSQAkxSSQIdMUkkAJIpkkDEkkkgBJJJIAZJJJIBJJJIASdJJADJkkkAMkkkgYkxSSQA4SSSQAxSSSQI/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906" y="2450726"/>
            <a:ext cx="24765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475" y="4339195"/>
            <a:ext cx="24765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475" y="595031"/>
            <a:ext cx="24765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18577171"/>
              </p:ext>
            </p:extLst>
          </p:nvPr>
        </p:nvGraphicFramePr>
        <p:xfrm>
          <a:off x="155574" y="595031"/>
          <a:ext cx="6390901" cy="55906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0210" y="476463"/>
            <a:ext cx="3945778" cy="932955"/>
          </a:xfrm>
        </p:spPr>
        <p:txBody>
          <a:bodyPr/>
          <a:lstStyle/>
          <a:p>
            <a:r>
              <a:rPr lang="en-US" dirty="0" smtClean="0">
                <a:solidFill>
                  <a:srgbClr val="00387D"/>
                </a:solidFill>
              </a:rPr>
              <a:t>How it worked</a:t>
            </a:r>
            <a:endParaRPr lang="en-US" dirty="0">
              <a:solidFill>
                <a:srgbClr val="0038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28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457200" y="635000"/>
            <a:ext cx="82296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87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Questions/Comments?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387D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457200" y="2362200"/>
            <a:ext cx="8229600" cy="172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3183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rniles@trcsolutions.com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31837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URRENTXMLFILE" val="C:\Users\EClements\AppData\Local\Microsoft\Windows\Temporary Internet Files\Content.Outlook\TGMPGT7D\ICMA ANNUAL CONFERENCE PPT TEMPLATE.xml"/>
  <p:tag name="XMLFILE" val="C:\Users\EClements\AppData\Local\Microsoft\Windows\Temporary Internet Files\Content.Outlook\TGMPGT7D\ICMA ANNUAL CONFERENCE PPT TEMPLATE.xml"/>
  <p:tag name="PPTXFILE" val="C:\Users\EClements\AppData\Local\Microsoft\Windows\Temporary Internet Files\Content.Outlook\TGMPGT7D\ICMA ANNUAL CONFERENCE PPT TEMPLATE.pptx"/>
  <p:tag name="CUMFILE" val="C:\Users\EClements\AppData\Local\Microsoft\Windows\Temporary Internet Files\Content.Outlook\TGMPGT7D\ICMA ANNUAL CONFERENCE PPT TEMPLATE.cul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6817</TotalTime>
  <Words>148</Words>
  <Application>Microsoft Office PowerPoint</Application>
  <PresentationFormat>On-screen Show (4:3)</PresentationFormat>
  <Paragraphs>50</Paragraphs>
  <Slides>8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Office Theme</vt:lpstr>
      <vt:lpstr>Office Theme</vt:lpstr>
      <vt:lpstr>Office Theme</vt:lpstr>
      <vt:lpstr>Economic Benefits of Repurposing/ Redeveloping Brownfields</vt:lpstr>
      <vt:lpstr>Brownfields Realities and Opportunities</vt:lpstr>
      <vt:lpstr> Economic Impact of Brownfields Redevelopment</vt:lpstr>
      <vt:lpstr>Public Funding for Brownfields</vt:lpstr>
      <vt:lpstr>PowerPoint Presentation</vt:lpstr>
      <vt:lpstr>How it worked</vt:lpstr>
      <vt:lpstr>PowerPoint Presentation</vt:lpstr>
      <vt:lpstr>PowerPoint Presentation</vt:lpstr>
    </vt:vector>
  </TitlesOfParts>
  <Company>ICMA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Creative</dc:creator>
  <cp:lastModifiedBy>Jim Davidson</cp:lastModifiedBy>
  <cp:revision>93</cp:revision>
  <cp:lastPrinted>2013-06-04T21:02:27Z</cp:lastPrinted>
  <dcterms:created xsi:type="dcterms:W3CDTF">2012-05-18T16:29:11Z</dcterms:created>
  <dcterms:modified xsi:type="dcterms:W3CDTF">2013-10-08T21:08:49Z</dcterms:modified>
</cp:coreProperties>
</file>