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72" r:id="rId3"/>
  </p:sldMasterIdLst>
  <p:notesMasterIdLst>
    <p:notesMasterId r:id="rId48"/>
  </p:notesMasterIdLst>
  <p:handoutMasterIdLst>
    <p:handoutMasterId r:id="rId49"/>
  </p:handoutMasterIdLst>
  <p:sldIdLst>
    <p:sldId id="256" r:id="rId4"/>
    <p:sldId id="257" r:id="rId5"/>
    <p:sldId id="265" r:id="rId6"/>
    <p:sldId id="266" r:id="rId7"/>
    <p:sldId id="26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0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6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7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5" r:id="rId4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  <a:srgbClr val="00387D"/>
    <a:srgbClr val="BF311A"/>
    <a:srgbClr val="44494D"/>
    <a:srgbClr val="241C89"/>
    <a:srgbClr val="FAAF40"/>
    <a:srgbClr val="FCB040"/>
    <a:srgbClr val="F2AF32"/>
    <a:srgbClr val="003479"/>
    <a:srgbClr val="FEE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7" autoAdjust="0"/>
    <p:restoredTop sz="94692" autoAdjust="0"/>
  </p:normalViewPr>
  <p:slideViewPr>
    <p:cSldViewPr snapToGrid="0" snapToObjects="1" showGuides="1">
      <p:cViewPr>
        <p:scale>
          <a:sx n="90" d="100"/>
          <a:sy n="90" d="100"/>
        </p:scale>
        <p:origin x="-106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-4200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caturga.local\voa\mydocs\RoarkM\Documents\Citizen%20Survey\2012\Charts%20for%202012%20present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Stuff</c:v>
                </c:pt>
                <c:pt idx="1">
                  <c:v>Stuff 2</c:v>
                </c:pt>
                <c:pt idx="2">
                  <c:v>Stuff 3</c:v>
                </c:pt>
                <c:pt idx="3">
                  <c:v>Other stuff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Stuff</c:v>
                </c:pt>
                <c:pt idx="1">
                  <c:v>Stuff 2</c:v>
                </c:pt>
                <c:pt idx="2">
                  <c:v>Stuff 3</c:v>
                </c:pt>
                <c:pt idx="3">
                  <c:v>Other stuff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Stuff</c:v>
                </c:pt>
                <c:pt idx="1">
                  <c:v>Stuff 2</c:v>
                </c:pt>
                <c:pt idx="2">
                  <c:v>Stuff 3</c:v>
                </c:pt>
                <c:pt idx="3">
                  <c:v>Other stuff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98176"/>
        <c:axId val="110522880"/>
      </c:lineChart>
      <c:catAx>
        <c:axId val="3569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522880"/>
        <c:crosses val="autoZero"/>
        <c:auto val="1"/>
        <c:lblAlgn val="ctr"/>
        <c:lblOffset val="100"/>
        <c:noMultiLvlLbl val="0"/>
      </c:catAx>
      <c:valAx>
        <c:axId val="11052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98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9BBB59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</c:v>
                </c:pt>
                <c:pt idx="1">
                  <c:v>0.11</c:v>
                </c:pt>
                <c:pt idx="2">
                  <c:v>6.0000000000000032E-2</c:v>
                </c:pt>
                <c:pt idx="3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OTHER!$L$76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OTHER!$M$75:$P$75</c:f>
              <c:strCache>
                <c:ptCount val="4"/>
                <c:pt idx="0">
                  <c:v>Knowledge</c:v>
                </c:pt>
                <c:pt idx="1">
                  <c:v>Responsiveness</c:v>
                </c:pt>
                <c:pt idx="2">
                  <c:v>Courtesy</c:v>
                </c:pt>
                <c:pt idx="3">
                  <c:v>Overall Impression</c:v>
                </c:pt>
              </c:strCache>
            </c:strRef>
          </c:cat>
          <c:val>
            <c:numRef>
              <c:f>OTHER!$M$76:$P$76</c:f>
              <c:numCache>
                <c:formatCode>0%</c:formatCode>
                <c:ptCount val="4"/>
                <c:pt idx="0">
                  <c:v>0.83</c:v>
                </c:pt>
                <c:pt idx="1">
                  <c:v>0.75</c:v>
                </c:pt>
                <c:pt idx="2">
                  <c:v>0.81</c:v>
                </c:pt>
                <c:pt idx="3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OTHER!$L$77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OTHER!$M$75:$P$75</c:f>
              <c:strCache>
                <c:ptCount val="4"/>
                <c:pt idx="0">
                  <c:v>Knowledge</c:v>
                </c:pt>
                <c:pt idx="1">
                  <c:v>Responsiveness</c:v>
                </c:pt>
                <c:pt idx="2">
                  <c:v>Courtesy</c:v>
                </c:pt>
                <c:pt idx="3">
                  <c:v>Overall Impression</c:v>
                </c:pt>
              </c:strCache>
            </c:strRef>
          </c:cat>
          <c:val>
            <c:numRef>
              <c:f>OTHER!$M$77:$P$77</c:f>
              <c:numCache>
                <c:formatCode>0%</c:formatCode>
                <c:ptCount val="4"/>
                <c:pt idx="0">
                  <c:v>0.84</c:v>
                </c:pt>
                <c:pt idx="1">
                  <c:v>0.8</c:v>
                </c:pt>
                <c:pt idx="2">
                  <c:v>0.81</c:v>
                </c:pt>
                <c:pt idx="3">
                  <c:v>0.77</c:v>
                </c:pt>
              </c:numCache>
            </c:numRef>
          </c:val>
        </c:ser>
        <c:ser>
          <c:idx val="2"/>
          <c:order val="2"/>
          <c:tx>
            <c:strRef>
              <c:f>OTHER!$L$78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OTHER!$M$75:$P$75</c:f>
              <c:strCache>
                <c:ptCount val="4"/>
                <c:pt idx="0">
                  <c:v>Knowledge</c:v>
                </c:pt>
                <c:pt idx="1">
                  <c:v>Responsiveness</c:v>
                </c:pt>
                <c:pt idx="2">
                  <c:v>Courtesy</c:v>
                </c:pt>
                <c:pt idx="3">
                  <c:v>Overall Impression</c:v>
                </c:pt>
              </c:strCache>
            </c:strRef>
          </c:cat>
          <c:val>
            <c:numRef>
              <c:f>OTHER!$M$78:$P$78</c:f>
              <c:numCache>
                <c:formatCode>0%</c:formatCode>
                <c:ptCount val="4"/>
                <c:pt idx="0">
                  <c:v>0.86</c:v>
                </c:pt>
                <c:pt idx="1">
                  <c:v>0.79</c:v>
                </c:pt>
                <c:pt idx="2">
                  <c:v>0.8</c:v>
                </c:pt>
                <c:pt idx="3">
                  <c:v>0.79</c:v>
                </c:pt>
              </c:numCache>
            </c:numRef>
          </c:val>
        </c:ser>
        <c:ser>
          <c:idx val="3"/>
          <c:order val="3"/>
          <c:tx>
            <c:strRef>
              <c:f>OTHER!$L$79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OTHER!$M$75:$P$75</c:f>
              <c:strCache>
                <c:ptCount val="4"/>
                <c:pt idx="0">
                  <c:v>Knowledge</c:v>
                </c:pt>
                <c:pt idx="1">
                  <c:v>Responsiveness</c:v>
                </c:pt>
                <c:pt idx="2">
                  <c:v>Courtesy</c:v>
                </c:pt>
                <c:pt idx="3">
                  <c:v>Overall Impression</c:v>
                </c:pt>
              </c:strCache>
            </c:strRef>
          </c:cat>
          <c:val>
            <c:numRef>
              <c:f>OTHER!$M$79:$P$79</c:f>
              <c:numCache>
                <c:formatCode>0%</c:formatCode>
                <c:ptCount val="4"/>
                <c:pt idx="0">
                  <c:v>0.86</c:v>
                </c:pt>
                <c:pt idx="1">
                  <c:v>0.87</c:v>
                </c:pt>
                <c:pt idx="2">
                  <c:v>0.85</c:v>
                </c:pt>
                <c:pt idx="3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25376"/>
        <c:axId val="48275456"/>
      </c:barChart>
      <c:catAx>
        <c:axId val="49125376"/>
        <c:scaling>
          <c:orientation val="minMax"/>
        </c:scaling>
        <c:delete val="0"/>
        <c:axPos val="l"/>
        <c:majorTickMark val="out"/>
        <c:minorTickMark val="none"/>
        <c:tickLblPos val="nextTo"/>
        <c:crossAx val="48275456"/>
        <c:crosses val="autoZero"/>
        <c:auto val="1"/>
        <c:lblAlgn val="ctr"/>
        <c:lblOffset val="100"/>
        <c:noMultiLvlLbl val="0"/>
      </c:catAx>
      <c:valAx>
        <c:axId val="482754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9125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ICMA!$A$2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ICMA!$B$1:$D$1</c:f>
              <c:strCache>
                <c:ptCount val="3"/>
                <c:pt idx="0">
                  <c:v>Overall Quality of Life</c:v>
                </c:pt>
                <c:pt idx="1">
                  <c:v>Place to Live</c:v>
                </c:pt>
                <c:pt idx="2">
                  <c:v>Recommends Living in Decatur</c:v>
                </c:pt>
              </c:strCache>
            </c:strRef>
          </c:cat>
          <c:val>
            <c:numRef>
              <c:f>ICMA!$B$2:$D$2</c:f>
              <c:numCache>
                <c:formatCode>0%</c:formatCode>
                <c:ptCount val="3"/>
                <c:pt idx="0">
                  <c:v>0.89</c:v>
                </c:pt>
                <c:pt idx="1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ICMA!$A$3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387D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ICMA!$B$1:$D$1</c:f>
              <c:strCache>
                <c:ptCount val="3"/>
                <c:pt idx="0">
                  <c:v>Overall Quality of Life</c:v>
                </c:pt>
                <c:pt idx="1">
                  <c:v>Place to Live</c:v>
                </c:pt>
                <c:pt idx="2">
                  <c:v>Recommends Living in Decatur</c:v>
                </c:pt>
              </c:strCache>
            </c:strRef>
          </c:cat>
          <c:val>
            <c:numRef>
              <c:f>ICMA!$B$3:$D$3</c:f>
              <c:numCache>
                <c:formatCode>0%</c:formatCode>
                <c:ptCount val="3"/>
                <c:pt idx="0">
                  <c:v>0.95</c:v>
                </c:pt>
                <c:pt idx="1">
                  <c:v>0.97</c:v>
                </c:pt>
                <c:pt idx="2">
                  <c:v>0.96</c:v>
                </c:pt>
              </c:numCache>
            </c:numRef>
          </c:val>
        </c:ser>
        <c:ser>
          <c:idx val="2"/>
          <c:order val="2"/>
          <c:tx>
            <c:strRef>
              <c:f>ICMA!$A$4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ICMA!$B$1:$D$1</c:f>
              <c:strCache>
                <c:ptCount val="3"/>
                <c:pt idx="0">
                  <c:v>Overall Quality of Life</c:v>
                </c:pt>
                <c:pt idx="1">
                  <c:v>Place to Live</c:v>
                </c:pt>
                <c:pt idx="2">
                  <c:v>Recommends Living in Decatur</c:v>
                </c:pt>
              </c:strCache>
            </c:strRef>
          </c:cat>
          <c:val>
            <c:numRef>
              <c:f>ICMA!$B$4:$D$4</c:f>
              <c:numCache>
                <c:formatCode>0%</c:formatCode>
                <c:ptCount val="3"/>
                <c:pt idx="0">
                  <c:v>0.95</c:v>
                </c:pt>
                <c:pt idx="1">
                  <c:v>0.97</c:v>
                </c:pt>
                <c:pt idx="2">
                  <c:v>0.98</c:v>
                </c:pt>
              </c:numCache>
            </c:numRef>
          </c:val>
        </c:ser>
        <c:ser>
          <c:idx val="3"/>
          <c:order val="3"/>
          <c:tx>
            <c:strRef>
              <c:f>ICMA!$A$5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BF311A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ICMA!$B$1:$D$1</c:f>
              <c:strCache>
                <c:ptCount val="3"/>
                <c:pt idx="0">
                  <c:v>Overall Quality of Life</c:v>
                </c:pt>
                <c:pt idx="1">
                  <c:v>Place to Live</c:v>
                </c:pt>
                <c:pt idx="2">
                  <c:v>Recommends Living in Decatur</c:v>
                </c:pt>
              </c:strCache>
            </c:strRef>
          </c:cat>
          <c:val>
            <c:numRef>
              <c:f>ICMA!$B$5:$D$5</c:f>
              <c:numCache>
                <c:formatCode>0%</c:formatCode>
                <c:ptCount val="3"/>
                <c:pt idx="0">
                  <c:v>0.96</c:v>
                </c:pt>
                <c:pt idx="1">
                  <c:v>0.96</c:v>
                </c:pt>
                <c:pt idx="2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17024"/>
        <c:axId val="48278912"/>
      </c:barChart>
      <c:catAx>
        <c:axId val="49217024"/>
        <c:scaling>
          <c:orientation val="minMax"/>
        </c:scaling>
        <c:delete val="0"/>
        <c:axPos val="l"/>
        <c:majorTickMark val="out"/>
        <c:minorTickMark val="none"/>
        <c:tickLblPos val="nextTo"/>
        <c:crossAx val="48278912"/>
        <c:crosses val="autoZero"/>
        <c:auto val="1"/>
        <c:lblAlgn val="ctr"/>
        <c:lblOffset val="100"/>
        <c:noMultiLvlLbl val="0"/>
      </c:catAx>
      <c:valAx>
        <c:axId val="482789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9217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B5FD5-66A0-1944-A09A-2BC9E23BAB8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CF4A2D-DED5-9946-91B4-64216977E360}">
      <dgm:prSet phldrT="[Text]" custT="1"/>
      <dgm:spPr/>
      <dgm:t>
        <a:bodyPr lIns="0" rIns="0"/>
        <a:lstStyle/>
        <a:p>
          <a:r>
            <a:rPr lang="en-US" sz="2000" dirty="0" smtClean="0"/>
            <a:t>Educate</a:t>
          </a:r>
          <a:endParaRPr lang="en-US" sz="2000" dirty="0"/>
        </a:p>
      </dgm:t>
    </dgm:pt>
    <dgm:pt modelId="{59743324-BFAF-7D4B-B9D4-7FD5714EFF0E}" type="parTrans" cxnId="{C36E2CDB-9200-064F-A097-1E6409D69EAC}">
      <dgm:prSet/>
      <dgm:spPr/>
      <dgm:t>
        <a:bodyPr/>
        <a:lstStyle/>
        <a:p>
          <a:endParaRPr lang="en-US"/>
        </a:p>
      </dgm:t>
    </dgm:pt>
    <dgm:pt modelId="{053D3A71-34CD-1546-8E7E-4FCCFC27937D}" type="sibTrans" cxnId="{C36E2CDB-9200-064F-A097-1E6409D69EAC}">
      <dgm:prSet/>
      <dgm:spPr/>
      <dgm:t>
        <a:bodyPr/>
        <a:lstStyle/>
        <a:p>
          <a:endParaRPr lang="en-US"/>
        </a:p>
      </dgm:t>
    </dgm:pt>
    <dgm:pt modelId="{FE7817A8-1DC5-4B42-BAFC-CE9658DECCAD}">
      <dgm:prSet phldrT="[Text]" custT="1"/>
      <dgm:spPr/>
      <dgm:t>
        <a:bodyPr lIns="0" rIns="0"/>
        <a:lstStyle/>
        <a:p>
          <a:r>
            <a:rPr lang="en-US" sz="2000" dirty="0" smtClean="0"/>
            <a:t>Earmark</a:t>
          </a:r>
          <a:endParaRPr lang="en-US" sz="2000" dirty="0"/>
        </a:p>
      </dgm:t>
    </dgm:pt>
    <dgm:pt modelId="{276AF0E2-12A8-B14C-BEEA-3D1AB711EEE2}" type="parTrans" cxnId="{5D22B6B2-9F98-F34E-ADD5-512E1441D5CF}">
      <dgm:prSet/>
      <dgm:spPr/>
      <dgm:t>
        <a:bodyPr/>
        <a:lstStyle/>
        <a:p>
          <a:endParaRPr lang="en-US"/>
        </a:p>
      </dgm:t>
    </dgm:pt>
    <dgm:pt modelId="{0AA53F6B-A831-F748-AD9F-887DA302F6BC}" type="sibTrans" cxnId="{5D22B6B2-9F98-F34E-ADD5-512E1441D5CF}">
      <dgm:prSet/>
      <dgm:spPr/>
      <dgm:t>
        <a:bodyPr/>
        <a:lstStyle/>
        <a:p>
          <a:endParaRPr lang="en-US"/>
        </a:p>
      </dgm:t>
    </dgm:pt>
    <dgm:pt modelId="{1696B4DC-106A-5C40-B6BD-029D56E47644}">
      <dgm:prSet phldrT="[Text]" custT="1"/>
      <dgm:spPr/>
      <dgm:t>
        <a:bodyPr lIns="0" rIns="0"/>
        <a:lstStyle/>
        <a:p>
          <a:r>
            <a:rPr lang="en-US" sz="2000" dirty="0" smtClean="0"/>
            <a:t>Envision</a:t>
          </a:r>
          <a:endParaRPr lang="en-US" sz="2000" dirty="0"/>
        </a:p>
      </dgm:t>
    </dgm:pt>
    <dgm:pt modelId="{E2BD5F5C-8CDF-554D-A265-D8188B54F815}" type="parTrans" cxnId="{12999C00-8BE6-5F48-867D-90DF1101925D}">
      <dgm:prSet/>
      <dgm:spPr/>
      <dgm:t>
        <a:bodyPr/>
        <a:lstStyle/>
        <a:p>
          <a:endParaRPr lang="en-US"/>
        </a:p>
      </dgm:t>
    </dgm:pt>
    <dgm:pt modelId="{50C59505-7F1C-FD49-8D04-C15548D71EF0}" type="sibTrans" cxnId="{12999C00-8BE6-5F48-867D-90DF1101925D}">
      <dgm:prSet/>
      <dgm:spPr/>
      <dgm:t>
        <a:bodyPr/>
        <a:lstStyle/>
        <a:p>
          <a:endParaRPr lang="en-US"/>
        </a:p>
      </dgm:t>
    </dgm:pt>
    <dgm:pt modelId="{0463A123-17AB-DD43-A028-5F411E18C169}">
      <dgm:prSet phldrT="[Text]"/>
      <dgm:spPr/>
      <dgm:t>
        <a:bodyPr/>
        <a:lstStyle/>
        <a:p>
          <a:r>
            <a:rPr lang="en-US" dirty="0" smtClean="0"/>
            <a:t>Quality Community</a:t>
          </a:r>
          <a:endParaRPr lang="en-US" dirty="0"/>
        </a:p>
      </dgm:t>
    </dgm:pt>
    <dgm:pt modelId="{C8EC39B9-6588-FD4D-9C38-9523A94C3133}" type="parTrans" cxnId="{7639A620-28E4-394B-B91B-259D01F39534}">
      <dgm:prSet/>
      <dgm:spPr/>
      <dgm:t>
        <a:bodyPr/>
        <a:lstStyle/>
        <a:p>
          <a:endParaRPr lang="en-US"/>
        </a:p>
      </dgm:t>
    </dgm:pt>
    <dgm:pt modelId="{A0D9ABCB-B08A-644E-BCF0-3D53F0985491}" type="sibTrans" cxnId="{7639A620-28E4-394B-B91B-259D01F39534}">
      <dgm:prSet/>
      <dgm:spPr/>
      <dgm:t>
        <a:bodyPr/>
        <a:lstStyle/>
        <a:p>
          <a:endParaRPr lang="en-US"/>
        </a:p>
      </dgm:t>
    </dgm:pt>
    <dgm:pt modelId="{08F51635-B3FE-724C-B5C1-11359D0B7843}">
      <dgm:prSet phldrT="[Text]" custT="1"/>
      <dgm:spPr/>
      <dgm:t>
        <a:bodyPr lIns="0" rIns="0"/>
        <a:lstStyle/>
        <a:p>
          <a:r>
            <a:rPr lang="en-US" sz="2000" dirty="0" smtClean="0"/>
            <a:t>Engage</a:t>
          </a:r>
          <a:endParaRPr lang="en-US" sz="2000" dirty="0"/>
        </a:p>
      </dgm:t>
    </dgm:pt>
    <dgm:pt modelId="{A9E33C76-3ADD-5C43-A5E4-99EE09B49F15}" type="parTrans" cxnId="{00591184-D4EF-4641-AED1-A267641B94E0}">
      <dgm:prSet/>
      <dgm:spPr/>
      <dgm:t>
        <a:bodyPr/>
        <a:lstStyle/>
        <a:p>
          <a:endParaRPr lang="en-US"/>
        </a:p>
      </dgm:t>
    </dgm:pt>
    <dgm:pt modelId="{3D2D7EB6-22F0-DA46-8B66-478C2CD2AA73}" type="sibTrans" cxnId="{00591184-D4EF-4641-AED1-A267641B94E0}">
      <dgm:prSet/>
      <dgm:spPr/>
      <dgm:t>
        <a:bodyPr/>
        <a:lstStyle/>
        <a:p>
          <a:endParaRPr lang="en-US"/>
        </a:p>
      </dgm:t>
    </dgm:pt>
    <dgm:pt modelId="{72B44DB7-D620-194A-9694-15BA346379F2}">
      <dgm:prSet phldrT="[Text]" custT="1"/>
      <dgm:spPr/>
      <dgm:t>
        <a:bodyPr lIns="0" rIns="0"/>
        <a:lstStyle/>
        <a:p>
          <a:r>
            <a:rPr lang="en-US" sz="2000" dirty="0" smtClean="0"/>
            <a:t>Empower</a:t>
          </a:r>
          <a:endParaRPr lang="en-US" sz="2000" dirty="0"/>
        </a:p>
      </dgm:t>
    </dgm:pt>
    <dgm:pt modelId="{5A150C17-EDD3-584A-B13B-B3F19E8C73F0}" type="parTrans" cxnId="{E7C2B9A1-63EB-0F4D-BD0F-BC44663A83E9}">
      <dgm:prSet/>
      <dgm:spPr/>
      <dgm:t>
        <a:bodyPr/>
        <a:lstStyle/>
        <a:p>
          <a:endParaRPr lang="en-US"/>
        </a:p>
      </dgm:t>
    </dgm:pt>
    <dgm:pt modelId="{2B201A3F-45BF-E241-9F43-3D48BE77932D}" type="sibTrans" cxnId="{E7C2B9A1-63EB-0F4D-BD0F-BC44663A83E9}">
      <dgm:prSet/>
      <dgm:spPr/>
      <dgm:t>
        <a:bodyPr/>
        <a:lstStyle/>
        <a:p>
          <a:endParaRPr lang="en-US"/>
        </a:p>
      </dgm:t>
    </dgm:pt>
    <dgm:pt modelId="{59257CCC-6568-B54B-9A9B-E0E6542711AC}">
      <dgm:prSet phldrT="[Text]" custT="1"/>
      <dgm:spPr/>
      <dgm:t>
        <a:bodyPr lIns="0" rIns="0"/>
        <a:lstStyle/>
        <a:p>
          <a:r>
            <a:rPr lang="en-US" sz="2000" dirty="0" smtClean="0"/>
            <a:t>Evaluate</a:t>
          </a:r>
          <a:endParaRPr lang="en-US" sz="2000" dirty="0"/>
        </a:p>
      </dgm:t>
    </dgm:pt>
    <dgm:pt modelId="{C1F058A6-664A-2E44-8FED-ED641DB8A944}" type="parTrans" cxnId="{B4790D3E-50F7-FF47-BA9A-A8FBC61C5447}">
      <dgm:prSet/>
      <dgm:spPr/>
      <dgm:t>
        <a:bodyPr/>
        <a:lstStyle/>
        <a:p>
          <a:endParaRPr lang="en-US"/>
        </a:p>
      </dgm:t>
    </dgm:pt>
    <dgm:pt modelId="{7A010850-BEA8-884F-BB10-2E4C91055095}" type="sibTrans" cxnId="{B4790D3E-50F7-FF47-BA9A-A8FBC61C5447}">
      <dgm:prSet/>
      <dgm:spPr/>
      <dgm:t>
        <a:bodyPr/>
        <a:lstStyle/>
        <a:p>
          <a:endParaRPr lang="en-US"/>
        </a:p>
      </dgm:t>
    </dgm:pt>
    <dgm:pt modelId="{0241B2CF-7800-8743-82FF-D0554F2518B3}" type="pres">
      <dgm:prSet presAssocID="{25EB5FD5-66A0-1944-A09A-2BC9E23BAB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0EAEE0-120E-D24F-9A49-B2E9CD7A45D6}" type="pres">
      <dgm:prSet presAssocID="{0463A123-17AB-DD43-A028-5F411E18C169}" presName="centerShape" presStyleLbl="node0" presStyleIdx="0" presStyleCnt="1"/>
      <dgm:spPr/>
      <dgm:t>
        <a:bodyPr/>
        <a:lstStyle/>
        <a:p>
          <a:endParaRPr lang="en-US"/>
        </a:p>
      </dgm:t>
    </dgm:pt>
    <dgm:pt modelId="{400B85D8-4A5C-BF43-A4E7-31F827C5BED7}" type="pres">
      <dgm:prSet presAssocID="{C1F058A6-664A-2E44-8FED-ED641DB8A944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EE97D67A-BD71-B149-A623-1C26FC5B4539}" type="pres">
      <dgm:prSet presAssocID="{59257CCC-6568-B54B-9A9B-E0E6542711AC}" presName="node" presStyleLbl="node1" presStyleIdx="0" presStyleCnt="6" custScaleX="116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66845-A2D1-9145-BF00-A8B316851E33}" type="pres">
      <dgm:prSet presAssocID="{5A150C17-EDD3-584A-B13B-B3F19E8C73F0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76DE7247-3F11-3F43-9171-BC8D88ACF378}" type="pres">
      <dgm:prSet presAssocID="{72B44DB7-D620-194A-9694-15BA346379F2}" presName="node" presStyleLbl="node1" presStyleIdx="1" presStyleCnt="6" custScaleX="116170" custRadScaleRad="101669" custRadScaleInc="-13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22457-D709-7149-8BBD-B2875B9AA08F}" type="pres">
      <dgm:prSet presAssocID="{A9E33C76-3ADD-5C43-A5E4-99EE09B49F15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6965E797-FC17-9247-841B-F1280C35FB3D}" type="pres">
      <dgm:prSet presAssocID="{08F51635-B3FE-724C-B5C1-11359D0B7843}" presName="node" presStyleLbl="node1" presStyleIdx="2" presStyleCnt="6" custScaleX="121497" custRadScaleRad="102104" custRadScaleInc="-3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2D426-36B3-0C42-BA9E-4BBB96313432}" type="pres">
      <dgm:prSet presAssocID="{59743324-BFAF-7D4B-B9D4-7FD5714EFF0E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BD0F3CEE-4011-774F-86C9-902C1C52FA61}" type="pres">
      <dgm:prSet presAssocID="{96CF4A2D-DED5-9946-91B4-64216977E360}" presName="node" presStyleLbl="node1" presStyleIdx="3" presStyleCnt="6" custRadScaleRad="102394" custRadScaleInc="5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D51E1-CCF6-6F41-A337-A646B6D5F37E}" type="pres">
      <dgm:prSet presAssocID="{276AF0E2-12A8-B14C-BEEA-3D1AB711EEE2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F31C89A1-01A3-0645-BCE5-12088E2E9B51}" type="pres">
      <dgm:prSet presAssocID="{FE7817A8-1DC5-4B42-BAFC-CE9658DECCAD}" presName="node" presStyleLbl="node1" presStyleIdx="4" presStyleCnt="6" custRadScaleRad="98627" custRadScaleInc="9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77D88-9CFF-1444-AF29-ECACF109541A}" type="pres">
      <dgm:prSet presAssocID="{E2BD5F5C-8CDF-554D-A265-D8188B54F815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1C5B4254-A2B8-1B4E-9425-95F84DE861A4}" type="pres">
      <dgm:prSet presAssocID="{1696B4DC-106A-5C40-B6BD-029D56E476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E2CDB-9200-064F-A097-1E6409D69EAC}" srcId="{0463A123-17AB-DD43-A028-5F411E18C169}" destId="{96CF4A2D-DED5-9946-91B4-64216977E360}" srcOrd="3" destOrd="0" parTransId="{59743324-BFAF-7D4B-B9D4-7FD5714EFF0E}" sibTransId="{053D3A71-34CD-1546-8E7E-4FCCFC27937D}"/>
    <dgm:cxn modelId="{E7C2B9A1-63EB-0F4D-BD0F-BC44663A83E9}" srcId="{0463A123-17AB-DD43-A028-5F411E18C169}" destId="{72B44DB7-D620-194A-9694-15BA346379F2}" srcOrd="1" destOrd="0" parTransId="{5A150C17-EDD3-584A-B13B-B3F19E8C73F0}" sibTransId="{2B201A3F-45BF-E241-9F43-3D48BE77932D}"/>
    <dgm:cxn modelId="{0FD29EFA-765B-4119-A735-DCC269D27F98}" type="presOf" srcId="{E2BD5F5C-8CDF-554D-A265-D8188B54F815}" destId="{B6477D88-9CFF-1444-AF29-ECACF109541A}" srcOrd="0" destOrd="0" presId="urn:microsoft.com/office/officeart/2005/8/layout/radial4"/>
    <dgm:cxn modelId="{CE34628D-E1F9-4155-891A-1623E2A13701}" type="presOf" srcId="{C1F058A6-664A-2E44-8FED-ED641DB8A944}" destId="{400B85D8-4A5C-BF43-A4E7-31F827C5BED7}" srcOrd="0" destOrd="0" presId="urn:microsoft.com/office/officeart/2005/8/layout/radial4"/>
    <dgm:cxn modelId="{6C619896-EFA6-4560-9E7D-3FC8B1AADBF8}" type="presOf" srcId="{59257CCC-6568-B54B-9A9B-E0E6542711AC}" destId="{EE97D67A-BD71-B149-A623-1C26FC5B4539}" srcOrd="0" destOrd="0" presId="urn:microsoft.com/office/officeart/2005/8/layout/radial4"/>
    <dgm:cxn modelId="{7639A620-28E4-394B-B91B-259D01F39534}" srcId="{25EB5FD5-66A0-1944-A09A-2BC9E23BAB88}" destId="{0463A123-17AB-DD43-A028-5F411E18C169}" srcOrd="0" destOrd="0" parTransId="{C8EC39B9-6588-FD4D-9C38-9523A94C3133}" sibTransId="{A0D9ABCB-B08A-644E-BCF0-3D53F0985491}"/>
    <dgm:cxn modelId="{10A9CE38-E723-4CF7-ADF3-A969FE6ADC63}" type="presOf" srcId="{0463A123-17AB-DD43-A028-5F411E18C169}" destId="{8C0EAEE0-120E-D24F-9A49-B2E9CD7A45D6}" srcOrd="0" destOrd="0" presId="urn:microsoft.com/office/officeart/2005/8/layout/radial4"/>
    <dgm:cxn modelId="{17C4B24D-0CF5-4847-9330-FFA7F979CBC8}" type="presOf" srcId="{A9E33C76-3ADD-5C43-A5E4-99EE09B49F15}" destId="{58622457-D709-7149-8BBD-B2875B9AA08F}" srcOrd="0" destOrd="0" presId="urn:microsoft.com/office/officeart/2005/8/layout/radial4"/>
    <dgm:cxn modelId="{EFDA0903-DD16-476C-8EDC-A50A7BE6112D}" type="presOf" srcId="{FE7817A8-1DC5-4B42-BAFC-CE9658DECCAD}" destId="{F31C89A1-01A3-0645-BCE5-12088E2E9B51}" srcOrd="0" destOrd="0" presId="urn:microsoft.com/office/officeart/2005/8/layout/radial4"/>
    <dgm:cxn modelId="{73B97153-CAF2-4D6C-A457-D919142C1F8E}" type="presOf" srcId="{96CF4A2D-DED5-9946-91B4-64216977E360}" destId="{BD0F3CEE-4011-774F-86C9-902C1C52FA61}" srcOrd="0" destOrd="0" presId="urn:microsoft.com/office/officeart/2005/8/layout/radial4"/>
    <dgm:cxn modelId="{5D22B6B2-9F98-F34E-ADD5-512E1441D5CF}" srcId="{0463A123-17AB-DD43-A028-5F411E18C169}" destId="{FE7817A8-1DC5-4B42-BAFC-CE9658DECCAD}" srcOrd="4" destOrd="0" parTransId="{276AF0E2-12A8-B14C-BEEA-3D1AB711EEE2}" sibTransId="{0AA53F6B-A831-F748-AD9F-887DA302F6BC}"/>
    <dgm:cxn modelId="{4AC72770-BF93-42DD-8DA5-0C0C05E475F2}" type="presOf" srcId="{08F51635-B3FE-724C-B5C1-11359D0B7843}" destId="{6965E797-FC17-9247-841B-F1280C35FB3D}" srcOrd="0" destOrd="0" presId="urn:microsoft.com/office/officeart/2005/8/layout/radial4"/>
    <dgm:cxn modelId="{00591184-D4EF-4641-AED1-A267641B94E0}" srcId="{0463A123-17AB-DD43-A028-5F411E18C169}" destId="{08F51635-B3FE-724C-B5C1-11359D0B7843}" srcOrd="2" destOrd="0" parTransId="{A9E33C76-3ADD-5C43-A5E4-99EE09B49F15}" sibTransId="{3D2D7EB6-22F0-DA46-8B66-478C2CD2AA73}"/>
    <dgm:cxn modelId="{B4790D3E-50F7-FF47-BA9A-A8FBC61C5447}" srcId="{0463A123-17AB-DD43-A028-5F411E18C169}" destId="{59257CCC-6568-B54B-9A9B-E0E6542711AC}" srcOrd="0" destOrd="0" parTransId="{C1F058A6-664A-2E44-8FED-ED641DB8A944}" sibTransId="{7A010850-BEA8-884F-BB10-2E4C91055095}"/>
    <dgm:cxn modelId="{B20F2DE9-73D5-4A09-B8E4-C8FF26D534AE}" type="presOf" srcId="{72B44DB7-D620-194A-9694-15BA346379F2}" destId="{76DE7247-3F11-3F43-9171-BC8D88ACF378}" srcOrd="0" destOrd="0" presId="urn:microsoft.com/office/officeart/2005/8/layout/radial4"/>
    <dgm:cxn modelId="{11FE66D2-7CB9-4E81-9EF7-190A4F1F30D6}" type="presOf" srcId="{5A150C17-EDD3-584A-B13B-B3F19E8C73F0}" destId="{34A66845-A2D1-9145-BF00-A8B316851E33}" srcOrd="0" destOrd="0" presId="urn:microsoft.com/office/officeart/2005/8/layout/radial4"/>
    <dgm:cxn modelId="{12999C00-8BE6-5F48-867D-90DF1101925D}" srcId="{0463A123-17AB-DD43-A028-5F411E18C169}" destId="{1696B4DC-106A-5C40-B6BD-029D56E47644}" srcOrd="5" destOrd="0" parTransId="{E2BD5F5C-8CDF-554D-A265-D8188B54F815}" sibTransId="{50C59505-7F1C-FD49-8D04-C15548D71EF0}"/>
    <dgm:cxn modelId="{15500E23-6AE6-442D-A089-F93F450B6BF4}" type="presOf" srcId="{276AF0E2-12A8-B14C-BEEA-3D1AB711EEE2}" destId="{AB1D51E1-CCF6-6F41-A337-A646B6D5F37E}" srcOrd="0" destOrd="0" presId="urn:microsoft.com/office/officeart/2005/8/layout/radial4"/>
    <dgm:cxn modelId="{295FC21A-00E9-4569-9757-FA8E4BD45C0C}" type="presOf" srcId="{59743324-BFAF-7D4B-B9D4-7FD5714EFF0E}" destId="{9CB2D426-36B3-0C42-BA9E-4BBB96313432}" srcOrd="0" destOrd="0" presId="urn:microsoft.com/office/officeart/2005/8/layout/radial4"/>
    <dgm:cxn modelId="{9310F126-B16A-4843-AC69-34DB0614B329}" type="presOf" srcId="{25EB5FD5-66A0-1944-A09A-2BC9E23BAB88}" destId="{0241B2CF-7800-8743-82FF-D0554F2518B3}" srcOrd="0" destOrd="0" presId="urn:microsoft.com/office/officeart/2005/8/layout/radial4"/>
    <dgm:cxn modelId="{FA351D79-6FF9-4F45-9CC4-FCB269C68F52}" type="presOf" srcId="{1696B4DC-106A-5C40-B6BD-029D56E47644}" destId="{1C5B4254-A2B8-1B4E-9425-95F84DE861A4}" srcOrd="0" destOrd="0" presId="urn:microsoft.com/office/officeart/2005/8/layout/radial4"/>
    <dgm:cxn modelId="{AAA2D845-F1C4-4772-8906-3D99DE7B1AB6}" type="presParOf" srcId="{0241B2CF-7800-8743-82FF-D0554F2518B3}" destId="{8C0EAEE0-120E-D24F-9A49-B2E9CD7A45D6}" srcOrd="0" destOrd="0" presId="urn:microsoft.com/office/officeart/2005/8/layout/radial4"/>
    <dgm:cxn modelId="{7AC51F60-6FF7-419C-838A-F5D8CED48407}" type="presParOf" srcId="{0241B2CF-7800-8743-82FF-D0554F2518B3}" destId="{400B85D8-4A5C-BF43-A4E7-31F827C5BED7}" srcOrd="1" destOrd="0" presId="urn:microsoft.com/office/officeart/2005/8/layout/radial4"/>
    <dgm:cxn modelId="{C2294150-02F5-4209-A075-753D49D9CD2B}" type="presParOf" srcId="{0241B2CF-7800-8743-82FF-D0554F2518B3}" destId="{EE97D67A-BD71-B149-A623-1C26FC5B4539}" srcOrd="2" destOrd="0" presId="urn:microsoft.com/office/officeart/2005/8/layout/radial4"/>
    <dgm:cxn modelId="{2973164F-A657-48A9-B108-98401108F3A7}" type="presParOf" srcId="{0241B2CF-7800-8743-82FF-D0554F2518B3}" destId="{34A66845-A2D1-9145-BF00-A8B316851E33}" srcOrd="3" destOrd="0" presId="urn:microsoft.com/office/officeart/2005/8/layout/radial4"/>
    <dgm:cxn modelId="{5DCCEB1A-0009-4E7D-BD4D-B23B9C28CF88}" type="presParOf" srcId="{0241B2CF-7800-8743-82FF-D0554F2518B3}" destId="{76DE7247-3F11-3F43-9171-BC8D88ACF378}" srcOrd="4" destOrd="0" presId="urn:microsoft.com/office/officeart/2005/8/layout/radial4"/>
    <dgm:cxn modelId="{DA92B219-8ACC-43C3-A1C6-4A15E66F2101}" type="presParOf" srcId="{0241B2CF-7800-8743-82FF-D0554F2518B3}" destId="{58622457-D709-7149-8BBD-B2875B9AA08F}" srcOrd="5" destOrd="0" presId="urn:microsoft.com/office/officeart/2005/8/layout/radial4"/>
    <dgm:cxn modelId="{AA43B11D-CF84-4474-983A-E9933B63B23D}" type="presParOf" srcId="{0241B2CF-7800-8743-82FF-D0554F2518B3}" destId="{6965E797-FC17-9247-841B-F1280C35FB3D}" srcOrd="6" destOrd="0" presId="urn:microsoft.com/office/officeart/2005/8/layout/radial4"/>
    <dgm:cxn modelId="{AC8F66A6-9259-4EB9-A781-A5C42152A533}" type="presParOf" srcId="{0241B2CF-7800-8743-82FF-D0554F2518B3}" destId="{9CB2D426-36B3-0C42-BA9E-4BBB96313432}" srcOrd="7" destOrd="0" presId="urn:microsoft.com/office/officeart/2005/8/layout/radial4"/>
    <dgm:cxn modelId="{072ECD4C-E8C0-49CE-82C9-22AB4B79CE19}" type="presParOf" srcId="{0241B2CF-7800-8743-82FF-D0554F2518B3}" destId="{BD0F3CEE-4011-774F-86C9-902C1C52FA61}" srcOrd="8" destOrd="0" presId="urn:microsoft.com/office/officeart/2005/8/layout/radial4"/>
    <dgm:cxn modelId="{133F72F0-1C47-4C72-B28A-1320CC0B4A87}" type="presParOf" srcId="{0241B2CF-7800-8743-82FF-D0554F2518B3}" destId="{AB1D51E1-CCF6-6F41-A337-A646B6D5F37E}" srcOrd="9" destOrd="0" presId="urn:microsoft.com/office/officeart/2005/8/layout/radial4"/>
    <dgm:cxn modelId="{F9CB6778-6365-47C5-9DD2-DB46FFA6909E}" type="presParOf" srcId="{0241B2CF-7800-8743-82FF-D0554F2518B3}" destId="{F31C89A1-01A3-0645-BCE5-12088E2E9B51}" srcOrd="10" destOrd="0" presId="urn:microsoft.com/office/officeart/2005/8/layout/radial4"/>
    <dgm:cxn modelId="{13CA9515-EB6A-4A2A-855C-33B11ECB9856}" type="presParOf" srcId="{0241B2CF-7800-8743-82FF-D0554F2518B3}" destId="{B6477D88-9CFF-1444-AF29-ECACF109541A}" srcOrd="11" destOrd="0" presId="urn:microsoft.com/office/officeart/2005/8/layout/radial4"/>
    <dgm:cxn modelId="{AD4E7452-1BBE-4A34-B5FD-7768EA4E3209}" type="presParOf" srcId="{0241B2CF-7800-8743-82FF-D0554F2518B3}" destId="{1C5B4254-A2B8-1B4E-9425-95F84DE861A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EAEE0-120E-D24F-9A49-B2E9CD7A45D6}">
      <dsp:nvSpPr>
        <dsp:cNvPr id="0" name=""/>
        <dsp:cNvSpPr/>
      </dsp:nvSpPr>
      <dsp:spPr>
        <a:xfrm>
          <a:off x="2790250" y="2484892"/>
          <a:ext cx="2000500" cy="20005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Quality Community</a:t>
          </a:r>
          <a:endParaRPr lang="en-US" sz="2300" kern="1200" dirty="0"/>
        </a:p>
      </dsp:txBody>
      <dsp:txXfrm>
        <a:off x="3083216" y="2777858"/>
        <a:ext cx="1414568" cy="1414568"/>
      </dsp:txXfrm>
    </dsp:sp>
    <dsp:sp modelId="{400B85D8-4A5C-BF43-A4E7-31F827C5BED7}">
      <dsp:nvSpPr>
        <dsp:cNvPr id="0" name=""/>
        <dsp:cNvSpPr/>
      </dsp:nvSpPr>
      <dsp:spPr>
        <a:xfrm rot="10800000">
          <a:off x="757629" y="3200070"/>
          <a:ext cx="1920826" cy="5701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7D67A-BD71-B149-A623-1C26FC5B4539}">
      <dsp:nvSpPr>
        <dsp:cNvPr id="0" name=""/>
        <dsp:cNvSpPr/>
      </dsp:nvSpPr>
      <dsp:spPr>
        <a:xfrm>
          <a:off x="-55945" y="2925002"/>
          <a:ext cx="1627150" cy="1120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Evaluate</a:t>
          </a:r>
          <a:endParaRPr lang="en-US" sz="2000" kern="1200" dirty="0"/>
        </a:p>
      </dsp:txBody>
      <dsp:txXfrm>
        <a:off x="-23133" y="2957814"/>
        <a:ext cx="1561526" cy="1054656"/>
      </dsp:txXfrm>
    </dsp:sp>
    <dsp:sp modelId="{34A66845-A2D1-9145-BF00-A8B316851E33}">
      <dsp:nvSpPr>
        <dsp:cNvPr id="0" name=""/>
        <dsp:cNvSpPr/>
      </dsp:nvSpPr>
      <dsp:spPr>
        <a:xfrm rot="12717666">
          <a:off x="1025227" y="2088895"/>
          <a:ext cx="1968661" cy="5701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E7247-3F11-3F43-9171-BC8D88ACF378}">
      <dsp:nvSpPr>
        <dsp:cNvPr id="0" name=""/>
        <dsp:cNvSpPr/>
      </dsp:nvSpPr>
      <dsp:spPr>
        <a:xfrm>
          <a:off x="361050" y="1292777"/>
          <a:ext cx="1626786" cy="1120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Empower</a:t>
          </a:r>
          <a:endParaRPr lang="en-US" sz="2000" kern="1200" dirty="0"/>
        </a:p>
      </dsp:txBody>
      <dsp:txXfrm>
        <a:off x="393862" y="1325589"/>
        <a:ext cx="1561162" cy="1054656"/>
      </dsp:txXfrm>
    </dsp:sp>
    <dsp:sp modelId="{58622457-D709-7149-8BBD-B2875B9AA08F}">
      <dsp:nvSpPr>
        <dsp:cNvPr id="0" name=""/>
        <dsp:cNvSpPr/>
      </dsp:nvSpPr>
      <dsp:spPr>
        <a:xfrm rot="15049958">
          <a:off x="2108444" y="1210714"/>
          <a:ext cx="1981117" cy="5701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5E797-FC17-9247-841B-F1280C35FB3D}">
      <dsp:nvSpPr>
        <dsp:cNvPr id="0" name=""/>
        <dsp:cNvSpPr/>
      </dsp:nvSpPr>
      <dsp:spPr>
        <a:xfrm>
          <a:off x="1923082" y="0"/>
          <a:ext cx="1701383" cy="1120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Engage</a:t>
          </a:r>
          <a:endParaRPr lang="en-US" sz="2000" kern="1200" dirty="0"/>
        </a:p>
      </dsp:txBody>
      <dsp:txXfrm>
        <a:off x="1955894" y="32812"/>
        <a:ext cx="1635759" cy="1054656"/>
      </dsp:txXfrm>
    </dsp:sp>
    <dsp:sp modelId="{9CB2D426-36B3-0C42-BA9E-4BBB96313432}">
      <dsp:nvSpPr>
        <dsp:cNvPr id="0" name=""/>
        <dsp:cNvSpPr/>
      </dsp:nvSpPr>
      <dsp:spPr>
        <a:xfrm rot="17377759">
          <a:off x="3504855" y="1211980"/>
          <a:ext cx="1989437" cy="5701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F3CEE-4011-774F-86C9-902C1C52FA61}">
      <dsp:nvSpPr>
        <dsp:cNvPr id="0" name=""/>
        <dsp:cNvSpPr/>
      </dsp:nvSpPr>
      <dsp:spPr>
        <a:xfrm>
          <a:off x="4133558" y="0"/>
          <a:ext cx="1400350" cy="1120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Educate</a:t>
          </a:r>
          <a:endParaRPr lang="en-US" sz="2000" kern="1200" dirty="0"/>
        </a:p>
      </dsp:txBody>
      <dsp:txXfrm>
        <a:off x="4166370" y="32812"/>
        <a:ext cx="1334726" cy="1054656"/>
      </dsp:txXfrm>
    </dsp:sp>
    <dsp:sp modelId="{AB1D51E1-CCF6-6F41-A337-A646B6D5F37E}">
      <dsp:nvSpPr>
        <dsp:cNvPr id="0" name=""/>
        <dsp:cNvSpPr/>
      </dsp:nvSpPr>
      <dsp:spPr>
        <a:xfrm rot="19615770">
          <a:off x="4568073" y="2081178"/>
          <a:ext cx="1881475" cy="5701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C89A1-01A3-0645-BCE5-12088E2E9B51}">
      <dsp:nvSpPr>
        <dsp:cNvPr id="0" name=""/>
        <dsp:cNvSpPr/>
      </dsp:nvSpPr>
      <dsp:spPr>
        <a:xfrm>
          <a:off x="5596974" y="1292776"/>
          <a:ext cx="1400350" cy="1120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Earmark</a:t>
          </a:r>
          <a:endParaRPr lang="en-US" sz="2000" kern="1200" dirty="0"/>
        </a:p>
      </dsp:txBody>
      <dsp:txXfrm>
        <a:off x="5629786" y="1325588"/>
        <a:ext cx="1334726" cy="1054656"/>
      </dsp:txXfrm>
    </dsp:sp>
    <dsp:sp modelId="{B6477D88-9CFF-1444-AF29-ECACF109541A}">
      <dsp:nvSpPr>
        <dsp:cNvPr id="0" name=""/>
        <dsp:cNvSpPr/>
      </dsp:nvSpPr>
      <dsp:spPr>
        <a:xfrm>
          <a:off x="4902544" y="3200070"/>
          <a:ext cx="1920826" cy="5701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B4254-A2B8-1B4E-9425-95F84DE861A4}">
      <dsp:nvSpPr>
        <dsp:cNvPr id="0" name=""/>
        <dsp:cNvSpPr/>
      </dsp:nvSpPr>
      <dsp:spPr>
        <a:xfrm>
          <a:off x="6123195" y="2925002"/>
          <a:ext cx="1400350" cy="1120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Envision</a:t>
          </a:r>
          <a:endParaRPr lang="en-US" sz="2000" kern="1200" dirty="0"/>
        </a:p>
      </dsp:txBody>
      <dsp:txXfrm>
        <a:off x="6156007" y="2957814"/>
        <a:ext cx="1334726" cy="105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29821-1B6F-254C-BC80-05AF089243D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042758-4564-8D46-A71F-E5B01346B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727185-C397-4948-94E4-DD10CCA998B0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199F87-5FC8-1946-8312-1F5E218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4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231">
              <a:defRPr/>
            </a:pPr>
            <a:r>
              <a:rPr lang="en-US" dirty="0" smtClean="0"/>
              <a:t>P16, Q30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A34C-6464-4421-83B0-BD572E0899B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F87-5FC8-1946-8312-1F5E218878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4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1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1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F90B-071C-3948-8536-3A4A0398DA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5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9777"/>
            <a:ext cx="5486400" cy="35877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25800"/>
            <a:ext cx="2057400" cy="5100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25800"/>
            <a:ext cx="6019800" cy="5100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har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1599"/>
            <a:ext cx="4038600" cy="4074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1599"/>
            <a:ext cx="4038600" cy="4074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2147"/>
            <a:ext cx="4040188" cy="6774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9629"/>
            <a:ext cx="4040188" cy="349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2147"/>
            <a:ext cx="4041775" cy="6774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9629"/>
            <a:ext cx="4041775" cy="349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5800"/>
            <a:ext cx="3008313" cy="7978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5800"/>
            <a:ext cx="5111750" cy="510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3644"/>
            <a:ext cx="3008313" cy="4302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19193"/>
            <a:ext cx="8229600" cy="93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1908"/>
            <a:ext cx="8229600" cy="406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400" b="0" i="0" kern="1200" dirty="0" smtClean="0">
          <a:solidFill>
            <a:srgbClr val="00347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rothweiler@tfid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ccolley@newalbanyohio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rothweiler@tfid.org" TargetMode="External"/><Relationship Id="rId5" Type="http://schemas.openxmlformats.org/officeDocument/2006/relationships/hyperlink" Target="mailto:Peggy.Merriss@decaturga.com" TargetMode="External"/><Relationship Id="rId4" Type="http://schemas.openxmlformats.org/officeDocument/2006/relationships/hyperlink" Target="mailto:tom@n-r-c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229.Abraham_Lincol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46138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387D"/>
                </a:solidFill>
              </a:rPr>
              <a:t>Is That Really a Best Practice or Just You Practicing?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3200"/>
            <a:ext cx="91440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E31837"/>
                </a:solidFill>
              </a:rPr>
              <a:t>Dr. Thomas I Miller, Facilitator</a:t>
            </a:r>
          </a:p>
          <a:p>
            <a:pPr algn="ctr">
              <a:buNone/>
            </a:pPr>
            <a:r>
              <a:rPr lang="en-US" dirty="0" smtClean="0">
                <a:solidFill>
                  <a:srgbClr val="E31837"/>
                </a:solidFill>
              </a:rPr>
              <a:t>ICMA Conference Presenter</a:t>
            </a:r>
            <a:endParaRPr lang="en-US" dirty="0">
              <a:solidFill>
                <a:srgbClr val="E318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97" y="489098"/>
            <a:ext cx="7467600" cy="920190"/>
          </a:xfrm>
        </p:spPr>
        <p:txBody>
          <a:bodyPr/>
          <a:lstStyle/>
          <a:p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199" y="6422064"/>
            <a:ext cx="3265967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6" name="Pentagon 5"/>
          <p:cNvSpPr/>
          <p:nvPr/>
        </p:nvSpPr>
        <p:spPr>
          <a:xfrm rot="5400000">
            <a:off x="-2580172" y="2997616"/>
            <a:ext cx="6268280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77" y="2264735"/>
            <a:ext cx="3982274" cy="29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48" y="478465"/>
            <a:ext cx="7467600" cy="855972"/>
          </a:xfrm>
        </p:spPr>
        <p:txBody>
          <a:bodyPr/>
          <a:lstStyle/>
          <a:p>
            <a:r>
              <a:rPr lang="en-US" dirty="0" smtClean="0"/>
              <a:t>Empower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422064"/>
            <a:ext cx="3351028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6" name="Pentagon 5"/>
          <p:cNvSpPr/>
          <p:nvPr/>
        </p:nvSpPr>
        <p:spPr>
          <a:xfrm rot="5400000">
            <a:off x="-2580172" y="2997616"/>
            <a:ext cx="6268280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0" y="1250264"/>
            <a:ext cx="8759687" cy="273050"/>
          </a:xfrm>
          <a:prstGeom prst="homePlat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23" y="1955582"/>
            <a:ext cx="5252484" cy="35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2" y="499730"/>
            <a:ext cx="7467600" cy="745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422064"/>
            <a:ext cx="3191540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6" name="Pentagon 5"/>
          <p:cNvSpPr/>
          <p:nvPr/>
        </p:nvSpPr>
        <p:spPr>
          <a:xfrm rot="5400000">
            <a:off x="-2580172" y="2997616"/>
            <a:ext cx="6268280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0" y="1184004"/>
            <a:ext cx="8759687" cy="273050"/>
          </a:xfrm>
          <a:prstGeom prst="homePlat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25" y="1913051"/>
            <a:ext cx="5533635" cy="36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8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46138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E31837"/>
                </a:solidFill>
              </a:rPr>
              <a:t>City of Twin Falls, ID</a:t>
            </a:r>
            <a:endParaRPr lang="en-US" sz="4800" dirty="0">
              <a:solidFill>
                <a:srgbClr val="E3183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3200"/>
            <a:ext cx="91440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solidFill>
                  <a:srgbClr val="E31837"/>
                </a:solidFill>
              </a:rPr>
              <a:t>Travis </a:t>
            </a:r>
            <a:r>
              <a:rPr lang="en-US" dirty="0" smtClean="0">
                <a:solidFill>
                  <a:srgbClr val="E31837"/>
                </a:solidFill>
              </a:rPr>
              <a:t>Rothweiler, City Manager</a:t>
            </a:r>
            <a:endParaRPr lang="en-US" dirty="0">
              <a:solidFill>
                <a:srgbClr val="E31837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E31837"/>
                </a:solidFill>
              </a:rPr>
              <a:t>ICMA Conference Presenter</a:t>
            </a:r>
            <a:endParaRPr lang="en-US" dirty="0">
              <a:solidFill>
                <a:srgbClr val="E31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5" y="369502"/>
            <a:ext cx="5310553" cy="2199397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rgbClr val="00387D"/>
                </a:solidFill>
              </a:rPr>
              <a:t>Travis Rothweiler, ICMA – CM</a:t>
            </a:r>
            <a:br>
              <a:rPr lang="en-US" sz="3100" dirty="0" smtClean="0">
                <a:solidFill>
                  <a:srgbClr val="00387D"/>
                </a:solidFill>
              </a:rPr>
            </a:br>
            <a:r>
              <a:rPr lang="en-US" sz="3100" dirty="0" smtClean="0">
                <a:solidFill>
                  <a:srgbClr val="00387D"/>
                </a:solidFill>
              </a:rPr>
              <a:t>City of Twin Falls, ID</a:t>
            </a:r>
            <a:br>
              <a:rPr lang="en-US" sz="3100" dirty="0" smtClean="0">
                <a:solidFill>
                  <a:srgbClr val="00387D"/>
                </a:solidFill>
              </a:rPr>
            </a:br>
            <a:r>
              <a:rPr lang="en-US" sz="3100" dirty="0" smtClean="0">
                <a:solidFill>
                  <a:srgbClr val="00387D"/>
                </a:solidFill>
                <a:hlinkClick r:id="rId3"/>
              </a:rPr>
              <a:t>trothweiler@tfid.org</a:t>
            </a:r>
            <a:r>
              <a:rPr lang="en-US" dirty="0" smtClean="0">
                <a:solidFill>
                  <a:srgbClr val="00387D"/>
                </a:solidFill>
              </a:rPr>
              <a:t/>
            </a:r>
            <a:br>
              <a:rPr lang="en-US" dirty="0" smtClean="0">
                <a:solidFill>
                  <a:srgbClr val="00387D"/>
                </a:solidFill>
              </a:rPr>
            </a:b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147868"/>
            <a:ext cx="7262446" cy="24528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Utilize meaningful data for improved service delivery</a:t>
            </a:r>
          </a:p>
          <a:p>
            <a:r>
              <a:rPr lang="en-US" sz="2400" dirty="0" smtClean="0"/>
              <a:t>Success in curbside recycling program</a:t>
            </a:r>
          </a:p>
          <a:p>
            <a:r>
              <a:rPr lang="en-US" sz="2400" dirty="0" smtClean="0"/>
              <a:t>Enhance existing services to meet citizen demand</a:t>
            </a:r>
          </a:p>
          <a:p>
            <a:r>
              <a:rPr lang="en-US" sz="2400" dirty="0" smtClean="0"/>
              <a:t>Sustainable services in demanding market</a:t>
            </a:r>
          </a:p>
          <a:p>
            <a:r>
              <a:rPr lang="en-US" sz="2400" dirty="0" smtClean="0"/>
              <a:t>Measuring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8" y="306691"/>
            <a:ext cx="3629758" cy="22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708"/>
            <a:ext cx="8229600" cy="932955"/>
          </a:xfrm>
        </p:spPr>
        <p:txBody>
          <a:bodyPr/>
          <a:lstStyle/>
          <a:p>
            <a:r>
              <a:rPr lang="en-US" dirty="0" smtClean="0"/>
              <a:t>Previous City Survey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663"/>
            <a:ext cx="8229600" cy="13540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Previous community surveys were prepared and analyzed internally</a:t>
            </a:r>
          </a:p>
          <a:p>
            <a:r>
              <a:rPr lang="en-US" dirty="0"/>
              <a:t>S</a:t>
            </a:r>
            <a:r>
              <a:rPr lang="en-US" dirty="0" smtClean="0"/>
              <a:t>ent to only registered voters who voted in the most recent election</a:t>
            </a:r>
          </a:p>
          <a:p>
            <a:pPr lvl="1"/>
            <a:r>
              <a:rPr lang="en-US" sz="3200" dirty="0" smtClean="0"/>
              <a:t>Approval ratings seemed too good to be true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59" y="3727938"/>
            <a:ext cx="3416789" cy="25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086"/>
            <a:ext cx="8229600" cy="9329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Recycling Program - 2009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041"/>
            <a:ext cx="8229600" cy="45365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69" y="2001648"/>
            <a:ext cx="5474654" cy="36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685085"/>
            <a:ext cx="8229600" cy="932955"/>
          </a:xfrm>
        </p:spPr>
        <p:txBody>
          <a:bodyPr>
            <a:normAutofit/>
          </a:bodyPr>
          <a:lstStyle/>
          <a:p>
            <a:r>
              <a:rPr lang="en-US" dirty="0" smtClean="0"/>
              <a:t>Citizen Satisfaction – 2009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" y="1737174"/>
            <a:ext cx="8229600" cy="14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43161" y="4736644"/>
            <a:ext cx="5463074" cy="1048273"/>
            <a:chOff x="4376736" y="1370390"/>
            <a:chExt cx="4978279" cy="10482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6" y="1758752"/>
              <a:ext cx="4978279" cy="659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83" y="1370390"/>
              <a:ext cx="17621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52687"/>
              </p:ext>
            </p:extLst>
          </p:nvPr>
        </p:nvGraphicFramePr>
        <p:xfrm>
          <a:off x="365138" y="3137646"/>
          <a:ext cx="7836877" cy="1188235"/>
        </p:xfrm>
        <a:graphic>
          <a:graphicData uri="http://schemas.openxmlformats.org/drawingml/2006/table">
            <a:tbl>
              <a:tblPr/>
              <a:tblGrid>
                <a:gridCol w="3071447"/>
                <a:gridCol w="1503485"/>
                <a:gridCol w="3261945"/>
              </a:tblGrid>
              <a:tr h="5291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FIGURE 42:  UTILITY SERVICES BENCHMARKS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comparison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region,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populations 25,000 -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70,000 comparison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4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Recycling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1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Program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2011, the City of Twin Falls moved to a single stream recycling program</a:t>
            </a:r>
          </a:p>
          <a:p>
            <a:pPr lvl="1"/>
            <a:r>
              <a:rPr lang="en-US" dirty="0" smtClean="0"/>
              <a:t>More convenient for customers</a:t>
            </a:r>
          </a:p>
          <a:p>
            <a:pPr lvl="1"/>
            <a:r>
              <a:rPr lang="en-US" dirty="0" smtClean="0"/>
              <a:t>Sustainable both fiscally and for the environment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2928095"/>
            <a:ext cx="3888042" cy="25934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69777" y="3938952"/>
            <a:ext cx="729761" cy="2419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16" y="1707538"/>
            <a:ext cx="3897119" cy="4462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678" y="668215"/>
            <a:ext cx="213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Old Program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61182" y="575900"/>
            <a:ext cx="230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Program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7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387D"/>
                </a:solidFill>
              </a:rPr>
              <a:t>This is about</a:t>
            </a:r>
            <a:endParaRPr lang="en-US" sz="6600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00387D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387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387D"/>
                </a:solidFill>
              </a:rPr>
              <a:t>Taking Meaningful Action </a:t>
            </a:r>
            <a:r>
              <a:rPr lang="en-US" sz="4000" dirty="0">
                <a:solidFill>
                  <a:srgbClr val="00387D"/>
                </a:solidFill>
              </a:rPr>
              <a:t>with </a:t>
            </a:r>
            <a:r>
              <a:rPr lang="en-US" sz="4000" dirty="0" smtClean="0">
                <a:solidFill>
                  <a:srgbClr val="00387D"/>
                </a:solidFill>
              </a:rPr>
              <a:t>Data</a:t>
            </a:r>
            <a:endParaRPr lang="en-US" sz="4000" dirty="0">
              <a:solidFill>
                <a:srgbClr val="00387D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38" y="1395404"/>
            <a:ext cx="6348047" cy="480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746" y="544408"/>
            <a:ext cx="8106508" cy="7103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840295"/>
            <a:ext cx="8229600" cy="152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i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Environmental Sustainability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Resident recycling was much greater than recycling reported in comparison communities, and had increased compared to recycling reported in the previous survey year.</a:t>
            </a:r>
            <a:endParaRPr lang="en-US" sz="1800" b="1" i="1" u="sng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83" y="3320563"/>
            <a:ext cx="6726115" cy="269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53915"/>
            <a:ext cx="8168054" cy="799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dirty="0" smtClean="0">
                <a:solidFill>
                  <a:srgbClr val="00347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Program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715"/>
            <a:ext cx="8229600" cy="932955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721170"/>
              </p:ext>
            </p:extLst>
          </p:nvPr>
        </p:nvGraphicFramePr>
        <p:xfrm>
          <a:off x="518746" y="1961124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069"/>
                <a:gridCol w="2136531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Program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Tons of Recyclables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i="1" baseline="0" dirty="0" smtClean="0"/>
                        <a:t>(annual average)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388 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1,995 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Disposal Savings </a:t>
                      </a:r>
                      <a:r>
                        <a:rPr lang="en-US" sz="1400" i="1" dirty="0" smtClean="0"/>
                        <a:t>(annual average)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$13,758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$71,290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0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evaluate and make improvements to recycling program</a:t>
            </a:r>
          </a:p>
          <a:p>
            <a:r>
              <a:rPr lang="en-US" dirty="0" smtClean="0"/>
              <a:t>The NCS is key to our performance measurement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030"/>
            <a:ext cx="8229600" cy="932955"/>
          </a:xfrm>
        </p:spPr>
        <p:txBody>
          <a:bodyPr/>
          <a:lstStyle/>
          <a:p>
            <a:r>
              <a:rPr lang="en-US" dirty="0" smtClean="0"/>
              <a:t>Other Lessons from The NCS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89" y="2514601"/>
            <a:ext cx="6132075" cy="35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7346" y="1450985"/>
            <a:ext cx="7587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Prior to 2013, code enforcement efforts were decentralized; duties were spread amongst several departments.  The rating by our citizens initiated conversations to improve code enforcement efforts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715"/>
            <a:ext cx="8229600" cy="932955"/>
          </a:xfrm>
        </p:spPr>
        <p:txBody>
          <a:bodyPr>
            <a:normAutofit/>
          </a:bodyPr>
          <a:lstStyle/>
          <a:p>
            <a:r>
              <a:rPr lang="en-US" dirty="0" smtClean="0"/>
              <a:t>Code Enforcement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87124"/>
            <a:ext cx="7930662" cy="32926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2013 - Restructured code enforcement as a new division of the City to adequately enforce all aspects of our code</a:t>
            </a:r>
          </a:p>
          <a:p>
            <a:pPr lvl="1"/>
            <a:r>
              <a:rPr lang="en-US" sz="2000" dirty="0" smtClean="0"/>
              <a:t>more authority and consistency to enforce all aspects the code including sanitation, signage, water use, weeds, etc.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17240"/>
              </p:ext>
            </p:extLst>
          </p:nvPr>
        </p:nvGraphicFramePr>
        <p:xfrm>
          <a:off x="3027482" y="3442190"/>
          <a:ext cx="3065588" cy="287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272"/>
                <a:gridCol w="1468316"/>
              </a:tblGrid>
              <a:tr h="71877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Code Enforcement Cases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877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July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229</a:t>
                      </a:r>
                      <a:endParaRPr lang="en-US" dirty="0"/>
                    </a:p>
                  </a:txBody>
                  <a:tcPr/>
                </a:tc>
              </a:tr>
              <a:tr h="71877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July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382</a:t>
                      </a:r>
                      <a:endParaRPr lang="en-US" dirty="0"/>
                    </a:p>
                  </a:txBody>
                  <a:tcPr/>
                </a:tc>
              </a:tr>
              <a:tr h="71877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July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1,388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6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46138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E31837"/>
                </a:solidFill>
              </a:rPr>
              <a:t>City of Dublin, OH</a:t>
            </a:r>
            <a:endParaRPr lang="en-US" sz="4800" dirty="0">
              <a:solidFill>
                <a:srgbClr val="E3183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3200"/>
            <a:ext cx="91440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E31837"/>
                </a:solidFill>
              </a:rPr>
              <a:t>Charlotte Colley</a:t>
            </a:r>
            <a:endParaRPr lang="en-US" dirty="0">
              <a:solidFill>
                <a:srgbClr val="E31837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E31837"/>
                </a:solidFill>
              </a:rPr>
              <a:t>ICMA Conference Presenter</a:t>
            </a:r>
            <a:endParaRPr lang="en-US" dirty="0">
              <a:solidFill>
                <a:srgbClr val="E31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87D"/>
                </a:solidFill>
              </a:rPr>
              <a:t/>
            </a:r>
            <a:br>
              <a:rPr lang="en-US" b="1" dirty="0" smtClean="0">
                <a:solidFill>
                  <a:srgbClr val="00387D"/>
                </a:solidFill>
              </a:rPr>
            </a:br>
            <a:r>
              <a:rPr lang="en-US" b="1" dirty="0" smtClean="0">
                <a:solidFill>
                  <a:srgbClr val="00387D"/>
                </a:solidFill>
              </a:rPr>
              <a:t>Charlotte Colley</a:t>
            </a:r>
            <a:r>
              <a:rPr lang="en-US" dirty="0" smtClean="0">
                <a:solidFill>
                  <a:srgbClr val="00387D"/>
                </a:solidFill>
              </a:rPr>
              <a:t/>
            </a:r>
            <a:br>
              <a:rPr lang="en-US" dirty="0" smtClean="0">
                <a:solidFill>
                  <a:srgbClr val="00387D"/>
                </a:solidFill>
              </a:rPr>
            </a:br>
            <a:r>
              <a:rPr lang="en-US" sz="4000" dirty="0" smtClean="0">
                <a:solidFill>
                  <a:srgbClr val="00387D"/>
                </a:solidFill>
              </a:rPr>
              <a:t>Senior Projects Manager</a:t>
            </a:r>
            <a:br>
              <a:rPr lang="en-US" sz="4000" dirty="0" smtClean="0">
                <a:solidFill>
                  <a:srgbClr val="00387D"/>
                </a:solidFill>
              </a:rPr>
            </a:br>
            <a:r>
              <a:rPr lang="en-US" sz="4000" dirty="0" smtClean="0">
                <a:solidFill>
                  <a:srgbClr val="00387D"/>
                </a:solidFill>
              </a:rPr>
              <a:t>City of New Albany, OH</a:t>
            </a:r>
            <a:br>
              <a:rPr lang="en-US" sz="4000" dirty="0" smtClean="0">
                <a:solidFill>
                  <a:srgbClr val="00387D"/>
                </a:solidFill>
              </a:rPr>
            </a:br>
            <a:endParaRPr lang="en-US" sz="4000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3650"/>
            <a:ext cx="8229600" cy="3592513"/>
          </a:xfrm>
        </p:spPr>
        <p:txBody>
          <a:bodyPr/>
          <a:lstStyle/>
          <a:p>
            <a:r>
              <a:rPr lang="en-US" dirty="0" smtClean="0"/>
              <a:t>Lessons learned and best practices from the City of Dublin, OH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03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City of Dublin - 2013 </a:t>
            </a:r>
            <a:r>
              <a:rPr lang="en-US" b="1" dirty="0" err="1" smtClean="0"/>
              <a:t>VoP</a:t>
            </a:r>
            <a:r>
              <a:rPr lang="en-US" b="1" dirty="0" smtClean="0"/>
              <a:t> Awards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Police</a:t>
            </a:r>
          </a:p>
          <a:p>
            <a:pPr>
              <a:buNone/>
            </a:pPr>
            <a:r>
              <a:rPr lang="en-US" dirty="0" smtClean="0"/>
              <a:t>Fire</a:t>
            </a:r>
          </a:p>
          <a:p>
            <a:pPr>
              <a:buNone/>
            </a:pPr>
            <a:r>
              <a:rPr lang="en-US" dirty="0" smtClean="0"/>
              <a:t>Garbage Collection</a:t>
            </a:r>
          </a:p>
          <a:p>
            <a:pPr>
              <a:buNone/>
            </a:pPr>
            <a:r>
              <a:rPr lang="en-US" dirty="0" smtClean="0"/>
              <a:t>Recycling</a:t>
            </a:r>
          </a:p>
          <a:p>
            <a:pPr>
              <a:buNone/>
            </a:pPr>
            <a:r>
              <a:rPr lang="en-US" dirty="0" smtClean="0"/>
              <a:t>Street Repair</a:t>
            </a:r>
          </a:p>
          <a:p>
            <a:pPr>
              <a:buNone/>
            </a:pPr>
            <a:r>
              <a:rPr lang="en-US" dirty="0" smtClean="0"/>
              <a:t>City Parks</a:t>
            </a:r>
          </a:p>
          <a:p>
            <a:pPr>
              <a:buNone/>
            </a:pPr>
            <a:r>
              <a:rPr lang="en-US" dirty="0" smtClean="0"/>
              <a:t>Recreation Programs/Classes</a:t>
            </a:r>
          </a:p>
          <a:p>
            <a:pPr>
              <a:buNone/>
            </a:pPr>
            <a:r>
              <a:rPr lang="en-US" dirty="0" smtClean="0"/>
              <a:t>Code Enforcement</a:t>
            </a:r>
          </a:p>
          <a:p>
            <a:pPr>
              <a:buNone/>
            </a:pPr>
            <a:r>
              <a:rPr lang="en-US" dirty="0" smtClean="0"/>
              <a:t>Overall Quality of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35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2475"/>
            <a:ext cx="8229600" cy="932955"/>
          </a:xfrm>
        </p:spPr>
        <p:txBody>
          <a:bodyPr/>
          <a:lstStyle/>
          <a:p>
            <a:r>
              <a:rPr lang="en-US" b="1" dirty="0" smtClean="0"/>
              <a:t>Dublin Surveys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30"/>
            <a:ext cx="8229600" cy="4440733"/>
          </a:xfrm>
        </p:spPr>
        <p:txBody>
          <a:bodyPr>
            <a:normAutofit/>
          </a:bodyPr>
          <a:lstStyle/>
          <a:p>
            <a:r>
              <a:rPr lang="en-US" dirty="0" smtClean="0"/>
              <a:t>The NCS in 2009 and 2012</a:t>
            </a:r>
          </a:p>
          <a:p>
            <a:r>
              <a:rPr lang="en-US" dirty="0" smtClean="0"/>
              <a:t>Voice of the People Awards: 2010 and 2013</a:t>
            </a:r>
          </a:p>
          <a:p>
            <a:r>
              <a:rPr lang="en-US" dirty="0" smtClean="0"/>
              <a:t>Previously conducted citizen survey - Dublin specific - every 2-3 years</a:t>
            </a:r>
          </a:p>
          <a:p>
            <a:r>
              <a:rPr lang="en-US" dirty="0" smtClean="0"/>
              <a:t>Conducted phone survey in 2013 after results from 2012 NCS were released</a:t>
            </a:r>
          </a:p>
          <a:p>
            <a:r>
              <a:rPr lang="en-US" dirty="0" smtClean="0"/>
              <a:t>Used NCS results to help target phone survey areas and develop customized questions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5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40" y="424697"/>
            <a:ext cx="7467600" cy="708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not about how well we listen.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2240" y="1600200"/>
            <a:ext cx="7467600" cy="464585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647507" y="6422064"/>
            <a:ext cx="3372293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8" name="Pentagon 7"/>
          <p:cNvSpPr/>
          <p:nvPr/>
        </p:nvSpPr>
        <p:spPr>
          <a:xfrm rot="5400000">
            <a:off x="-1857929" y="2275373"/>
            <a:ext cx="4823794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0" y="996197"/>
            <a:ext cx="8759687" cy="273050"/>
          </a:xfrm>
          <a:prstGeom prst="homePlat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53" y="1517645"/>
            <a:ext cx="3644620" cy="364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Emergency Preparedness</a:t>
            </a:r>
            <a:endParaRPr lang="en-US" b="1" dirty="0"/>
          </a:p>
        </p:txBody>
      </p:sp>
      <p:pic>
        <p:nvPicPr>
          <p:cNvPr id="1026" name="Picture 2" descr="C:\Users\ccolley\Desktop\read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721" y="2322607"/>
            <a:ext cx="8863303" cy="3300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979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Parking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City knew this was an issue already</a:t>
            </a:r>
          </a:p>
          <a:p>
            <a:r>
              <a:rPr lang="en-US" dirty="0" smtClean="0"/>
              <a:t>Created more on street parking</a:t>
            </a:r>
          </a:p>
          <a:p>
            <a:r>
              <a:rPr lang="en-US" dirty="0" smtClean="0"/>
              <a:t>Facilitated agreement with Historic District restaurants to use valet parking for their customers</a:t>
            </a:r>
          </a:p>
          <a:p>
            <a:r>
              <a:rPr lang="en-US" dirty="0" smtClean="0"/>
              <a:t>Continued talks with local businesses to encourage their employees to park in Indian Run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18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932955"/>
          </a:xfrm>
        </p:spPr>
        <p:txBody>
          <a:bodyPr/>
          <a:lstStyle/>
          <a:p>
            <a:r>
              <a:rPr lang="en-US" b="1" dirty="0" smtClean="0"/>
              <a:t>Traffic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230"/>
            <a:ext cx="8229600" cy="4543920"/>
          </a:xfrm>
        </p:spPr>
        <p:txBody>
          <a:bodyPr/>
          <a:lstStyle/>
          <a:p>
            <a:r>
              <a:rPr lang="en-US" dirty="0" smtClean="0"/>
              <a:t>City already had many roundabouts in place (and several more planned) to help with traffic flow and reduce emissions from idling</a:t>
            </a:r>
          </a:p>
          <a:p>
            <a:r>
              <a:rPr lang="en-US" dirty="0" smtClean="0"/>
              <a:t>During 2012 NCS survey and 2013 Phone survey City probed into the “roundabout issue”</a:t>
            </a:r>
          </a:p>
          <a:p>
            <a:r>
              <a:rPr lang="en-US" dirty="0" smtClean="0"/>
              <a:t>City continues to seek out innovative solutions to help improve traffic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817132" y="2366211"/>
          <a:ext cx="5509736" cy="393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3825044"/>
            <a:ext cx="10134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Corbel" pitchFamily="34" charset="0"/>
              </a:rPr>
              <a:t>Step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orbel" pitchFamily="34" charset="0"/>
              </a:rPr>
              <a:t>Forward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orbel" pitchFamily="34" charset="0"/>
              </a:rPr>
              <a:t>81%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7096" y="3501008"/>
            <a:ext cx="11272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Corbel" pitchFamily="34" charset="0"/>
              </a:rPr>
              <a:t>Step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orbel" pitchFamily="34" charset="0"/>
              </a:rPr>
              <a:t>Backward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orbel" pitchFamily="34" charset="0"/>
              </a:rPr>
              <a:t>11%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283244" y="6614652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4FCEC-BE74-48B8-8347-CB5EBCE44CB9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7870" y="1844824"/>
            <a:ext cx="1508261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 eaLnBrk="0"/>
            <a:r>
              <a:rPr lang="en-US" dirty="0" smtClean="0">
                <a:latin typeface="Corbel" pitchFamily="34" charset="0"/>
              </a:rPr>
              <a:t>Roundabouts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9666" y="4780008"/>
            <a:ext cx="1484702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Corbel" pitchFamily="34" charset="0"/>
              </a:rPr>
              <a:t>No difference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orbel" pitchFamily="34" charset="0"/>
              </a:rPr>
              <a:t>6%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3694" y="5356072"/>
            <a:ext cx="1000594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Corbel" pitchFamily="34" charset="0"/>
              </a:rPr>
              <a:t>Not sure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orbel" pitchFamily="34" charset="0"/>
              </a:rPr>
              <a:t>2%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95698"/>
            <a:ext cx="8229600" cy="1219200"/>
          </a:xfrm>
          <a:prstGeom prst="rect">
            <a:avLst/>
          </a:prstGeom>
          <a:noFill/>
        </p:spPr>
        <p:txBody>
          <a:bodyPr wrap="square" rtlCol="0" anchor="b" anchorCtr="1">
            <a:noAutofit/>
          </a:bodyPr>
          <a:lstStyle/>
          <a:p>
            <a:pPr algn="ctr" eaLnBrk="0"/>
            <a:r>
              <a:rPr lang="en-US" sz="2400" b="1" dirty="0" smtClean="0">
                <a:latin typeface="Corbel" pitchFamily="34" charset="0"/>
              </a:rPr>
              <a:t>Eight out of ten residents have positive impressions of Dublin’s roundabouts.  Only one out of ten dislikes them.</a:t>
            </a:r>
            <a:endParaRPr lang="en-US" sz="24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46138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E31837"/>
                </a:solidFill>
              </a:rPr>
              <a:t>City of Decatur, GA</a:t>
            </a:r>
            <a:endParaRPr lang="en-US" sz="4800" dirty="0">
              <a:solidFill>
                <a:srgbClr val="E3183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3200"/>
            <a:ext cx="91440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E31837"/>
                </a:solidFill>
              </a:rPr>
              <a:t>Peggy Merriss, City Manager</a:t>
            </a:r>
            <a:endParaRPr lang="en-US" dirty="0">
              <a:solidFill>
                <a:srgbClr val="E31837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E31837"/>
                </a:solidFill>
              </a:rPr>
              <a:t>ICMA Conference Presenter</a:t>
            </a:r>
            <a:endParaRPr lang="en-US" dirty="0">
              <a:solidFill>
                <a:srgbClr val="E31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8" y="247297"/>
            <a:ext cx="8229600" cy="93295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Decatur, Georgia 30030</a:t>
            </a:r>
            <a:r>
              <a:rPr lang="en-US" b="1" dirty="0"/>
              <a:t> </a:t>
            </a:r>
            <a:endParaRPr lang="en-US" b="1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16"/>
            <a:ext cx="3984171" cy="4064255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/>
              <a:t>12 Minutes East of Downtown Atlanta</a:t>
            </a:r>
          </a:p>
          <a:p>
            <a:r>
              <a:rPr lang="en-US" b="1" i="1" dirty="0"/>
              <a:t>Population </a:t>
            </a:r>
            <a:r>
              <a:rPr lang="en-US" b="1" i="1" dirty="0" smtClean="0"/>
              <a:t>19,853 </a:t>
            </a:r>
            <a:r>
              <a:rPr lang="en-US" b="1" i="1" dirty="0"/>
              <a:t>in 4.27 sq. miles</a:t>
            </a:r>
          </a:p>
          <a:p>
            <a:r>
              <a:rPr lang="en-US" b="1" i="1" dirty="0"/>
              <a:t>County Seat</a:t>
            </a:r>
          </a:p>
          <a:p>
            <a:r>
              <a:rPr lang="en-US" b="1" i="1" dirty="0"/>
              <a:t>Home to Agnes Scott College and close to Emory University and the CDC.</a:t>
            </a:r>
          </a:p>
          <a:p>
            <a:r>
              <a:rPr lang="en-US" b="1" i="1" dirty="0"/>
              <a:t>Full Range of Municipal Services</a:t>
            </a:r>
          </a:p>
          <a:p>
            <a:r>
              <a:rPr lang="en-US" b="1" i="1" dirty="0"/>
              <a:t>AA+ Bond Rating</a:t>
            </a:r>
          </a:p>
          <a:p>
            <a:r>
              <a:rPr lang="en-US" b="1" i="1" dirty="0"/>
              <a:t>All combined budgets = $</a:t>
            </a:r>
            <a:r>
              <a:rPr lang="en-US" b="1" i="1" dirty="0" smtClean="0"/>
              <a:t>49mm</a:t>
            </a:r>
            <a:endParaRPr lang="en-US" b="1" i="1" dirty="0"/>
          </a:p>
          <a:p>
            <a:r>
              <a:rPr lang="en-US" b="1" i="1" dirty="0" smtClean="0"/>
              <a:t>207 </a:t>
            </a:r>
            <a:r>
              <a:rPr lang="en-US" b="1" i="1" dirty="0"/>
              <a:t>FTE</a:t>
            </a:r>
          </a:p>
        </p:txBody>
      </p:sp>
      <p:pic>
        <p:nvPicPr>
          <p:cNvPr id="4" name="Picture 6" descr="se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751" y="1272347"/>
            <a:ext cx="2309812" cy="2895600"/>
          </a:xfrm>
          <a:prstGeom prst="rect">
            <a:avLst/>
          </a:prstGeom>
          <a:noFill/>
        </p:spPr>
      </p:pic>
      <p:pic>
        <p:nvPicPr>
          <p:cNvPr id="5" name="Picture 4" descr="metro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6547" y="3169956"/>
            <a:ext cx="1817687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3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8" y="247297"/>
            <a:ext cx="8229600" cy="93295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Survey</a:t>
            </a: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16"/>
            <a:ext cx="7934325" cy="4064255"/>
          </a:xfrm>
        </p:spPr>
        <p:txBody>
          <a:bodyPr>
            <a:normAutofit/>
          </a:bodyPr>
          <a:lstStyle/>
          <a:p>
            <a:r>
              <a:rPr lang="en-US" dirty="0"/>
              <a:t>Used the National Research Center, Inc. “Citizen Survey” four times. </a:t>
            </a:r>
          </a:p>
          <a:p>
            <a:r>
              <a:rPr lang="en-US" dirty="0"/>
              <a:t>Last survey conducted March 2012. Will conduct next survey in Spring 2014.</a:t>
            </a:r>
          </a:p>
          <a:p>
            <a:r>
              <a:rPr lang="en-US" dirty="0" smtClean="0"/>
              <a:t>1,200 </a:t>
            </a:r>
            <a:r>
              <a:rPr lang="en-US" dirty="0"/>
              <a:t>randomly selected residential addresses </a:t>
            </a:r>
          </a:p>
          <a:p>
            <a:r>
              <a:rPr lang="en-US" dirty="0"/>
              <a:t>468 returned for a response rate of 40% </a:t>
            </a:r>
          </a:p>
        </p:txBody>
      </p:sp>
    </p:spTree>
    <p:extLst>
      <p:ext uri="{BB962C8B-B14F-4D97-AF65-F5344CB8AC3E}">
        <p14:creationId xmlns:p14="http://schemas.microsoft.com/office/powerpoint/2010/main" val="938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8" y="247297"/>
            <a:ext cx="8229600" cy="93295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Survey</a:t>
            </a: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803"/>
            <a:ext cx="7934325" cy="4029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We Use </a:t>
            </a:r>
            <a:r>
              <a:rPr lang="en-US" b="1" dirty="0" smtClean="0"/>
              <a:t>It (part one)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smtClean="0"/>
              <a:t>Presentation </a:t>
            </a:r>
            <a:r>
              <a:rPr lang="en-US" dirty="0"/>
              <a:t>to City Commission</a:t>
            </a:r>
          </a:p>
          <a:p>
            <a:pPr lvl="1"/>
            <a:r>
              <a:rPr lang="en-US" dirty="0"/>
              <a:t>Presentation to operating </a:t>
            </a:r>
            <a:r>
              <a:rPr lang="en-US" dirty="0" smtClean="0"/>
              <a:t>departments/divisions</a:t>
            </a:r>
          </a:p>
          <a:p>
            <a:pPr lvl="1"/>
            <a:r>
              <a:rPr lang="en-US" dirty="0" smtClean="0"/>
              <a:t>Part of Mayor’s “State of the City” Address</a:t>
            </a:r>
          </a:p>
          <a:p>
            <a:pPr lvl="1"/>
            <a:r>
              <a:rPr lang="en-US" dirty="0" smtClean="0"/>
              <a:t>Ratings Agency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8" y="247297"/>
            <a:ext cx="8229600" cy="93295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Survey Results</a:t>
            </a: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16"/>
            <a:ext cx="7934325" cy="406425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3600" dirty="0"/>
              <a:t>How Government Service Providers </a:t>
            </a:r>
            <a:endParaRPr lang="en-US" sz="3600" dirty="0" smtClean="0"/>
          </a:p>
          <a:p>
            <a:pPr algn="ctr">
              <a:lnSpc>
                <a:spcPct val="80000"/>
              </a:lnSpc>
              <a:buNone/>
            </a:pPr>
            <a:r>
              <a:rPr lang="en-US" sz="3600" dirty="0" smtClean="0"/>
              <a:t>are </a:t>
            </a:r>
            <a:r>
              <a:rPr lang="en-US" dirty="0"/>
              <a:t>P</a:t>
            </a:r>
            <a:r>
              <a:rPr lang="en-US" sz="3600" dirty="0"/>
              <a:t>erceived </a:t>
            </a:r>
          </a:p>
          <a:p>
            <a:pPr>
              <a:lnSpc>
                <a:spcPct val="80000"/>
              </a:lnSpc>
              <a:buNone/>
            </a:pPr>
            <a:endParaRPr lang="en-US" sz="3600" dirty="0"/>
          </a:p>
          <a:p>
            <a:pPr algn="ctr">
              <a:lnSpc>
                <a:spcPct val="80000"/>
              </a:lnSpc>
              <a:buNone/>
            </a:pPr>
            <a:r>
              <a:rPr lang="en-US" dirty="0"/>
              <a:t>Combined Ratings of “excellent” or “</a:t>
            </a:r>
            <a:r>
              <a:rPr lang="en-US" dirty="0" smtClean="0"/>
              <a:t>good.”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 algn="ctr">
              <a:lnSpc>
                <a:spcPct val="80000"/>
              </a:lnSpc>
              <a:buNone/>
            </a:pPr>
            <a:r>
              <a:rPr lang="en-US" dirty="0"/>
              <a:t>		</a:t>
            </a:r>
            <a:r>
              <a:rPr lang="en-US" dirty="0" smtClean="0"/>
              <a:t>City </a:t>
            </a:r>
            <a:r>
              <a:rPr lang="en-US" dirty="0"/>
              <a:t>of Decatur 		– 94%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/>
              <a:t>		</a:t>
            </a:r>
            <a:r>
              <a:rPr lang="en-US" dirty="0" smtClean="0"/>
              <a:t>United </a:t>
            </a:r>
            <a:r>
              <a:rPr lang="en-US" dirty="0"/>
              <a:t>States     </a:t>
            </a:r>
            <a:r>
              <a:rPr lang="en-US" dirty="0" smtClean="0"/>
              <a:t>	</a:t>
            </a:r>
            <a:r>
              <a:rPr lang="en-US" dirty="0"/>
              <a:t>	– 45%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/>
              <a:t>		</a:t>
            </a:r>
            <a:r>
              <a:rPr lang="en-US" dirty="0" smtClean="0"/>
              <a:t>DeKalb </a:t>
            </a:r>
            <a:r>
              <a:rPr lang="en-US" dirty="0"/>
              <a:t>County 		– 37%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/>
              <a:t>			</a:t>
            </a:r>
            <a:r>
              <a:rPr lang="en-US" dirty="0" smtClean="0"/>
              <a:t>State </a:t>
            </a:r>
            <a:r>
              <a:rPr lang="en-US" dirty="0"/>
              <a:t>of Georgia 	</a:t>
            </a:r>
            <a:r>
              <a:rPr lang="en-US" dirty="0" smtClean="0"/>
              <a:t>	– </a:t>
            </a:r>
            <a:r>
              <a:rPr lang="en-US" dirty="0"/>
              <a:t>29%	</a:t>
            </a:r>
          </a:p>
        </p:txBody>
      </p:sp>
    </p:spTree>
    <p:extLst>
      <p:ext uri="{BB962C8B-B14F-4D97-AF65-F5344CB8AC3E}">
        <p14:creationId xmlns:p14="http://schemas.microsoft.com/office/powerpoint/2010/main" val="14886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8" y="247297"/>
            <a:ext cx="8229600" cy="93295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Survey Results</a:t>
            </a: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16"/>
            <a:ext cx="7934325" cy="1234483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9600" dirty="0"/>
              <a:t>Impression of City of Decatur staff as</a:t>
            </a:r>
          </a:p>
          <a:p>
            <a:pPr algn="ctr">
              <a:buNone/>
            </a:pPr>
            <a:r>
              <a:rPr lang="en-US" sz="9600" dirty="0"/>
              <a:t>“excellent” or “good.”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38189"/>
              </p:ext>
            </p:extLst>
          </p:nvPr>
        </p:nvGraphicFramePr>
        <p:xfrm>
          <a:off x="855401" y="2327610"/>
          <a:ext cx="735584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4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88" y="335656"/>
            <a:ext cx="7467600" cy="933591"/>
          </a:xfrm>
        </p:spPr>
        <p:txBody>
          <a:bodyPr>
            <a:normAutofit/>
          </a:bodyPr>
          <a:lstStyle/>
          <a:p>
            <a:r>
              <a:rPr lang="en-US" dirty="0" smtClean="0"/>
              <a:t>It’s about how well we do!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2240" y="1600200"/>
            <a:ext cx="7467600" cy="464585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616149" y="6422064"/>
            <a:ext cx="440365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8" name="Pentagon 7"/>
          <p:cNvSpPr/>
          <p:nvPr/>
        </p:nvSpPr>
        <p:spPr>
          <a:xfrm rot="5400000">
            <a:off x="-1857929" y="2275373"/>
            <a:ext cx="4823794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0" y="996197"/>
            <a:ext cx="8759687" cy="273050"/>
          </a:xfrm>
          <a:prstGeom prst="homePlat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2" y="1829023"/>
            <a:ext cx="5390866" cy="3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8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8" y="247297"/>
            <a:ext cx="8229600" cy="93295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Survey</a:t>
            </a: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52"/>
            <a:ext cx="7934325" cy="5225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We Use </a:t>
            </a:r>
            <a:r>
              <a:rPr lang="en-US" b="1" dirty="0" smtClean="0"/>
              <a:t>It (part two)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/>
              <a:t>Use to assess progress of Strategic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In Cooperation with Center for Performance Management (CPM) Efforts</a:t>
            </a:r>
            <a:endParaRPr lang="en-US" dirty="0"/>
          </a:p>
          <a:p>
            <a:pPr lvl="1"/>
            <a:r>
              <a:rPr lang="en-US" dirty="0" smtClean="0"/>
              <a:t>Publication </a:t>
            </a:r>
            <a:r>
              <a:rPr lang="en-US" dirty="0"/>
              <a:t>in Annual Report</a:t>
            </a:r>
          </a:p>
          <a:p>
            <a:pPr lvl="1"/>
            <a:r>
              <a:rPr lang="en-US" dirty="0"/>
              <a:t>Part of Budget Process 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Resource allocation</a:t>
            </a:r>
          </a:p>
          <a:p>
            <a:pPr lvl="2"/>
            <a:r>
              <a:rPr lang="en-US" dirty="0"/>
              <a:t>Organizational Development</a:t>
            </a:r>
          </a:p>
          <a:p>
            <a:pPr lvl="2"/>
            <a:r>
              <a:rPr lang="en-US" dirty="0"/>
              <a:t>Included in </a:t>
            </a:r>
            <a:r>
              <a:rPr lang="en-US" dirty="0" smtClean="0"/>
              <a:t>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8" y="247297"/>
            <a:ext cx="8229600" cy="93295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Survey Results</a:t>
            </a: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166"/>
            <a:ext cx="7934325" cy="123448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9600" dirty="0"/>
              <a:t>Impression of City of Decatur as “excellent” or “good.”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386346"/>
              </p:ext>
            </p:extLst>
          </p:nvPr>
        </p:nvGraphicFramePr>
        <p:xfrm>
          <a:off x="1247775" y="2276475"/>
          <a:ext cx="6238875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6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47297"/>
            <a:ext cx="8924925" cy="93295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Benchmarks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Life</a:t>
            </a: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16"/>
            <a:ext cx="7934325" cy="47873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3400" dirty="0"/>
              <a:t>Job the government does at welcoming citizen involvement 	</a:t>
            </a:r>
            <a:r>
              <a:rPr lang="en-US" sz="3400" dirty="0" smtClean="0"/>
              <a:t>1</a:t>
            </a:r>
            <a:r>
              <a:rPr lang="en-US" sz="3400" baseline="30000" dirty="0" smtClean="0"/>
              <a:t>st</a:t>
            </a:r>
            <a:r>
              <a:rPr lang="en-US" sz="3400" dirty="0" smtClean="0"/>
              <a:t> </a:t>
            </a:r>
            <a:r>
              <a:rPr lang="en-US" sz="3400" dirty="0"/>
              <a:t>out of 307 jurisdictions</a:t>
            </a:r>
          </a:p>
          <a:p>
            <a:pPr>
              <a:lnSpc>
                <a:spcPct val="80000"/>
              </a:lnSpc>
              <a:buNone/>
            </a:pPr>
            <a:endParaRPr lang="en-US" sz="3400" dirty="0"/>
          </a:p>
          <a:p>
            <a:pPr>
              <a:lnSpc>
                <a:spcPct val="80000"/>
              </a:lnSpc>
            </a:pPr>
            <a:r>
              <a:rPr lang="en-US" sz="3400" dirty="0"/>
              <a:t>Opportunities to participate in community issues </a:t>
            </a:r>
            <a:r>
              <a:rPr lang="en-US" sz="3400" dirty="0" smtClean="0"/>
              <a:t> </a:t>
            </a:r>
            <a:endParaRPr lang="en-US" sz="3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400" dirty="0"/>
              <a:t>	1</a:t>
            </a:r>
            <a:r>
              <a:rPr lang="en-US" sz="3400" baseline="30000" dirty="0"/>
              <a:t>st</a:t>
            </a:r>
            <a:r>
              <a:rPr lang="en-US" sz="3400" dirty="0"/>
              <a:t> out of 179 jurisdictions</a:t>
            </a:r>
          </a:p>
          <a:p>
            <a:pPr marL="0" indent="0">
              <a:lnSpc>
                <a:spcPct val="80000"/>
              </a:lnSpc>
              <a:buNone/>
            </a:pPr>
            <a:endParaRPr lang="en-US" sz="3400" dirty="0"/>
          </a:p>
          <a:p>
            <a:pPr>
              <a:lnSpc>
                <a:spcPct val="80000"/>
              </a:lnSpc>
            </a:pPr>
            <a:r>
              <a:rPr lang="en-US" sz="3400" dirty="0"/>
              <a:t>Overall quality of businesses and service establishments </a:t>
            </a:r>
            <a:r>
              <a:rPr lang="en-US" sz="3400" dirty="0" smtClean="0"/>
              <a:t> </a:t>
            </a:r>
            <a:endParaRPr lang="en-US" sz="3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400" dirty="0"/>
              <a:t>	1</a:t>
            </a:r>
            <a:r>
              <a:rPr lang="en-US" sz="3400" baseline="30000" dirty="0"/>
              <a:t>st</a:t>
            </a:r>
            <a:r>
              <a:rPr lang="en-US" sz="3400" dirty="0"/>
              <a:t> out of 171</a:t>
            </a:r>
          </a:p>
          <a:p>
            <a:pPr marL="0" indent="0">
              <a:lnSpc>
                <a:spcPct val="80000"/>
              </a:lnSpc>
              <a:buNone/>
            </a:pPr>
            <a:endParaRPr lang="en-US" sz="3400" dirty="0"/>
          </a:p>
          <a:p>
            <a:pPr>
              <a:lnSpc>
                <a:spcPct val="80000"/>
              </a:lnSpc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69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0"/>
            <a:ext cx="8924925" cy="9329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Take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Aways</a:t>
            </a:r>
            <a:endParaRPr lang="en-US" dirty="0">
              <a:solidFill>
                <a:srgbClr val="003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112"/>
            <a:ext cx="8686800" cy="48803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7200" b="1" dirty="0" smtClean="0"/>
              <a:t>The National Citizen Survey is: </a:t>
            </a:r>
          </a:p>
          <a:p>
            <a:pPr>
              <a:lnSpc>
                <a:spcPct val="80000"/>
              </a:lnSpc>
            </a:pPr>
            <a:endParaRPr lang="en-US" sz="4500" dirty="0"/>
          </a:p>
          <a:p>
            <a:pPr>
              <a:lnSpc>
                <a:spcPct val="120000"/>
              </a:lnSpc>
            </a:pPr>
            <a:r>
              <a:rPr lang="en-US" sz="5600" b="1" dirty="0" smtClean="0"/>
              <a:t>Part of an integrated community engagement effort 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 smtClean="0"/>
              <a:t>			it provides a measurement of how you are doing;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		it solicits feedback from parts of the community you may not regularly 							hear from; and,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		it is an opportunity to show the community you care about what they think.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600" b="1" dirty="0"/>
          </a:p>
          <a:p>
            <a:pPr>
              <a:lnSpc>
                <a:spcPct val="120000"/>
              </a:lnSpc>
            </a:pPr>
            <a:r>
              <a:rPr lang="en-US" sz="5600" b="1" dirty="0" smtClean="0"/>
              <a:t>Part of a comprehensive communication plan –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it provides substance to support the work of the organization;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it allows you to tell your story to the public, civic organizations and community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groups; and,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it makes great copy in newsletters, blogs and social media posts. </a:t>
            </a:r>
            <a:endParaRPr lang="en-US" sz="5600" b="1" dirty="0"/>
          </a:p>
          <a:p>
            <a:pPr marL="0" indent="0">
              <a:lnSpc>
                <a:spcPct val="120000"/>
              </a:lnSpc>
              <a:buNone/>
            </a:pPr>
            <a:endParaRPr lang="en-US" sz="5600" b="1" dirty="0"/>
          </a:p>
          <a:p>
            <a:pPr>
              <a:lnSpc>
                <a:spcPct val="120000"/>
              </a:lnSpc>
            </a:pPr>
            <a:r>
              <a:rPr lang="en-US" sz="5600" b="1" dirty="0" smtClean="0"/>
              <a:t>Part of a broad performance measurement program 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		it supplements quantity and efficiency measures with quality measures and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		effectiveness measures;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		it informs budget and resource decisions; and,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 smtClean="0"/>
              <a:t>			it supports strategic planning.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3600" dirty="0"/>
          </a:p>
          <a:p>
            <a:pPr>
              <a:lnSpc>
                <a:spcPct val="170000"/>
              </a:lnSpc>
            </a:pPr>
            <a:endParaRPr lang="en-US" sz="3600" dirty="0"/>
          </a:p>
          <a:p>
            <a:pPr marL="0" indent="0">
              <a:lnSpc>
                <a:spcPct val="8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13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9297"/>
            <a:ext cx="9144000" cy="5573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4800" dirty="0">
                <a:solidFill>
                  <a:srgbClr val="00387D"/>
                </a:solidFill>
              </a:rPr>
              <a:t>Questions/Comments?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712341"/>
            <a:ext cx="9144000" cy="402977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/>
            </a:pPr>
            <a:r>
              <a:rPr lang="en-US" sz="2800" dirty="0">
                <a:solidFill>
                  <a:srgbClr val="E31837"/>
                </a:solidFill>
              </a:rPr>
              <a:t>Additional Information</a:t>
            </a:r>
            <a:r>
              <a:rPr lang="en-US" sz="2800" dirty="0" smtClean="0">
                <a:solidFill>
                  <a:srgbClr val="E31837"/>
                </a:solidFill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387D"/>
                </a:solidFill>
              </a:rPr>
              <a:t>Tom Miller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387D"/>
                </a:solidFill>
                <a:hlinkClick r:id="rId4"/>
              </a:rPr>
              <a:t>tom@n-r-c.com</a:t>
            </a:r>
            <a:endParaRPr lang="en-US" sz="1600" dirty="0">
              <a:solidFill>
                <a:srgbClr val="003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387D"/>
                </a:solidFill>
              </a:rPr>
              <a:t>303-444-7863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003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003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387D"/>
                </a:solidFill>
              </a:rPr>
              <a:t>Peggy Merriss</a:t>
            </a:r>
            <a:endParaRPr lang="en-US" sz="1600" dirty="0"/>
          </a:p>
          <a:p>
            <a:pPr marL="0" lvl="0" indent="0">
              <a:buNone/>
              <a:defRPr/>
            </a:pPr>
            <a:r>
              <a:rPr lang="en-US" sz="1600" dirty="0" smtClean="0">
                <a:hlinkClick r:id="rId5"/>
              </a:rPr>
              <a:t>Peggy.Merriss@decaturga.com</a:t>
            </a:r>
            <a:endParaRPr lang="en-US" sz="1600" dirty="0"/>
          </a:p>
          <a:p>
            <a:pPr marL="0" lvl="0" indent="0">
              <a:buNone/>
              <a:defRPr/>
            </a:pPr>
            <a:r>
              <a:rPr lang="en-US" sz="1600" dirty="0" smtClean="0"/>
              <a:t>404-370-4102</a:t>
            </a:r>
          </a:p>
          <a:p>
            <a:pPr marL="0" lvl="0" indent="0">
              <a:buNone/>
              <a:defRPr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387D"/>
                </a:solidFill>
              </a:rPr>
              <a:t>Travis Rothweiler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387D"/>
                </a:solidFill>
                <a:hlinkClick r:id="rId6"/>
              </a:rPr>
              <a:t>trothweiler@tfid.org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387D"/>
                </a:solidFill>
              </a:rPr>
              <a:t>208-735-7272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003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387D"/>
                </a:solidFill>
              </a:rPr>
              <a:t>Charlotte Colley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hlinkClick r:id="rId7"/>
              </a:rPr>
              <a:t>ccolley@newalbanyohio.org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614-855-3913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00387D"/>
              </a:solidFill>
            </a:endParaRPr>
          </a:p>
          <a:p>
            <a:pPr marL="0" lvl="0" indent="0" algn="ctr">
              <a:buNone/>
              <a:defRPr/>
            </a:pPr>
            <a:endParaRPr lang="en-US" sz="1600" dirty="0" smtClean="0">
              <a:solidFill>
                <a:srgbClr val="E31837"/>
              </a:solidFill>
            </a:endParaRPr>
          </a:p>
          <a:p>
            <a:pPr marL="0" lvl="0" indent="0" algn="ctr">
              <a:buNone/>
              <a:defRPr/>
            </a:pPr>
            <a:endParaRPr lang="en-US" dirty="0">
              <a:solidFill>
                <a:srgbClr val="E31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Data, We Get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362181"/>
              </p:ext>
            </p:extLst>
          </p:nvPr>
        </p:nvGraphicFramePr>
        <p:xfrm>
          <a:off x="457200" y="2062163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090825" y="6434234"/>
            <a:ext cx="296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National Research center, Inc.</a:t>
            </a:r>
          </a:p>
        </p:txBody>
      </p:sp>
    </p:spTree>
    <p:extLst>
      <p:ext uri="{BB962C8B-B14F-4D97-AF65-F5344CB8AC3E}">
        <p14:creationId xmlns:p14="http://schemas.microsoft.com/office/powerpoint/2010/main" val="155033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92" y="606055"/>
            <a:ext cx="7467600" cy="829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E’s of Community Betterment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855461"/>
              </p:ext>
            </p:extLst>
          </p:nvPr>
        </p:nvGraphicFramePr>
        <p:xfrm>
          <a:off x="1053547" y="1841362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700670" y="6422064"/>
            <a:ext cx="3319130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6" name="Pentagon 5"/>
          <p:cNvSpPr/>
          <p:nvPr/>
        </p:nvSpPr>
        <p:spPr>
          <a:xfrm rot="5400000">
            <a:off x="-2580172" y="2997616"/>
            <a:ext cx="6268280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0" y="1545813"/>
            <a:ext cx="8759687" cy="273050"/>
          </a:xfrm>
          <a:prstGeom prst="homePlat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94" y="489097"/>
            <a:ext cx="7467600" cy="4393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690037" y="6422064"/>
            <a:ext cx="3329763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8" name="Pentagon 7"/>
          <p:cNvSpPr/>
          <p:nvPr/>
        </p:nvSpPr>
        <p:spPr>
          <a:xfrm rot="5400000">
            <a:off x="-2580172" y="2997616"/>
            <a:ext cx="6268280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0" y="996197"/>
            <a:ext cx="8759687" cy="273050"/>
          </a:xfrm>
          <a:prstGeom prst="homePlat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0494" y="4875071"/>
            <a:ext cx="82249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“Give me six hours to chop down a tree 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I will spend the first four sharpening the axe.”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― </a:t>
            </a:r>
            <a:r>
              <a:rPr lang="en-US" dirty="0">
                <a:hlinkClick r:id="rId3" action="ppaction://hlinkfile"/>
              </a:rPr>
              <a:t>Abraham Lincoln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8" y="2423337"/>
            <a:ext cx="3737344" cy="248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36" y="1956391"/>
            <a:ext cx="2082209" cy="208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059" y="499730"/>
            <a:ext cx="7467600" cy="671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Earmark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81423" y="6422064"/>
            <a:ext cx="3138377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6" name="Pentagon 5"/>
          <p:cNvSpPr/>
          <p:nvPr/>
        </p:nvSpPr>
        <p:spPr>
          <a:xfrm rot="5400000">
            <a:off x="-2580172" y="2997616"/>
            <a:ext cx="6268280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0" y="1170752"/>
            <a:ext cx="8759687" cy="273050"/>
          </a:xfrm>
          <a:prstGeom prst="homePlat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28" y="1921391"/>
            <a:ext cx="4549051" cy="346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6" y="478464"/>
            <a:ext cx="7467600" cy="7138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19647" y="6422064"/>
            <a:ext cx="3000153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National Research center, Inc.</a:t>
            </a:r>
            <a:endParaRPr kumimoji="0" lang="en-US" dirty="0"/>
          </a:p>
        </p:txBody>
      </p:sp>
      <p:sp>
        <p:nvSpPr>
          <p:cNvPr id="6" name="Pentagon 5"/>
          <p:cNvSpPr/>
          <p:nvPr/>
        </p:nvSpPr>
        <p:spPr>
          <a:xfrm rot="5400000">
            <a:off x="-2580172" y="2997616"/>
            <a:ext cx="6268280" cy="273050"/>
          </a:xfrm>
          <a:prstGeom prst="homePlat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0" y="1184004"/>
            <a:ext cx="8759687" cy="273050"/>
          </a:xfrm>
          <a:prstGeom prst="homePlat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0" y="1457054"/>
            <a:ext cx="4407583" cy="44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59" y="1051672"/>
            <a:ext cx="3912781" cy="521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991</Words>
  <Application>Microsoft Office PowerPoint</Application>
  <PresentationFormat>On-screen Show (4:3)</PresentationFormat>
  <Paragraphs>273</Paragraphs>
  <Slides>44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Office Theme</vt:lpstr>
      <vt:lpstr>Office Theme</vt:lpstr>
      <vt:lpstr>Is That Really a Best Practice or Just You Practicing?</vt:lpstr>
      <vt:lpstr>This is about</vt:lpstr>
      <vt:lpstr>It’s not about how well we listen.</vt:lpstr>
      <vt:lpstr>It’s about how well we do!</vt:lpstr>
      <vt:lpstr>Data, We Get Data</vt:lpstr>
      <vt:lpstr>The E’s of Community Betterment</vt:lpstr>
      <vt:lpstr>Envision </vt:lpstr>
      <vt:lpstr>Earmark</vt:lpstr>
      <vt:lpstr>Educate</vt:lpstr>
      <vt:lpstr>Engage</vt:lpstr>
      <vt:lpstr>Empower</vt:lpstr>
      <vt:lpstr>Evaluate</vt:lpstr>
      <vt:lpstr>City of Twin Falls, ID</vt:lpstr>
      <vt:lpstr>Travis Rothweiler, ICMA – CM City of Twin Falls, ID trothweiler@tfid.org </vt:lpstr>
      <vt:lpstr>Previous City Survey Method</vt:lpstr>
      <vt:lpstr>Recycling Program - 2009</vt:lpstr>
      <vt:lpstr>Citizen Satisfaction – 2009</vt:lpstr>
      <vt:lpstr>Recycling Program 2012</vt:lpstr>
      <vt:lpstr>PowerPoint Presentation</vt:lpstr>
      <vt:lpstr>Program Comparison</vt:lpstr>
      <vt:lpstr>PowerPoint Presentation</vt:lpstr>
      <vt:lpstr>Performance</vt:lpstr>
      <vt:lpstr>Next Steps  </vt:lpstr>
      <vt:lpstr>Other Lessons from The NCS</vt:lpstr>
      <vt:lpstr>Code Enforcement Improvements</vt:lpstr>
      <vt:lpstr>City of Dublin, OH</vt:lpstr>
      <vt:lpstr> Charlotte Colley Senior Projects Manager City of New Albany, OH </vt:lpstr>
      <vt:lpstr>City of Dublin - 2013 VoP Awards</vt:lpstr>
      <vt:lpstr>Dublin Surveys</vt:lpstr>
      <vt:lpstr>Emergency Preparedness</vt:lpstr>
      <vt:lpstr>Public Parking</vt:lpstr>
      <vt:lpstr>Traffic Flow</vt:lpstr>
      <vt:lpstr>PowerPoint Presentation</vt:lpstr>
      <vt:lpstr>City of Decatur, GA</vt:lpstr>
      <vt:lpstr>Decatur, Georgia 30030 </vt:lpstr>
      <vt:lpstr>The National Citizen Survey</vt:lpstr>
      <vt:lpstr>The National Citizen Survey</vt:lpstr>
      <vt:lpstr>Citizen Survey Results</vt:lpstr>
      <vt:lpstr>Citizen Survey Results</vt:lpstr>
      <vt:lpstr>The National Citizen Survey</vt:lpstr>
      <vt:lpstr>Citizen Survey Results</vt:lpstr>
      <vt:lpstr>National Benchmarks – Quality of Life</vt:lpstr>
      <vt:lpstr> Important Take Aways</vt:lpstr>
      <vt:lpstr>Questions/Comments?</vt:lpstr>
    </vt:vector>
  </TitlesOfParts>
  <Company>ICMA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Creative</dc:creator>
  <cp:lastModifiedBy>Robin Saywitz</cp:lastModifiedBy>
  <cp:revision>64</cp:revision>
  <cp:lastPrinted>2013-08-30T20:39:04Z</cp:lastPrinted>
  <dcterms:created xsi:type="dcterms:W3CDTF">2012-05-18T16:29:11Z</dcterms:created>
  <dcterms:modified xsi:type="dcterms:W3CDTF">2013-10-09T15:01:02Z</dcterms:modified>
</cp:coreProperties>
</file>