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80" r:id="rId3"/>
    <p:sldId id="285" r:id="rId4"/>
    <p:sldId id="283" r:id="rId5"/>
    <p:sldId id="281" r:id="rId6"/>
    <p:sldId id="282" r:id="rId7"/>
    <p:sldId id="299" r:id="rId8"/>
    <p:sldId id="300" r:id="rId9"/>
    <p:sldId id="301" r:id="rId10"/>
    <p:sldId id="302" r:id="rId11"/>
    <p:sldId id="309" r:id="rId12"/>
    <p:sldId id="308" r:id="rId13"/>
    <p:sldId id="304" r:id="rId14"/>
    <p:sldId id="305" r:id="rId15"/>
    <p:sldId id="306" r:id="rId16"/>
    <p:sldId id="311" r:id="rId1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CC95"/>
    <a:srgbClr val="4FCC95"/>
    <a:srgbClr val="EBEBEB"/>
    <a:srgbClr val="E6B122"/>
    <a:srgbClr val="00467F"/>
    <a:srgbClr val="ED6B17"/>
    <a:srgbClr val="AC1227"/>
    <a:srgbClr val="B5121B"/>
    <a:srgbClr val="5790C5"/>
    <a:srgbClr val="3F8A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7" autoAdjust="0"/>
    <p:restoredTop sz="69467" autoAdjust="0"/>
  </p:normalViewPr>
  <p:slideViewPr>
    <p:cSldViewPr snapToGrid="0">
      <p:cViewPr>
        <p:scale>
          <a:sx n="107" d="100"/>
          <a:sy n="107" d="100"/>
        </p:scale>
        <p:origin x="-1098" y="10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701F2F3-3C79-9945-A1FD-0ABE2B986A63}" type="datetimeFigureOut">
              <a:rPr lang="en-US" smtClean="0"/>
              <a:t>4/23/2014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A5724C7-23F8-3541-B880-0D520376E4DC}" type="slidenum">
              <a:rPr lang="en-US" smtClean="0"/>
              <a:t>‹#›</a:t>
            </a:fld>
            <a:endParaRPr lang="en-US"/>
          </a:p>
        </p:txBody>
      </p:sp>
    </p:spTree>
    <p:extLst>
      <p:ext uri="{BB962C8B-B14F-4D97-AF65-F5344CB8AC3E}">
        <p14:creationId xmlns:p14="http://schemas.microsoft.com/office/powerpoint/2010/main" val="21377014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ACE37FB-B506-194B-8AE7-A17F4899D42C}" type="datetimeFigureOut">
              <a:rPr lang="en-US" smtClean="0"/>
              <a:t>4/23/2014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5C43065-A108-6D41-97C6-B1EC7575455F}" type="slidenum">
              <a:rPr lang="en-US" smtClean="0"/>
              <a:t>‹#›</a:t>
            </a:fld>
            <a:endParaRPr lang="en-US"/>
          </a:p>
        </p:txBody>
      </p:sp>
    </p:spTree>
    <p:extLst>
      <p:ext uri="{BB962C8B-B14F-4D97-AF65-F5344CB8AC3E}">
        <p14:creationId xmlns:p14="http://schemas.microsoft.com/office/powerpoint/2010/main" val="163033016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43065-A108-6D41-97C6-B1EC7575455F}" type="slidenum">
              <a:rPr lang="en-US" smtClean="0"/>
              <a:t>1</a:t>
            </a:fld>
            <a:endParaRPr lang="en-US"/>
          </a:p>
        </p:txBody>
      </p:sp>
    </p:spTree>
    <p:extLst>
      <p:ext uri="{BB962C8B-B14F-4D97-AF65-F5344CB8AC3E}">
        <p14:creationId xmlns:p14="http://schemas.microsoft.com/office/powerpoint/2010/main" val="700346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5C43065-A108-6D41-97C6-B1EC7575455F}" type="slidenum">
              <a:rPr lang="en-US" smtClean="0"/>
              <a:t>10</a:t>
            </a:fld>
            <a:endParaRPr lang="en-US"/>
          </a:p>
        </p:txBody>
      </p:sp>
    </p:spTree>
    <p:extLst>
      <p:ext uri="{BB962C8B-B14F-4D97-AF65-F5344CB8AC3E}">
        <p14:creationId xmlns:p14="http://schemas.microsoft.com/office/powerpoint/2010/main" val="2905675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43065-A108-6D41-97C6-B1EC7575455F}" type="slidenum">
              <a:rPr lang="en-US" smtClean="0"/>
              <a:t>11</a:t>
            </a:fld>
            <a:endParaRPr lang="en-US"/>
          </a:p>
        </p:txBody>
      </p:sp>
    </p:spTree>
    <p:extLst>
      <p:ext uri="{BB962C8B-B14F-4D97-AF65-F5344CB8AC3E}">
        <p14:creationId xmlns:p14="http://schemas.microsoft.com/office/powerpoint/2010/main" val="1908176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95C43065-A108-6D41-97C6-B1EC7575455F}" type="slidenum">
              <a:rPr lang="en-US" smtClean="0"/>
              <a:t>12</a:t>
            </a:fld>
            <a:endParaRPr lang="en-US"/>
          </a:p>
        </p:txBody>
      </p:sp>
    </p:spTree>
    <p:extLst>
      <p:ext uri="{BB962C8B-B14F-4D97-AF65-F5344CB8AC3E}">
        <p14:creationId xmlns:p14="http://schemas.microsoft.com/office/powerpoint/2010/main" val="2905675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I-</a:t>
            </a:r>
          </a:p>
          <a:p>
            <a:r>
              <a:rPr lang="en-US" sz="1200" dirty="0" smtClean="0"/>
              <a:t>The I is about the individual- each of our team members contribute to our successful outcomes. It takes an engaged workforce that performs with energy, enthusiasm and eloquence for what they do each day. Now, some days are better than others of course, but overall, this is what gives me goose bumps about our team members.</a:t>
            </a:r>
          </a:p>
          <a:p>
            <a:endParaRPr lang="en-US" sz="1200" dirty="0" smtClean="0"/>
          </a:p>
          <a:p>
            <a:r>
              <a:rPr lang="en-US" sz="1200" dirty="0" smtClean="0"/>
              <a:t>In order to create an culture with the 3 “e’s”…it takes strong leaders</a:t>
            </a:r>
          </a:p>
          <a:p>
            <a:endParaRPr lang="en-US" sz="2900" dirty="0"/>
          </a:p>
        </p:txBody>
      </p:sp>
      <p:sp>
        <p:nvSpPr>
          <p:cNvPr id="4" name="Slide Number Placeholder 3"/>
          <p:cNvSpPr>
            <a:spLocks noGrp="1"/>
          </p:cNvSpPr>
          <p:nvPr>
            <p:ph type="sldNum" sz="quarter" idx="10"/>
          </p:nvPr>
        </p:nvSpPr>
        <p:spPr/>
        <p:txBody>
          <a:bodyPr/>
          <a:lstStyle/>
          <a:p>
            <a:fld id="{95C43065-A108-6D41-97C6-B1EC7575455F}" type="slidenum">
              <a:rPr lang="en-US" smtClean="0"/>
              <a:t>13</a:t>
            </a:fld>
            <a:endParaRPr lang="en-US"/>
          </a:p>
        </p:txBody>
      </p:sp>
    </p:spTree>
    <p:extLst>
      <p:ext uri="{BB962C8B-B14F-4D97-AF65-F5344CB8AC3E}">
        <p14:creationId xmlns:p14="http://schemas.microsoft.com/office/powerpoint/2010/main" val="2905675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43065-A108-6D41-97C6-B1EC7575455F}" type="slidenum">
              <a:rPr lang="en-US" smtClean="0"/>
              <a:t>14</a:t>
            </a:fld>
            <a:endParaRPr lang="en-US"/>
          </a:p>
        </p:txBody>
      </p:sp>
    </p:spTree>
    <p:extLst>
      <p:ext uri="{BB962C8B-B14F-4D97-AF65-F5344CB8AC3E}">
        <p14:creationId xmlns:p14="http://schemas.microsoft.com/office/powerpoint/2010/main" val="2905675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43065-A108-6D41-97C6-B1EC7575455F}" type="slidenum">
              <a:rPr lang="en-US" smtClean="0"/>
              <a:t>15</a:t>
            </a:fld>
            <a:endParaRPr lang="en-US"/>
          </a:p>
        </p:txBody>
      </p:sp>
    </p:spTree>
    <p:extLst>
      <p:ext uri="{BB962C8B-B14F-4D97-AF65-F5344CB8AC3E}">
        <p14:creationId xmlns:p14="http://schemas.microsoft.com/office/powerpoint/2010/main" val="2905675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43065-A108-6D41-97C6-B1EC7575455F}" type="slidenum">
              <a:rPr lang="en-US" smtClean="0"/>
              <a:t>16</a:t>
            </a:fld>
            <a:endParaRPr lang="en-US"/>
          </a:p>
        </p:txBody>
      </p:sp>
    </p:spTree>
    <p:extLst>
      <p:ext uri="{BB962C8B-B14F-4D97-AF65-F5344CB8AC3E}">
        <p14:creationId xmlns:p14="http://schemas.microsoft.com/office/powerpoint/2010/main" val="2905675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43065-A108-6D41-97C6-B1EC7575455F}" type="slidenum">
              <a:rPr lang="en-US" smtClean="0"/>
              <a:t>2</a:t>
            </a:fld>
            <a:endParaRPr lang="en-US"/>
          </a:p>
        </p:txBody>
      </p:sp>
    </p:spTree>
    <p:extLst>
      <p:ext uri="{BB962C8B-B14F-4D97-AF65-F5344CB8AC3E}">
        <p14:creationId xmlns:p14="http://schemas.microsoft.com/office/powerpoint/2010/main" val="225403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C43065-A108-6D41-97C6-B1EC7575455F}" type="slidenum">
              <a:rPr lang="en-US" smtClean="0"/>
              <a:t>3</a:t>
            </a:fld>
            <a:endParaRPr lang="en-US"/>
          </a:p>
        </p:txBody>
      </p:sp>
    </p:spTree>
    <p:extLst>
      <p:ext uri="{BB962C8B-B14F-4D97-AF65-F5344CB8AC3E}">
        <p14:creationId xmlns:p14="http://schemas.microsoft.com/office/powerpoint/2010/main" val="225403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43065-A108-6D41-97C6-B1EC7575455F}" type="slidenum">
              <a:rPr lang="en-US" smtClean="0"/>
              <a:t>4</a:t>
            </a:fld>
            <a:endParaRPr lang="en-US"/>
          </a:p>
        </p:txBody>
      </p:sp>
    </p:spTree>
    <p:extLst>
      <p:ext uri="{BB962C8B-B14F-4D97-AF65-F5344CB8AC3E}">
        <p14:creationId xmlns:p14="http://schemas.microsoft.com/office/powerpoint/2010/main" val="225403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43065-A108-6D41-97C6-B1EC7575455F}" type="slidenum">
              <a:rPr lang="en-US" smtClean="0"/>
              <a:t>5</a:t>
            </a:fld>
            <a:endParaRPr lang="en-US"/>
          </a:p>
        </p:txBody>
      </p:sp>
    </p:spTree>
    <p:extLst>
      <p:ext uri="{BB962C8B-B14F-4D97-AF65-F5344CB8AC3E}">
        <p14:creationId xmlns:p14="http://schemas.microsoft.com/office/powerpoint/2010/main" val="225403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43065-A108-6D41-97C6-B1EC7575455F}" type="slidenum">
              <a:rPr lang="en-US" smtClean="0"/>
              <a:t>6</a:t>
            </a:fld>
            <a:endParaRPr lang="en-US"/>
          </a:p>
        </p:txBody>
      </p:sp>
    </p:spTree>
    <p:extLst>
      <p:ext uri="{BB962C8B-B14F-4D97-AF65-F5344CB8AC3E}">
        <p14:creationId xmlns:p14="http://schemas.microsoft.com/office/powerpoint/2010/main" val="225403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43065-A108-6D41-97C6-B1EC7575455F}" type="slidenum">
              <a:rPr lang="en-US" smtClean="0"/>
              <a:t>7</a:t>
            </a:fld>
            <a:endParaRPr lang="en-US"/>
          </a:p>
        </p:txBody>
      </p:sp>
    </p:spTree>
    <p:extLst>
      <p:ext uri="{BB962C8B-B14F-4D97-AF65-F5344CB8AC3E}">
        <p14:creationId xmlns:p14="http://schemas.microsoft.com/office/powerpoint/2010/main" val="2905675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C43065-A108-6D41-97C6-B1EC7575455F}" type="slidenum">
              <a:rPr lang="en-US" smtClean="0"/>
              <a:t>8</a:t>
            </a:fld>
            <a:endParaRPr lang="en-US"/>
          </a:p>
        </p:txBody>
      </p:sp>
    </p:spTree>
    <p:extLst>
      <p:ext uri="{BB962C8B-B14F-4D97-AF65-F5344CB8AC3E}">
        <p14:creationId xmlns:p14="http://schemas.microsoft.com/office/powerpoint/2010/main" val="2905675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5C43065-A108-6D41-97C6-B1EC7575455F}" type="slidenum">
              <a:rPr lang="en-US" smtClean="0"/>
              <a:t>9</a:t>
            </a:fld>
            <a:endParaRPr lang="en-US"/>
          </a:p>
        </p:txBody>
      </p:sp>
    </p:spTree>
    <p:extLst>
      <p:ext uri="{BB962C8B-B14F-4D97-AF65-F5344CB8AC3E}">
        <p14:creationId xmlns:p14="http://schemas.microsoft.com/office/powerpoint/2010/main" val="2905675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1" name="Slide Number Placeholder 5"/>
          <p:cNvSpPr>
            <a:spLocks noGrp="1"/>
          </p:cNvSpPr>
          <p:nvPr>
            <p:ph type="sldNum" sz="quarter" idx="4"/>
          </p:nvPr>
        </p:nvSpPr>
        <p:spPr>
          <a:xfrm>
            <a:off x="6625823" y="6314000"/>
            <a:ext cx="2133600" cy="365125"/>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
        <p:nvSpPr>
          <p:cNvPr id="6" name="Footer Placeholder 4"/>
          <p:cNvSpPr>
            <a:spLocks noGrp="1"/>
          </p:cNvSpPr>
          <p:nvPr>
            <p:ph type="ftr" sz="quarter" idx="3"/>
          </p:nvPr>
        </p:nvSpPr>
        <p:spPr>
          <a:xfrm>
            <a:off x="415137" y="6314000"/>
            <a:ext cx="5562600" cy="365125"/>
          </a:xfrm>
          <a:prstGeom prst="rect">
            <a:avLst/>
          </a:prstGeom>
        </p:spPr>
        <p:txBody>
          <a:bodyPr vert="horz" lIns="91440" tIns="45720" rIns="91440" bIns="45720" rtlCol="0" anchor="ctr"/>
          <a:lstStyle>
            <a:lvl1pPr algn="l">
              <a:defRPr sz="1000" kern="1200" spc="0">
                <a:solidFill>
                  <a:srgbClr val="FFFFFF"/>
                </a:solidFill>
              </a:defRPr>
            </a:lvl1pPr>
          </a:lstStyle>
          <a:p>
            <a:r>
              <a:rPr lang="en-US" dirty="0" smtClean="0"/>
              <a:t>©Copyright 2014 City of Fort Collins. All Rights Reserved.</a:t>
            </a:r>
            <a:endParaRPr lang="en-US" dirty="0"/>
          </a:p>
        </p:txBody>
      </p:sp>
    </p:spTree>
    <p:extLst>
      <p:ext uri="{BB962C8B-B14F-4D97-AF65-F5344CB8AC3E}">
        <p14:creationId xmlns:p14="http://schemas.microsoft.com/office/powerpoint/2010/main" val="2296572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6B336A68-D5C4-EF40-B998-6E375F9C805C}" type="slidenum">
              <a:rPr lang="en-US" smtClean="0"/>
              <a:t>‹#›</a:t>
            </a:fld>
            <a:endParaRPr lang="en-US"/>
          </a:p>
        </p:txBody>
      </p:sp>
      <p:sp>
        <p:nvSpPr>
          <p:cNvPr id="7" name="Footer Placeholder 4"/>
          <p:cNvSpPr>
            <a:spLocks noGrp="1"/>
          </p:cNvSpPr>
          <p:nvPr>
            <p:ph type="ftr" sz="quarter" idx="3"/>
          </p:nvPr>
        </p:nvSpPr>
        <p:spPr>
          <a:xfrm>
            <a:off x="415137" y="6314000"/>
            <a:ext cx="5562600" cy="365125"/>
          </a:xfrm>
          <a:prstGeom prst="rect">
            <a:avLst/>
          </a:prstGeom>
        </p:spPr>
        <p:txBody>
          <a:bodyPr vert="horz" lIns="91440" tIns="45720" rIns="91440" bIns="45720" rtlCol="0" anchor="ctr"/>
          <a:lstStyle>
            <a:lvl1pPr algn="l">
              <a:defRPr sz="1000" kern="1200" spc="0">
                <a:solidFill>
                  <a:srgbClr val="FFFFFF"/>
                </a:solidFill>
              </a:defRPr>
            </a:lvl1pPr>
          </a:lstStyle>
          <a:p>
            <a:r>
              <a:rPr lang="en-US" dirty="0" smtClean="0"/>
              <a:t>©Copyright 2014 City of Fort Collins. All Rights Reserved.</a:t>
            </a:r>
            <a:endParaRPr lang="en-US" dirty="0"/>
          </a:p>
        </p:txBody>
      </p:sp>
    </p:spTree>
    <p:extLst>
      <p:ext uri="{BB962C8B-B14F-4D97-AF65-F5344CB8AC3E}">
        <p14:creationId xmlns:p14="http://schemas.microsoft.com/office/powerpoint/2010/main" val="2748410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6B336A68-D5C4-EF40-B998-6E375F9C805C}" type="slidenum">
              <a:rPr lang="en-US" smtClean="0"/>
              <a:t>‹#›</a:t>
            </a:fld>
            <a:endParaRPr lang="en-US"/>
          </a:p>
        </p:txBody>
      </p:sp>
      <p:sp>
        <p:nvSpPr>
          <p:cNvPr id="7" name="Footer Placeholder 4"/>
          <p:cNvSpPr>
            <a:spLocks noGrp="1"/>
          </p:cNvSpPr>
          <p:nvPr>
            <p:ph type="ftr" sz="quarter" idx="3"/>
          </p:nvPr>
        </p:nvSpPr>
        <p:spPr>
          <a:xfrm>
            <a:off x="415137" y="6314000"/>
            <a:ext cx="5562600" cy="365125"/>
          </a:xfrm>
          <a:prstGeom prst="rect">
            <a:avLst/>
          </a:prstGeom>
        </p:spPr>
        <p:txBody>
          <a:bodyPr vert="horz" lIns="91440" tIns="45720" rIns="91440" bIns="45720" rtlCol="0" anchor="ctr"/>
          <a:lstStyle>
            <a:lvl1pPr algn="l">
              <a:defRPr sz="1000" kern="1200" spc="0">
                <a:solidFill>
                  <a:srgbClr val="FFFFFF"/>
                </a:solidFill>
              </a:defRPr>
            </a:lvl1pPr>
          </a:lstStyle>
          <a:p>
            <a:r>
              <a:rPr lang="en-US" dirty="0" smtClean="0"/>
              <a:t>©Copyright 2014 City of Fort Collins. All Rights Reserved.</a:t>
            </a:r>
            <a:endParaRPr lang="en-US" dirty="0"/>
          </a:p>
        </p:txBody>
      </p:sp>
    </p:spTree>
    <p:extLst>
      <p:ext uri="{BB962C8B-B14F-4D97-AF65-F5344CB8AC3E}">
        <p14:creationId xmlns:p14="http://schemas.microsoft.com/office/powerpoint/2010/main" val="1450104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3"/>
          </p:nvPr>
        </p:nvSpPr>
        <p:spPr>
          <a:xfrm>
            <a:off x="415137" y="6314000"/>
            <a:ext cx="5562600" cy="365125"/>
          </a:xfrm>
          <a:prstGeom prst="rect">
            <a:avLst/>
          </a:prstGeom>
        </p:spPr>
        <p:txBody>
          <a:bodyPr vert="horz" lIns="91440" tIns="45720" rIns="91440" bIns="45720" rtlCol="0" anchor="ctr"/>
          <a:lstStyle>
            <a:lvl1pPr algn="l">
              <a:defRPr sz="1000" kern="1200" spc="0">
                <a:solidFill>
                  <a:srgbClr val="FFFFFF"/>
                </a:solidFill>
              </a:defRPr>
            </a:lvl1pPr>
          </a:lstStyle>
          <a:p>
            <a:r>
              <a:rPr lang="en-US" dirty="0" smtClean="0"/>
              <a:t>©Copyright 2014 City of Fort Collins. All Rights Reserved.</a:t>
            </a:r>
            <a:endParaRPr lang="en-US" dirty="0"/>
          </a:p>
        </p:txBody>
      </p:sp>
      <p:sp>
        <p:nvSpPr>
          <p:cNvPr id="11" name="Slide Number Placeholder 5"/>
          <p:cNvSpPr>
            <a:spLocks noGrp="1"/>
          </p:cNvSpPr>
          <p:nvPr>
            <p:ph type="sldNum" sz="quarter" idx="4"/>
          </p:nvPr>
        </p:nvSpPr>
        <p:spPr>
          <a:xfrm>
            <a:off x="6625823" y="6314000"/>
            <a:ext cx="2133600" cy="365125"/>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3770828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6625823" y="6314000"/>
            <a:ext cx="2133600" cy="365125"/>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
        <p:nvSpPr>
          <p:cNvPr id="4" name="Footer Placeholder 4"/>
          <p:cNvSpPr>
            <a:spLocks noGrp="1"/>
          </p:cNvSpPr>
          <p:nvPr>
            <p:ph type="ftr" sz="quarter" idx="3"/>
          </p:nvPr>
        </p:nvSpPr>
        <p:spPr>
          <a:xfrm>
            <a:off x="415137" y="6314000"/>
            <a:ext cx="5562600" cy="365125"/>
          </a:xfrm>
          <a:prstGeom prst="rect">
            <a:avLst/>
          </a:prstGeom>
        </p:spPr>
        <p:txBody>
          <a:bodyPr vert="horz" lIns="91440" tIns="45720" rIns="91440" bIns="45720" rtlCol="0" anchor="ctr"/>
          <a:lstStyle>
            <a:lvl1pPr algn="l">
              <a:defRPr sz="1000" kern="1200" spc="0">
                <a:solidFill>
                  <a:srgbClr val="FFFFFF"/>
                </a:solidFill>
              </a:defRPr>
            </a:lvl1pPr>
          </a:lstStyle>
          <a:p>
            <a:r>
              <a:rPr lang="en-US" dirty="0" smtClean="0"/>
              <a:t>©Copyright 2014 City of Fort Collins. All Rights Reserved.</a:t>
            </a:r>
            <a:endParaRPr lang="en-US" dirty="0"/>
          </a:p>
        </p:txBody>
      </p:sp>
    </p:spTree>
    <p:extLst>
      <p:ext uri="{BB962C8B-B14F-4D97-AF65-F5344CB8AC3E}">
        <p14:creationId xmlns:p14="http://schemas.microsoft.com/office/powerpoint/2010/main" val="2214007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Slide Number Placeholder 5"/>
          <p:cNvSpPr>
            <a:spLocks noGrp="1"/>
          </p:cNvSpPr>
          <p:nvPr>
            <p:ph type="sldNum" sz="quarter" idx="4"/>
          </p:nvPr>
        </p:nvSpPr>
        <p:spPr>
          <a:xfrm>
            <a:off x="6625823" y="6314000"/>
            <a:ext cx="2133600" cy="365125"/>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
        <p:nvSpPr>
          <p:cNvPr id="7" name="Footer Placeholder 4"/>
          <p:cNvSpPr>
            <a:spLocks noGrp="1"/>
          </p:cNvSpPr>
          <p:nvPr>
            <p:ph type="ftr" sz="quarter" idx="3"/>
          </p:nvPr>
        </p:nvSpPr>
        <p:spPr>
          <a:xfrm>
            <a:off x="415137" y="6314000"/>
            <a:ext cx="5562600" cy="365125"/>
          </a:xfrm>
          <a:prstGeom prst="rect">
            <a:avLst/>
          </a:prstGeom>
        </p:spPr>
        <p:txBody>
          <a:bodyPr vert="horz" lIns="91440" tIns="45720" rIns="91440" bIns="45720" rtlCol="0" anchor="ctr"/>
          <a:lstStyle>
            <a:lvl1pPr algn="l">
              <a:defRPr sz="1000" kern="1200" spc="0">
                <a:solidFill>
                  <a:srgbClr val="FFFFFF"/>
                </a:solidFill>
              </a:defRPr>
            </a:lvl1pPr>
          </a:lstStyle>
          <a:p>
            <a:r>
              <a:rPr lang="en-US" dirty="0" smtClean="0"/>
              <a:t>©Copyright 2014 City of Fort Collins. All Rights Reserved.</a:t>
            </a:r>
            <a:endParaRPr lang="en-US" dirty="0"/>
          </a:p>
        </p:txBody>
      </p:sp>
    </p:spTree>
    <p:extLst>
      <p:ext uri="{BB962C8B-B14F-4D97-AF65-F5344CB8AC3E}">
        <p14:creationId xmlns:p14="http://schemas.microsoft.com/office/powerpoint/2010/main" val="1038261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Slide Number Placeholder 5"/>
          <p:cNvSpPr>
            <a:spLocks noGrp="1"/>
          </p:cNvSpPr>
          <p:nvPr>
            <p:ph type="sldNum" sz="quarter" idx="11"/>
          </p:nvPr>
        </p:nvSpPr>
        <p:spPr>
          <a:xfrm>
            <a:off x="6625823" y="6314000"/>
            <a:ext cx="2133600" cy="365125"/>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
        <p:nvSpPr>
          <p:cNvPr id="10" name="Footer Placeholder 4"/>
          <p:cNvSpPr>
            <a:spLocks noGrp="1"/>
          </p:cNvSpPr>
          <p:nvPr>
            <p:ph type="ftr" sz="quarter" idx="12"/>
          </p:nvPr>
        </p:nvSpPr>
        <p:spPr>
          <a:xfrm>
            <a:off x="415137" y="6314000"/>
            <a:ext cx="5562600" cy="365125"/>
          </a:xfrm>
          <a:prstGeom prst="rect">
            <a:avLst/>
          </a:prstGeom>
        </p:spPr>
        <p:txBody>
          <a:bodyPr vert="horz" lIns="91440" tIns="45720" rIns="91440" bIns="45720" rtlCol="0" anchor="ctr"/>
          <a:lstStyle>
            <a:lvl1pPr algn="l">
              <a:defRPr sz="1000" kern="1200" spc="0">
                <a:solidFill>
                  <a:srgbClr val="FFFFFF"/>
                </a:solidFill>
              </a:defRPr>
            </a:lvl1pPr>
          </a:lstStyle>
          <a:p>
            <a:r>
              <a:rPr lang="en-US" dirty="0" smtClean="0"/>
              <a:t>©Copyright 2014 City of Fort Collins. All Rights Reserved.</a:t>
            </a:r>
            <a:endParaRPr lang="en-US" dirty="0"/>
          </a:p>
        </p:txBody>
      </p:sp>
    </p:spTree>
    <p:extLst>
      <p:ext uri="{BB962C8B-B14F-4D97-AF65-F5344CB8AC3E}">
        <p14:creationId xmlns:p14="http://schemas.microsoft.com/office/powerpoint/2010/main" val="1283542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6B336A68-D5C4-EF40-B998-6E375F9C805C}" type="slidenum">
              <a:rPr lang="en-US" smtClean="0"/>
              <a:t>‹#›</a:t>
            </a:fld>
            <a:endParaRPr lang="en-US"/>
          </a:p>
        </p:txBody>
      </p:sp>
      <p:sp>
        <p:nvSpPr>
          <p:cNvPr id="6" name="Footer Placeholder 4"/>
          <p:cNvSpPr>
            <a:spLocks noGrp="1"/>
          </p:cNvSpPr>
          <p:nvPr>
            <p:ph type="ftr" sz="quarter" idx="3"/>
          </p:nvPr>
        </p:nvSpPr>
        <p:spPr>
          <a:xfrm>
            <a:off x="415137" y="6314000"/>
            <a:ext cx="5562600" cy="365125"/>
          </a:xfrm>
          <a:prstGeom prst="rect">
            <a:avLst/>
          </a:prstGeom>
        </p:spPr>
        <p:txBody>
          <a:bodyPr vert="horz" lIns="91440" tIns="45720" rIns="91440" bIns="45720" rtlCol="0" anchor="ctr"/>
          <a:lstStyle>
            <a:lvl1pPr algn="l">
              <a:defRPr sz="1000" kern="1200" spc="0">
                <a:solidFill>
                  <a:srgbClr val="FFFFFF"/>
                </a:solidFill>
              </a:defRPr>
            </a:lvl1pPr>
          </a:lstStyle>
          <a:p>
            <a:r>
              <a:rPr lang="en-US" dirty="0" smtClean="0"/>
              <a:t>©Copyright 2014 City of Fort Collins. All Rights Reserved.</a:t>
            </a:r>
            <a:endParaRPr lang="en-US" dirty="0"/>
          </a:p>
        </p:txBody>
      </p:sp>
    </p:spTree>
    <p:extLst>
      <p:ext uri="{BB962C8B-B14F-4D97-AF65-F5344CB8AC3E}">
        <p14:creationId xmlns:p14="http://schemas.microsoft.com/office/powerpoint/2010/main" val="301934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6625823" y="6314000"/>
            <a:ext cx="2133600" cy="365125"/>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
        <p:nvSpPr>
          <p:cNvPr id="5" name="Footer Placeholder 4"/>
          <p:cNvSpPr>
            <a:spLocks noGrp="1"/>
          </p:cNvSpPr>
          <p:nvPr>
            <p:ph type="ftr" sz="quarter" idx="3"/>
          </p:nvPr>
        </p:nvSpPr>
        <p:spPr>
          <a:xfrm>
            <a:off x="415137" y="6314000"/>
            <a:ext cx="5562600" cy="365125"/>
          </a:xfrm>
          <a:prstGeom prst="rect">
            <a:avLst/>
          </a:prstGeom>
        </p:spPr>
        <p:txBody>
          <a:bodyPr vert="horz" lIns="91440" tIns="45720" rIns="91440" bIns="45720" rtlCol="0" anchor="ctr"/>
          <a:lstStyle>
            <a:lvl1pPr algn="l">
              <a:defRPr sz="1000" kern="1200" spc="0">
                <a:solidFill>
                  <a:srgbClr val="FFFFFF"/>
                </a:solidFill>
              </a:defRPr>
            </a:lvl1pPr>
          </a:lstStyle>
          <a:p>
            <a:r>
              <a:rPr lang="en-US" dirty="0" smtClean="0"/>
              <a:t>©Copyright 2014 City of Fort Collins. All Rights Reserved.</a:t>
            </a:r>
            <a:endParaRPr lang="en-US" dirty="0"/>
          </a:p>
        </p:txBody>
      </p:sp>
    </p:spTree>
    <p:extLst>
      <p:ext uri="{BB962C8B-B14F-4D97-AF65-F5344CB8AC3E}">
        <p14:creationId xmlns:p14="http://schemas.microsoft.com/office/powerpoint/2010/main" val="7565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Slide Number Placeholder 5"/>
          <p:cNvSpPr>
            <a:spLocks noGrp="1"/>
          </p:cNvSpPr>
          <p:nvPr>
            <p:ph type="sldNum" sz="quarter" idx="4"/>
          </p:nvPr>
        </p:nvSpPr>
        <p:spPr>
          <a:xfrm>
            <a:off x="6625823" y="6314000"/>
            <a:ext cx="2133600" cy="365125"/>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
        <p:nvSpPr>
          <p:cNvPr id="7" name="Footer Placeholder 4"/>
          <p:cNvSpPr>
            <a:spLocks noGrp="1"/>
          </p:cNvSpPr>
          <p:nvPr>
            <p:ph type="ftr" sz="quarter" idx="3"/>
          </p:nvPr>
        </p:nvSpPr>
        <p:spPr>
          <a:xfrm>
            <a:off x="415137" y="6314000"/>
            <a:ext cx="5562600" cy="365125"/>
          </a:xfrm>
          <a:prstGeom prst="rect">
            <a:avLst/>
          </a:prstGeom>
        </p:spPr>
        <p:txBody>
          <a:bodyPr vert="horz" lIns="91440" tIns="45720" rIns="91440" bIns="45720" rtlCol="0" anchor="ctr"/>
          <a:lstStyle>
            <a:lvl1pPr algn="l">
              <a:defRPr sz="1000" kern="1200" spc="0">
                <a:solidFill>
                  <a:srgbClr val="FFFFFF"/>
                </a:solidFill>
              </a:defRPr>
            </a:lvl1pPr>
          </a:lstStyle>
          <a:p>
            <a:r>
              <a:rPr lang="en-US" dirty="0" smtClean="0"/>
              <a:t>©Copyright 2014 City of Fort Collins. All Rights Reserved.</a:t>
            </a:r>
            <a:endParaRPr lang="en-US" dirty="0"/>
          </a:p>
        </p:txBody>
      </p:sp>
    </p:spTree>
    <p:extLst>
      <p:ext uri="{BB962C8B-B14F-4D97-AF65-F5344CB8AC3E}">
        <p14:creationId xmlns:p14="http://schemas.microsoft.com/office/powerpoint/2010/main" val="2997018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6B336A68-D5C4-EF40-B998-6E375F9C805C}" type="slidenum">
              <a:rPr lang="en-US" smtClean="0"/>
              <a:t>‹#›</a:t>
            </a:fld>
            <a:endParaRPr lang="en-US"/>
          </a:p>
        </p:txBody>
      </p:sp>
      <p:sp>
        <p:nvSpPr>
          <p:cNvPr id="8" name="Footer Placeholder 4"/>
          <p:cNvSpPr>
            <a:spLocks noGrp="1"/>
          </p:cNvSpPr>
          <p:nvPr>
            <p:ph type="ftr" sz="quarter" idx="3"/>
          </p:nvPr>
        </p:nvSpPr>
        <p:spPr>
          <a:xfrm>
            <a:off x="415137" y="6314000"/>
            <a:ext cx="5562600" cy="365125"/>
          </a:xfrm>
          <a:prstGeom prst="rect">
            <a:avLst/>
          </a:prstGeom>
        </p:spPr>
        <p:txBody>
          <a:bodyPr vert="horz" lIns="91440" tIns="45720" rIns="91440" bIns="45720" rtlCol="0" anchor="ctr"/>
          <a:lstStyle>
            <a:lvl1pPr algn="l">
              <a:defRPr sz="1000" kern="1200" spc="0">
                <a:solidFill>
                  <a:srgbClr val="FFFFFF"/>
                </a:solidFill>
              </a:defRPr>
            </a:lvl1pPr>
          </a:lstStyle>
          <a:p>
            <a:r>
              <a:rPr lang="en-US" dirty="0" smtClean="0"/>
              <a:t>©Copyright 2014 City of Fort Collins. All Rights Reserved.</a:t>
            </a:r>
            <a:endParaRPr lang="en-US" dirty="0"/>
          </a:p>
        </p:txBody>
      </p:sp>
    </p:spTree>
    <p:extLst>
      <p:ext uri="{BB962C8B-B14F-4D97-AF65-F5344CB8AC3E}">
        <p14:creationId xmlns:p14="http://schemas.microsoft.com/office/powerpoint/2010/main" val="1567019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2498" y="558232"/>
            <a:ext cx="7765696" cy="585325"/>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15138" y="1461822"/>
            <a:ext cx="8310838" cy="466434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15137" y="6314000"/>
            <a:ext cx="5562600" cy="365125"/>
          </a:xfrm>
          <a:prstGeom prst="rect">
            <a:avLst/>
          </a:prstGeom>
        </p:spPr>
        <p:txBody>
          <a:bodyPr vert="horz" lIns="91440" tIns="45720" rIns="91440" bIns="45720" rtlCol="0" anchor="ctr"/>
          <a:lstStyle>
            <a:lvl1pPr algn="l">
              <a:defRPr sz="1000" kern="1200" spc="0">
                <a:solidFill>
                  <a:srgbClr val="FFFFFF"/>
                </a:solidFill>
              </a:defRPr>
            </a:lvl1pPr>
          </a:lstStyle>
          <a:p>
            <a:r>
              <a:rPr lang="en-US" dirty="0" smtClean="0"/>
              <a:t>©Copyright 2014 City of Fort Collins. All Rights Reserved.</a:t>
            </a:r>
            <a:endParaRPr lang="en-US" dirty="0"/>
          </a:p>
        </p:txBody>
      </p:sp>
      <p:sp>
        <p:nvSpPr>
          <p:cNvPr id="6" name="Slide Number Placeholder 5"/>
          <p:cNvSpPr>
            <a:spLocks noGrp="1"/>
          </p:cNvSpPr>
          <p:nvPr>
            <p:ph type="sldNum" sz="quarter" idx="4"/>
          </p:nvPr>
        </p:nvSpPr>
        <p:spPr>
          <a:xfrm>
            <a:off x="6625823" y="6314000"/>
            <a:ext cx="2133600" cy="365125"/>
          </a:xfrm>
          <a:prstGeom prst="rect">
            <a:avLst/>
          </a:prstGeom>
        </p:spPr>
        <p:txBody>
          <a:bodyPr vert="horz" lIns="91440" tIns="45720" rIns="91440" bIns="45720" rtlCol="0" anchor="ctr"/>
          <a:lstStyle>
            <a:lvl1pPr algn="r">
              <a:defRPr sz="12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232614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r" defTabSz="457200" rtl="0" eaLnBrk="1" latinLnBrk="0" hangingPunct="1">
        <a:spcBef>
          <a:spcPct val="0"/>
        </a:spcBef>
        <a:buNone/>
        <a:defRPr sz="280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s>
</file>

<file path=ppt/slides/_rels/slide12.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3" Type="http://schemas.openxmlformats.org/officeDocument/2006/relationships/image" Target="../media/image22.jpg"/><Relationship Id="rId7" Type="http://schemas.openxmlformats.org/officeDocument/2006/relationships/image" Target="../media/image26.jpg"/><Relationship Id="rId12" Type="http://schemas.openxmlformats.org/officeDocument/2006/relationships/image" Target="../media/image31.jpg"/><Relationship Id="rId17" Type="http://schemas.openxmlformats.org/officeDocument/2006/relationships/image" Target="../media/image36.jpg"/><Relationship Id="rId2" Type="http://schemas.openxmlformats.org/officeDocument/2006/relationships/notesSlide" Target="../notesSlides/notesSlide12.xml"/><Relationship Id="rId16"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jpg"/><Relationship Id="rId15" Type="http://schemas.openxmlformats.org/officeDocument/2006/relationships/image" Target="../media/image3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 Id="rId1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a:xfrm>
            <a:off x="6278612" y="6304864"/>
            <a:ext cx="2133600" cy="365125"/>
          </a:xfrm>
        </p:spPr>
        <p:txBody>
          <a:bodyPr/>
          <a:lstStyle/>
          <a:p>
            <a:fld id="{6B336A68-D5C4-EF40-B998-6E375F9C805C}" type="slidenum">
              <a:rPr lang="en-US" smtClean="0"/>
              <a:t>1</a:t>
            </a:fld>
            <a:endParaRPr lang="en-US" dirty="0"/>
          </a:p>
        </p:txBody>
      </p:sp>
      <p:sp>
        <p:nvSpPr>
          <p:cNvPr id="6" name="Footer Placeholder 3"/>
          <p:cNvSpPr txBox="1">
            <a:spLocks/>
          </p:cNvSpPr>
          <p:nvPr/>
        </p:nvSpPr>
        <p:spPr>
          <a:xfrm>
            <a:off x="3378324" y="6232933"/>
            <a:ext cx="556260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spc="6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30000"/>
              </a:lnSpc>
            </a:pPr>
            <a:r>
              <a:rPr lang="en-US" sz="1200" spc="0" dirty="0" smtClean="0">
                <a:latin typeface="Arial"/>
                <a:cs typeface="Arial"/>
              </a:rPr>
              <a:t>                                                    ICMA 2014 Mountain Plains Regional Summit</a:t>
            </a:r>
          </a:p>
          <a:p>
            <a:pPr algn="r">
              <a:lnSpc>
                <a:spcPct val="130000"/>
              </a:lnSpc>
            </a:pPr>
            <a:r>
              <a:rPr lang="en-US" sz="1200" spc="0" dirty="0">
                <a:latin typeface="Arial"/>
                <a:cs typeface="Arial"/>
              </a:rPr>
              <a:t>b</a:t>
            </a:r>
            <a:r>
              <a:rPr lang="en-US" sz="1200" spc="0" dirty="0" smtClean="0">
                <a:latin typeface="Arial"/>
                <a:cs typeface="Arial"/>
              </a:rPr>
              <a:t>y Darin Atteberry, City Manager, City of Fort Collins, CO</a:t>
            </a:r>
            <a:endParaRPr lang="en-US" sz="1200" spc="0" dirty="0">
              <a:latin typeface="Arial"/>
              <a:cs typeface="Arial"/>
            </a:endParaRPr>
          </a:p>
        </p:txBody>
      </p:sp>
      <p:sp>
        <p:nvSpPr>
          <p:cNvPr id="7" name="Footer Placeholder 3"/>
          <p:cNvSpPr txBox="1">
            <a:spLocks/>
          </p:cNvSpPr>
          <p:nvPr/>
        </p:nvSpPr>
        <p:spPr>
          <a:xfrm>
            <a:off x="171957" y="6232933"/>
            <a:ext cx="556260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spc="6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30000"/>
              </a:lnSpc>
            </a:pPr>
            <a:endParaRPr lang="en-US" sz="1200" spc="0" dirty="0" smtClean="0">
              <a:latin typeface="Arial"/>
              <a:cs typeface="Arial"/>
            </a:endParaRPr>
          </a:p>
          <a:p>
            <a:pPr>
              <a:lnSpc>
                <a:spcPct val="130000"/>
              </a:lnSpc>
            </a:pPr>
            <a:r>
              <a:rPr lang="en-US" sz="1200" spc="0" dirty="0" smtClean="0">
                <a:latin typeface="Arial"/>
                <a:cs typeface="Arial"/>
              </a:rPr>
              <a:t>5.1.14</a:t>
            </a:r>
            <a:endParaRPr lang="en-US" sz="1200" spc="0" dirty="0">
              <a:latin typeface="Arial"/>
              <a:cs typeface="Arial"/>
            </a:endParaRPr>
          </a:p>
        </p:txBody>
      </p:sp>
    </p:spTree>
    <p:extLst>
      <p:ext uri="{BB962C8B-B14F-4D97-AF65-F5344CB8AC3E}">
        <p14:creationId xmlns:p14="http://schemas.microsoft.com/office/powerpoint/2010/main" val="10046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W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4568"/>
            <a:ext cx="9144000" cy="5000625"/>
          </a:xfrm>
          <a:prstGeom prst="rect">
            <a:avLst/>
          </a:prstGeom>
        </p:spPr>
      </p:pic>
      <p:sp>
        <p:nvSpPr>
          <p:cNvPr id="2" name="Title 1"/>
          <p:cNvSpPr>
            <a:spLocks noGrp="1"/>
          </p:cNvSpPr>
          <p:nvPr>
            <p:ph type="title"/>
          </p:nvPr>
        </p:nvSpPr>
        <p:spPr/>
        <p:txBody>
          <a:bodyPr/>
          <a:lstStyle/>
          <a:p>
            <a:r>
              <a:rPr lang="en-US" dirty="0" smtClean="0"/>
              <a:t>The WE</a:t>
            </a:r>
            <a:endParaRPr lang="en-US" dirty="0"/>
          </a:p>
        </p:txBody>
      </p:sp>
      <p:sp>
        <p:nvSpPr>
          <p:cNvPr id="4" name="Footer Placeholder 3"/>
          <p:cNvSpPr>
            <a:spLocks noGrp="1"/>
          </p:cNvSpPr>
          <p:nvPr>
            <p:ph type="ftr" sz="quarter" idx="3"/>
          </p:nvPr>
        </p:nvSpPr>
        <p:spPr/>
        <p:txBody>
          <a:bodyPr/>
          <a:lstStyle/>
          <a:p>
            <a:r>
              <a:rPr lang="en-US" smtClean="0"/>
              <a:t>©Copyright 2014 City of Fort Collins. All Rights Reserved.</a:t>
            </a:r>
            <a:endParaRPr lang="en-US" dirty="0"/>
          </a:p>
        </p:txBody>
      </p:sp>
      <p:sp>
        <p:nvSpPr>
          <p:cNvPr id="5" name="Slide Number Placeholder 4"/>
          <p:cNvSpPr>
            <a:spLocks noGrp="1"/>
          </p:cNvSpPr>
          <p:nvPr>
            <p:ph type="sldNum" sz="quarter" idx="4"/>
          </p:nvPr>
        </p:nvSpPr>
        <p:spPr/>
        <p:txBody>
          <a:bodyPr/>
          <a:lstStyle/>
          <a:p>
            <a:fld id="{6B336A68-D5C4-EF40-B998-6E375F9C805C}" type="slidenum">
              <a:rPr lang="en-US" smtClean="0"/>
              <a:pPr/>
              <a:t>10</a:t>
            </a:fld>
            <a:endParaRPr lang="en-US" dirty="0"/>
          </a:p>
        </p:txBody>
      </p:sp>
      <p:grpSp>
        <p:nvGrpSpPr>
          <p:cNvPr id="7" name="Group 6"/>
          <p:cNvGrpSpPr/>
          <p:nvPr/>
        </p:nvGrpSpPr>
        <p:grpSpPr>
          <a:xfrm>
            <a:off x="3447536" y="3535621"/>
            <a:ext cx="5338666" cy="1013478"/>
            <a:chOff x="3447536" y="1431663"/>
            <a:chExt cx="5338666" cy="1013478"/>
          </a:xfrm>
        </p:grpSpPr>
        <p:sp>
          <p:nvSpPr>
            <p:cNvPr id="8" name="Title 1"/>
            <p:cNvSpPr txBox="1">
              <a:spLocks/>
            </p:cNvSpPr>
            <p:nvPr/>
          </p:nvSpPr>
          <p:spPr>
            <a:xfrm>
              <a:off x="3447536" y="1431663"/>
              <a:ext cx="5338666" cy="563601"/>
            </a:xfrm>
            <a:prstGeom prst="rect">
              <a:avLst/>
            </a:prstGeom>
          </p:spPr>
          <p:txBody>
            <a:bodyPr vert="horz" lIns="91440" tIns="45720" rIns="91440" bIns="45720" rtlCol="0" anchor="t">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l">
                <a:lnSpc>
                  <a:spcPct val="90000"/>
                </a:lnSpc>
              </a:pPr>
              <a:r>
                <a:rPr lang="en-US" dirty="0" smtClean="0">
                  <a:solidFill>
                    <a:srgbClr val="00467F"/>
                  </a:solidFill>
                </a:rPr>
                <a:t>THE LEADERSHIP SYSTEM</a:t>
              </a:r>
            </a:p>
            <a:p>
              <a:pPr algn="l">
                <a:lnSpc>
                  <a:spcPct val="90000"/>
                </a:lnSpc>
              </a:pPr>
              <a:endParaRPr lang="en-US" sz="2000" dirty="0">
                <a:solidFill>
                  <a:srgbClr val="00467F"/>
                </a:solidFill>
              </a:endParaRPr>
            </a:p>
          </p:txBody>
        </p:sp>
        <p:sp>
          <p:nvSpPr>
            <p:cNvPr id="9" name="Title 1"/>
            <p:cNvSpPr txBox="1">
              <a:spLocks/>
            </p:cNvSpPr>
            <p:nvPr/>
          </p:nvSpPr>
          <p:spPr>
            <a:xfrm>
              <a:off x="3457014" y="1839189"/>
              <a:ext cx="5329188" cy="605952"/>
            </a:xfrm>
            <a:prstGeom prst="rect">
              <a:avLst/>
            </a:prstGeom>
          </p:spPr>
          <p:txBody>
            <a:bodyPr vert="horz" lIns="91440" tIns="45720" rIns="91440" bIns="45720" rtlCol="0" anchor="t">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l">
                <a:lnSpc>
                  <a:spcPct val="90000"/>
                </a:lnSpc>
              </a:pPr>
              <a:r>
                <a:rPr lang="en-US" sz="1800" dirty="0" smtClean="0">
                  <a:solidFill>
                    <a:srgbClr val="404040"/>
                  </a:solidFill>
                </a:rPr>
                <a:t>It takes </a:t>
              </a:r>
              <a:r>
                <a:rPr lang="en-US" sz="1800" dirty="0">
                  <a:solidFill>
                    <a:srgbClr val="404040"/>
                  </a:solidFill>
                </a:rPr>
                <a:t>the “we” to </a:t>
              </a:r>
              <a:r>
                <a:rPr lang="en-US" sz="1800" dirty="0" smtClean="0">
                  <a:solidFill>
                    <a:srgbClr val="404040"/>
                  </a:solidFill>
                </a:rPr>
                <a:t>provide </a:t>
              </a:r>
              <a:r>
                <a:rPr lang="en-US" sz="1800" dirty="0">
                  <a:solidFill>
                    <a:srgbClr val="404040"/>
                  </a:solidFill>
                </a:rPr>
                <a:t>systems and processes in order to provide the “it” that our citizens </a:t>
              </a:r>
              <a:r>
                <a:rPr lang="en-US" sz="1800" dirty="0" smtClean="0">
                  <a:solidFill>
                    <a:srgbClr val="404040"/>
                  </a:solidFill>
                </a:rPr>
                <a:t>want</a:t>
              </a:r>
              <a:endParaRPr lang="en-US" sz="1800" dirty="0">
                <a:solidFill>
                  <a:srgbClr val="404040"/>
                </a:solidFill>
              </a:endParaRPr>
            </a:p>
          </p:txBody>
        </p:sp>
      </p:grpSp>
      <p:grpSp>
        <p:nvGrpSpPr>
          <p:cNvPr id="10" name="Group 9"/>
          <p:cNvGrpSpPr/>
          <p:nvPr/>
        </p:nvGrpSpPr>
        <p:grpSpPr>
          <a:xfrm>
            <a:off x="3447536" y="4758191"/>
            <a:ext cx="5338666" cy="1013478"/>
            <a:chOff x="3447536" y="1431663"/>
            <a:chExt cx="5338666" cy="1013478"/>
          </a:xfrm>
        </p:grpSpPr>
        <p:sp>
          <p:nvSpPr>
            <p:cNvPr id="11" name="Title 1"/>
            <p:cNvSpPr txBox="1">
              <a:spLocks/>
            </p:cNvSpPr>
            <p:nvPr/>
          </p:nvSpPr>
          <p:spPr>
            <a:xfrm>
              <a:off x="3447536" y="1431663"/>
              <a:ext cx="5338666" cy="563601"/>
            </a:xfrm>
            <a:prstGeom prst="rect">
              <a:avLst/>
            </a:prstGeom>
          </p:spPr>
          <p:txBody>
            <a:bodyPr vert="horz" lIns="91440" tIns="45720" rIns="91440" bIns="45720" rtlCol="0" anchor="t">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l">
                <a:lnSpc>
                  <a:spcPct val="90000"/>
                </a:lnSpc>
              </a:pPr>
              <a:r>
                <a:rPr lang="en-US" dirty="0" smtClean="0">
                  <a:solidFill>
                    <a:srgbClr val="00467F"/>
                  </a:solidFill>
                </a:rPr>
                <a:t>THE WORKFORCE</a:t>
              </a:r>
            </a:p>
            <a:p>
              <a:pPr algn="l">
                <a:lnSpc>
                  <a:spcPct val="90000"/>
                </a:lnSpc>
              </a:pPr>
              <a:endParaRPr lang="en-US" sz="2000" dirty="0">
                <a:solidFill>
                  <a:srgbClr val="00467F"/>
                </a:solidFill>
              </a:endParaRPr>
            </a:p>
          </p:txBody>
        </p:sp>
        <p:sp>
          <p:nvSpPr>
            <p:cNvPr id="12" name="Title 1"/>
            <p:cNvSpPr txBox="1">
              <a:spLocks/>
            </p:cNvSpPr>
            <p:nvPr/>
          </p:nvSpPr>
          <p:spPr>
            <a:xfrm>
              <a:off x="3457014" y="1839189"/>
              <a:ext cx="5329188" cy="605952"/>
            </a:xfrm>
            <a:prstGeom prst="rect">
              <a:avLst/>
            </a:prstGeom>
          </p:spPr>
          <p:txBody>
            <a:bodyPr vert="horz" lIns="91440" tIns="45720" rIns="91440" bIns="45720" rtlCol="0" anchor="t">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l">
                <a:lnSpc>
                  <a:spcPct val="90000"/>
                </a:lnSpc>
              </a:pPr>
              <a:r>
                <a:rPr lang="en-US" sz="1800" dirty="0" smtClean="0">
                  <a:solidFill>
                    <a:srgbClr val="404040"/>
                  </a:solidFill>
                </a:rPr>
                <a:t>The people and groups that provide the systems</a:t>
              </a:r>
              <a:endParaRPr lang="en-US" sz="1800" dirty="0">
                <a:solidFill>
                  <a:srgbClr val="404040"/>
                </a:solidFill>
              </a:endParaRPr>
            </a:p>
          </p:txBody>
        </p:sp>
      </p:grpSp>
    </p:spTree>
    <p:extLst>
      <p:ext uri="{BB962C8B-B14F-4D97-AF65-F5344CB8AC3E}">
        <p14:creationId xmlns:p14="http://schemas.microsoft.com/office/powerpoint/2010/main" val="326766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DCA-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5766"/>
            <a:ext cx="9144000" cy="5000625"/>
          </a:xfrm>
          <a:prstGeom prst="rect">
            <a:avLst/>
          </a:prstGeom>
        </p:spPr>
      </p:pic>
      <p:pic>
        <p:nvPicPr>
          <p:cNvPr id="9" name="Picture 8" descr="PDCA-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65766"/>
            <a:ext cx="9144000" cy="5000625"/>
          </a:xfrm>
          <a:prstGeom prst="rect">
            <a:avLst/>
          </a:prstGeom>
        </p:spPr>
      </p:pic>
      <p:pic>
        <p:nvPicPr>
          <p:cNvPr id="11" name="Picture 10" descr="PDCA-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65766"/>
            <a:ext cx="9144000" cy="5000625"/>
          </a:xfrm>
          <a:prstGeom prst="rect">
            <a:avLst/>
          </a:prstGeom>
        </p:spPr>
      </p:pic>
      <p:pic>
        <p:nvPicPr>
          <p:cNvPr id="12" name="Picture 11" descr="PDCA-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5766"/>
            <a:ext cx="9144000" cy="5000625"/>
          </a:xfrm>
          <a:prstGeom prst="rect">
            <a:avLst/>
          </a:prstGeom>
        </p:spPr>
      </p:pic>
      <p:pic>
        <p:nvPicPr>
          <p:cNvPr id="13" name="Picture 12" descr="PDCA-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65766"/>
            <a:ext cx="9144000" cy="5000625"/>
          </a:xfrm>
          <a:prstGeom prst="rect">
            <a:avLst/>
          </a:prstGeom>
        </p:spPr>
      </p:pic>
      <p:pic>
        <p:nvPicPr>
          <p:cNvPr id="14" name="Picture 13" descr="PDCA-6.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65766"/>
            <a:ext cx="9144000" cy="5000625"/>
          </a:xfrm>
          <a:prstGeom prst="rect">
            <a:avLst/>
          </a:prstGeom>
        </p:spPr>
      </p:pic>
      <p:pic>
        <p:nvPicPr>
          <p:cNvPr id="15" name="Picture 14" descr="PDCA-7.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265766"/>
            <a:ext cx="9144000" cy="5000625"/>
          </a:xfrm>
          <a:prstGeom prst="rect">
            <a:avLst/>
          </a:prstGeom>
        </p:spPr>
      </p:pic>
      <p:pic>
        <p:nvPicPr>
          <p:cNvPr id="16" name="Picture 15" descr="PDCA-8.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265766"/>
            <a:ext cx="9144000" cy="5000625"/>
          </a:xfrm>
          <a:prstGeom prst="rect">
            <a:avLst/>
          </a:prstGeom>
        </p:spPr>
      </p:pic>
      <p:pic>
        <p:nvPicPr>
          <p:cNvPr id="17" name="Picture 16" descr="PDCA-9.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265766"/>
            <a:ext cx="9144000" cy="5000625"/>
          </a:xfrm>
          <a:prstGeom prst="rect">
            <a:avLst/>
          </a:prstGeom>
        </p:spPr>
      </p:pic>
      <p:sp>
        <p:nvSpPr>
          <p:cNvPr id="4" name="Footer Placeholder 3"/>
          <p:cNvSpPr>
            <a:spLocks noGrp="1"/>
          </p:cNvSpPr>
          <p:nvPr>
            <p:ph type="ftr" sz="quarter" idx="3"/>
          </p:nvPr>
        </p:nvSpPr>
        <p:spPr>
          <a:xfrm>
            <a:off x="643566" y="6304864"/>
            <a:ext cx="5562600" cy="365125"/>
          </a:xfrm>
        </p:spPr>
        <p:txBody>
          <a:bodyPr/>
          <a:lstStyle/>
          <a:p>
            <a:r>
              <a:rPr lang="en-US" spc="0" dirty="0" smtClean="0"/>
              <a:t>©Copyright 2014 City of Fort Collins. All Rights Reserved.</a:t>
            </a:r>
            <a:endParaRPr lang="en-US" spc="0" dirty="0"/>
          </a:p>
        </p:txBody>
      </p:sp>
      <p:sp>
        <p:nvSpPr>
          <p:cNvPr id="5" name="Slide Number Placeholder 4"/>
          <p:cNvSpPr>
            <a:spLocks noGrp="1"/>
          </p:cNvSpPr>
          <p:nvPr>
            <p:ph type="sldNum" sz="quarter" idx="4"/>
          </p:nvPr>
        </p:nvSpPr>
        <p:spPr>
          <a:xfrm>
            <a:off x="6278612" y="6304864"/>
            <a:ext cx="2133600" cy="365125"/>
          </a:xfrm>
        </p:spPr>
        <p:txBody>
          <a:bodyPr/>
          <a:lstStyle/>
          <a:p>
            <a:fld id="{6B336A68-D5C4-EF40-B998-6E375F9C805C}" type="slidenum">
              <a:rPr lang="en-US" smtClean="0"/>
              <a:t>11</a:t>
            </a:fld>
            <a:endParaRPr lang="en-US" dirty="0"/>
          </a:p>
        </p:txBody>
      </p:sp>
      <p:sp>
        <p:nvSpPr>
          <p:cNvPr id="2" name="Title 1"/>
          <p:cNvSpPr>
            <a:spLocks noGrp="1"/>
          </p:cNvSpPr>
          <p:nvPr>
            <p:ph type="title"/>
          </p:nvPr>
        </p:nvSpPr>
        <p:spPr/>
        <p:txBody>
          <a:bodyPr/>
          <a:lstStyle/>
          <a:p>
            <a:r>
              <a:rPr lang="en-US" sz="2600" dirty="0" smtClean="0"/>
              <a:t>CONTINUOUS IMPROVEMENT</a:t>
            </a:r>
            <a:endParaRPr lang="en-US" sz="2600" dirty="0"/>
          </a:p>
        </p:txBody>
      </p:sp>
    </p:spTree>
    <p:extLst>
      <p:ext uri="{BB962C8B-B14F-4D97-AF65-F5344CB8AC3E}">
        <p14:creationId xmlns:p14="http://schemas.microsoft.com/office/powerpoint/2010/main" val="177152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498" y="558232"/>
            <a:ext cx="7765696" cy="585325"/>
          </a:xfrm>
        </p:spPr>
        <p:txBody>
          <a:bodyPr/>
          <a:lstStyle/>
          <a:p>
            <a:r>
              <a:rPr lang="en-US" dirty="0" smtClean="0"/>
              <a:t>THE LEADERSHIP SYSTEM</a:t>
            </a:r>
            <a:endParaRPr lang="en-US" dirty="0"/>
          </a:p>
        </p:txBody>
      </p:sp>
      <p:sp>
        <p:nvSpPr>
          <p:cNvPr id="4" name="Footer Placeholder 3"/>
          <p:cNvSpPr>
            <a:spLocks noGrp="1"/>
          </p:cNvSpPr>
          <p:nvPr>
            <p:ph type="ftr" sz="quarter" idx="3"/>
          </p:nvPr>
        </p:nvSpPr>
        <p:spPr/>
        <p:txBody>
          <a:bodyPr/>
          <a:lstStyle/>
          <a:p>
            <a:r>
              <a:rPr lang="en-US" smtClean="0"/>
              <a:t>©Copyright 2014 City of Fort Collins. All Rights Reserved.</a:t>
            </a:r>
            <a:endParaRPr lang="en-US" dirty="0"/>
          </a:p>
        </p:txBody>
      </p:sp>
      <p:sp>
        <p:nvSpPr>
          <p:cNvPr id="5" name="Slide Number Placeholder 4"/>
          <p:cNvSpPr>
            <a:spLocks noGrp="1"/>
          </p:cNvSpPr>
          <p:nvPr>
            <p:ph type="sldNum" sz="quarter" idx="4"/>
          </p:nvPr>
        </p:nvSpPr>
        <p:spPr/>
        <p:txBody>
          <a:bodyPr/>
          <a:lstStyle/>
          <a:p>
            <a:fld id="{6B336A68-D5C4-EF40-B998-6E375F9C805C}" type="slidenum">
              <a:rPr lang="en-US" smtClean="0"/>
              <a:pPr/>
              <a:t>12</a:t>
            </a:fld>
            <a:endParaRPr lang="en-US" dirty="0"/>
          </a:p>
        </p:txBody>
      </p:sp>
      <p:pic>
        <p:nvPicPr>
          <p:cNvPr id="3" name="Picture 2" descr="l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0373"/>
            <a:ext cx="9144000" cy="5000625"/>
          </a:xfrm>
          <a:prstGeom prst="rect">
            <a:avLst/>
          </a:prstGeom>
        </p:spPr>
      </p:pic>
      <p:pic>
        <p:nvPicPr>
          <p:cNvPr id="7" name="Picture 6" descr="l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60373"/>
            <a:ext cx="9144000" cy="5000625"/>
          </a:xfrm>
          <a:prstGeom prst="rect">
            <a:avLst/>
          </a:prstGeom>
        </p:spPr>
      </p:pic>
      <p:pic>
        <p:nvPicPr>
          <p:cNvPr id="8" name="Picture 7" descr="ls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60373"/>
            <a:ext cx="9144000" cy="5000625"/>
          </a:xfrm>
          <a:prstGeom prst="rect">
            <a:avLst/>
          </a:prstGeom>
        </p:spPr>
      </p:pic>
      <p:pic>
        <p:nvPicPr>
          <p:cNvPr id="9" name="Picture 8" descr="ls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0373"/>
            <a:ext cx="9144000" cy="5000625"/>
          </a:xfrm>
          <a:prstGeom prst="rect">
            <a:avLst/>
          </a:prstGeom>
        </p:spPr>
      </p:pic>
      <p:pic>
        <p:nvPicPr>
          <p:cNvPr id="10" name="Picture 9" descr="ls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60373"/>
            <a:ext cx="9144000" cy="5000625"/>
          </a:xfrm>
          <a:prstGeom prst="rect">
            <a:avLst/>
          </a:prstGeom>
        </p:spPr>
      </p:pic>
      <p:pic>
        <p:nvPicPr>
          <p:cNvPr id="11" name="Picture 10" descr="ls6.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60373"/>
            <a:ext cx="9144000" cy="5000625"/>
          </a:xfrm>
          <a:prstGeom prst="rect">
            <a:avLst/>
          </a:prstGeom>
        </p:spPr>
      </p:pic>
      <p:pic>
        <p:nvPicPr>
          <p:cNvPr id="12" name="Picture 11" descr="ls7.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260373"/>
            <a:ext cx="9144000" cy="5000625"/>
          </a:xfrm>
          <a:prstGeom prst="rect">
            <a:avLst/>
          </a:prstGeom>
        </p:spPr>
      </p:pic>
      <p:pic>
        <p:nvPicPr>
          <p:cNvPr id="27" name="Picture 26" descr="ls8.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260373"/>
            <a:ext cx="9144000" cy="5000625"/>
          </a:xfrm>
          <a:prstGeom prst="rect">
            <a:avLst/>
          </a:prstGeom>
        </p:spPr>
      </p:pic>
      <p:pic>
        <p:nvPicPr>
          <p:cNvPr id="28" name="Picture 27" descr="ls9.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260373"/>
            <a:ext cx="9144000" cy="5000625"/>
          </a:xfrm>
          <a:prstGeom prst="rect">
            <a:avLst/>
          </a:prstGeom>
        </p:spPr>
      </p:pic>
      <p:pic>
        <p:nvPicPr>
          <p:cNvPr id="29" name="Picture 28" descr="ls10.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260373"/>
            <a:ext cx="9144000" cy="5000625"/>
          </a:xfrm>
          <a:prstGeom prst="rect">
            <a:avLst/>
          </a:prstGeom>
        </p:spPr>
      </p:pic>
      <p:pic>
        <p:nvPicPr>
          <p:cNvPr id="30" name="Picture 29" descr="ls1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260373"/>
            <a:ext cx="9144000" cy="5000625"/>
          </a:xfrm>
          <a:prstGeom prst="rect">
            <a:avLst/>
          </a:prstGeom>
        </p:spPr>
      </p:pic>
      <p:pic>
        <p:nvPicPr>
          <p:cNvPr id="31" name="Picture 30" descr="ls12.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260373"/>
            <a:ext cx="9144000" cy="5000625"/>
          </a:xfrm>
          <a:prstGeom prst="rect">
            <a:avLst/>
          </a:prstGeom>
        </p:spPr>
      </p:pic>
      <p:pic>
        <p:nvPicPr>
          <p:cNvPr id="32" name="Picture 31" descr="ls13.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1260373"/>
            <a:ext cx="9144000" cy="5000625"/>
          </a:xfrm>
          <a:prstGeom prst="rect">
            <a:avLst/>
          </a:prstGeom>
        </p:spPr>
      </p:pic>
      <p:pic>
        <p:nvPicPr>
          <p:cNvPr id="33" name="Picture 32" descr="ls1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1260373"/>
            <a:ext cx="9144000" cy="5000625"/>
          </a:xfrm>
          <a:prstGeom prst="rect">
            <a:avLst/>
          </a:prstGeom>
        </p:spPr>
      </p:pic>
      <p:pic>
        <p:nvPicPr>
          <p:cNvPr id="34" name="Picture 33" descr="ls15.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1260373"/>
            <a:ext cx="9144000" cy="5000625"/>
          </a:xfrm>
          <a:prstGeom prst="rect">
            <a:avLst/>
          </a:prstGeom>
        </p:spPr>
      </p:pic>
    </p:spTree>
    <p:extLst>
      <p:ext uri="{BB962C8B-B14F-4D97-AF65-F5344CB8AC3E}">
        <p14:creationId xmlns:p14="http://schemas.microsoft.com/office/powerpoint/2010/main" val="37529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2587"/>
            <a:ext cx="9144000" cy="5000625"/>
          </a:xfrm>
          <a:prstGeom prst="rect">
            <a:avLst/>
          </a:prstGeom>
        </p:spPr>
      </p:pic>
      <p:sp>
        <p:nvSpPr>
          <p:cNvPr id="2" name="Title 1"/>
          <p:cNvSpPr>
            <a:spLocks noGrp="1"/>
          </p:cNvSpPr>
          <p:nvPr>
            <p:ph type="title"/>
          </p:nvPr>
        </p:nvSpPr>
        <p:spPr/>
        <p:txBody>
          <a:bodyPr/>
          <a:lstStyle/>
          <a:p>
            <a:r>
              <a:rPr lang="en-US" dirty="0" smtClean="0"/>
              <a:t>The I</a:t>
            </a:r>
            <a:endParaRPr lang="en-US" dirty="0"/>
          </a:p>
        </p:txBody>
      </p:sp>
      <p:sp>
        <p:nvSpPr>
          <p:cNvPr id="4" name="Footer Placeholder 3"/>
          <p:cNvSpPr>
            <a:spLocks noGrp="1"/>
          </p:cNvSpPr>
          <p:nvPr>
            <p:ph type="ftr" sz="quarter" idx="3"/>
          </p:nvPr>
        </p:nvSpPr>
        <p:spPr/>
        <p:txBody>
          <a:bodyPr/>
          <a:lstStyle/>
          <a:p>
            <a:r>
              <a:rPr lang="en-US" dirty="0" smtClean="0"/>
              <a:t>©Copyright 2014 City of Fort Collins. All Rights Reserved.</a:t>
            </a:r>
            <a:endParaRPr lang="en-US" dirty="0"/>
          </a:p>
        </p:txBody>
      </p:sp>
      <p:sp>
        <p:nvSpPr>
          <p:cNvPr id="5" name="Slide Number Placeholder 4"/>
          <p:cNvSpPr>
            <a:spLocks noGrp="1"/>
          </p:cNvSpPr>
          <p:nvPr>
            <p:ph type="sldNum" sz="quarter" idx="4"/>
          </p:nvPr>
        </p:nvSpPr>
        <p:spPr/>
        <p:txBody>
          <a:bodyPr/>
          <a:lstStyle/>
          <a:p>
            <a:fld id="{6B336A68-D5C4-EF40-B998-6E375F9C805C}" type="slidenum">
              <a:rPr lang="en-US" smtClean="0"/>
              <a:pPr/>
              <a:t>13</a:t>
            </a:fld>
            <a:endParaRPr lang="en-US" dirty="0"/>
          </a:p>
        </p:txBody>
      </p:sp>
      <p:grpSp>
        <p:nvGrpSpPr>
          <p:cNvPr id="7" name="Group 6"/>
          <p:cNvGrpSpPr/>
          <p:nvPr/>
        </p:nvGrpSpPr>
        <p:grpSpPr>
          <a:xfrm>
            <a:off x="3447536" y="3596946"/>
            <a:ext cx="5338666" cy="1013478"/>
            <a:chOff x="3447536" y="1431663"/>
            <a:chExt cx="5338666" cy="1013478"/>
          </a:xfrm>
        </p:grpSpPr>
        <p:sp>
          <p:nvSpPr>
            <p:cNvPr id="8" name="Title 1"/>
            <p:cNvSpPr txBox="1">
              <a:spLocks/>
            </p:cNvSpPr>
            <p:nvPr/>
          </p:nvSpPr>
          <p:spPr>
            <a:xfrm>
              <a:off x="3447536" y="1431663"/>
              <a:ext cx="5338666" cy="563601"/>
            </a:xfrm>
            <a:prstGeom prst="rect">
              <a:avLst/>
            </a:prstGeom>
          </p:spPr>
          <p:txBody>
            <a:bodyPr vert="horz" lIns="91440" tIns="45720" rIns="91440" bIns="45720" rtlCol="0" anchor="t">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l">
                <a:lnSpc>
                  <a:spcPct val="90000"/>
                </a:lnSpc>
              </a:pPr>
              <a:r>
                <a:rPr lang="en-US" dirty="0" smtClean="0">
                  <a:solidFill>
                    <a:srgbClr val="00467F"/>
                  </a:solidFill>
                </a:rPr>
                <a:t>THE LEADER(S)</a:t>
              </a:r>
              <a:endParaRPr lang="en-US" sz="2000" dirty="0">
                <a:solidFill>
                  <a:srgbClr val="00467F"/>
                </a:solidFill>
              </a:endParaRPr>
            </a:p>
          </p:txBody>
        </p:sp>
        <p:sp>
          <p:nvSpPr>
            <p:cNvPr id="9" name="Title 1"/>
            <p:cNvSpPr txBox="1">
              <a:spLocks/>
            </p:cNvSpPr>
            <p:nvPr/>
          </p:nvSpPr>
          <p:spPr>
            <a:xfrm>
              <a:off x="3457014" y="1839189"/>
              <a:ext cx="5329188" cy="605952"/>
            </a:xfrm>
            <a:prstGeom prst="rect">
              <a:avLst/>
            </a:prstGeom>
          </p:spPr>
          <p:txBody>
            <a:bodyPr vert="horz" lIns="91440" tIns="45720" rIns="91440" bIns="45720" rtlCol="0" anchor="t">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l">
                <a:lnSpc>
                  <a:spcPct val="90000"/>
                </a:lnSpc>
              </a:pPr>
              <a:r>
                <a:rPr lang="en-US" sz="1800" dirty="0">
                  <a:solidFill>
                    <a:srgbClr val="404040"/>
                  </a:solidFill>
                </a:rPr>
                <a:t>The critical role of the </a:t>
              </a:r>
              <a:r>
                <a:rPr lang="en-US" sz="1800" dirty="0" smtClean="0">
                  <a:solidFill>
                    <a:srgbClr val="404040"/>
                  </a:solidFill>
                </a:rPr>
                <a:t>leader(s) </a:t>
              </a:r>
              <a:r>
                <a:rPr lang="en-US" sz="1800" dirty="0">
                  <a:solidFill>
                    <a:srgbClr val="404040"/>
                  </a:solidFill>
                </a:rPr>
                <a:t>and the importance of “Innovators DNA” in successful organizational transformation</a:t>
              </a:r>
            </a:p>
          </p:txBody>
        </p:sp>
      </p:grpSp>
    </p:spTree>
    <p:extLst>
      <p:ext uri="{BB962C8B-B14F-4D97-AF65-F5344CB8AC3E}">
        <p14:creationId xmlns:p14="http://schemas.microsoft.com/office/powerpoint/2010/main" val="309865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a:t>
            </a:r>
            <a:endParaRPr lang="en-US" dirty="0"/>
          </a:p>
        </p:txBody>
      </p:sp>
      <p:sp>
        <p:nvSpPr>
          <p:cNvPr id="4" name="Footer Placeholder 3"/>
          <p:cNvSpPr>
            <a:spLocks noGrp="1"/>
          </p:cNvSpPr>
          <p:nvPr>
            <p:ph type="ftr" sz="quarter" idx="3"/>
          </p:nvPr>
        </p:nvSpPr>
        <p:spPr/>
        <p:txBody>
          <a:bodyPr/>
          <a:lstStyle/>
          <a:p>
            <a:r>
              <a:rPr lang="en-US" dirty="0" smtClean="0"/>
              <a:t>©Copyright 2014 City of Fort Collins. All Rights Reserved.</a:t>
            </a:r>
            <a:endParaRPr lang="en-US" dirty="0"/>
          </a:p>
        </p:txBody>
      </p:sp>
      <p:sp>
        <p:nvSpPr>
          <p:cNvPr id="5" name="Slide Number Placeholder 4"/>
          <p:cNvSpPr>
            <a:spLocks noGrp="1"/>
          </p:cNvSpPr>
          <p:nvPr>
            <p:ph type="sldNum" sz="quarter" idx="4"/>
          </p:nvPr>
        </p:nvSpPr>
        <p:spPr/>
        <p:txBody>
          <a:bodyPr/>
          <a:lstStyle/>
          <a:p>
            <a:fld id="{6B336A68-D5C4-EF40-B998-6E375F9C805C}" type="slidenum">
              <a:rPr lang="en-US" smtClean="0"/>
              <a:pPr/>
              <a:t>14</a:t>
            </a:fld>
            <a:endParaRPr lang="en-US" dirty="0"/>
          </a:p>
        </p:txBody>
      </p:sp>
      <p:pic>
        <p:nvPicPr>
          <p:cNvPr id="16" name="Picture 15" descr="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116"/>
            <a:ext cx="9144000" cy="5000625"/>
          </a:xfrm>
          <a:prstGeom prst="rect">
            <a:avLst/>
          </a:prstGeom>
        </p:spPr>
      </p:pic>
      <p:sp>
        <p:nvSpPr>
          <p:cNvPr id="17" name="Title 1"/>
          <p:cNvSpPr txBox="1">
            <a:spLocks/>
          </p:cNvSpPr>
          <p:nvPr/>
        </p:nvSpPr>
        <p:spPr>
          <a:xfrm>
            <a:off x="972498" y="3228195"/>
            <a:ext cx="7765696" cy="585325"/>
          </a:xfrm>
          <a:prstGeom prst="rect">
            <a:avLst/>
          </a:prstGeom>
        </p:spPr>
        <p:txBody>
          <a:bodyPr vert="horz" lIns="91440" tIns="45720" rIns="91440" bIns="45720" rtlCol="0" anchor="ctr">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r>
              <a:rPr lang="en-US" sz="4000" dirty="0" smtClean="0"/>
              <a:t>CHALLENGING</a:t>
            </a:r>
          </a:p>
          <a:p>
            <a:r>
              <a:rPr lang="en-US" sz="4000" dirty="0" smtClean="0"/>
              <a:t>THE STATUS QUO</a:t>
            </a:r>
            <a:endParaRPr lang="en-US" sz="4000" dirty="0"/>
          </a:p>
        </p:txBody>
      </p:sp>
    </p:spTree>
    <p:extLst>
      <p:ext uri="{BB962C8B-B14F-4D97-AF65-F5344CB8AC3E}">
        <p14:creationId xmlns:p14="http://schemas.microsoft.com/office/powerpoint/2010/main" val="260912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72498" y="437713"/>
            <a:ext cx="7765696" cy="585325"/>
          </a:xfrm>
        </p:spPr>
        <p:txBody>
          <a:bodyPr/>
          <a:lstStyle/>
          <a:p>
            <a:r>
              <a:rPr lang="en-US" dirty="0" smtClean="0"/>
              <a:t>The I</a:t>
            </a:r>
            <a:br>
              <a:rPr lang="en-US" dirty="0" smtClean="0"/>
            </a:br>
            <a:r>
              <a:rPr lang="en-US" sz="1600" dirty="0" smtClean="0"/>
              <a:t>FOUR BEHAVIORS OF CREATIVE PEOPLE</a:t>
            </a:r>
            <a:endParaRPr lang="en-US" sz="1600" dirty="0"/>
          </a:p>
        </p:txBody>
      </p:sp>
      <p:sp>
        <p:nvSpPr>
          <p:cNvPr id="4" name="Footer Placeholder 3"/>
          <p:cNvSpPr>
            <a:spLocks noGrp="1"/>
          </p:cNvSpPr>
          <p:nvPr>
            <p:ph type="ftr" sz="quarter" idx="3"/>
          </p:nvPr>
        </p:nvSpPr>
        <p:spPr/>
        <p:txBody>
          <a:bodyPr/>
          <a:lstStyle/>
          <a:p>
            <a:r>
              <a:rPr lang="en-US" smtClean="0"/>
              <a:t>©Copyright 2014 City of Fort Collins. All Rights Reserved.</a:t>
            </a:r>
            <a:endParaRPr lang="en-US" dirty="0"/>
          </a:p>
        </p:txBody>
      </p:sp>
      <p:sp>
        <p:nvSpPr>
          <p:cNvPr id="5" name="Slide Number Placeholder 4"/>
          <p:cNvSpPr>
            <a:spLocks noGrp="1"/>
          </p:cNvSpPr>
          <p:nvPr>
            <p:ph type="sldNum" sz="quarter" idx="4"/>
          </p:nvPr>
        </p:nvSpPr>
        <p:spPr/>
        <p:txBody>
          <a:bodyPr/>
          <a:lstStyle/>
          <a:p>
            <a:fld id="{6B336A68-D5C4-EF40-B998-6E375F9C805C}" type="slidenum">
              <a:rPr lang="en-US" smtClean="0"/>
              <a:pPr/>
              <a:t>15</a:t>
            </a:fld>
            <a:endParaRPr lang="en-US" dirty="0"/>
          </a:p>
        </p:txBody>
      </p:sp>
      <p:sp>
        <p:nvSpPr>
          <p:cNvPr id="17" name="Title 1"/>
          <p:cNvSpPr txBox="1">
            <a:spLocks/>
          </p:cNvSpPr>
          <p:nvPr/>
        </p:nvSpPr>
        <p:spPr>
          <a:xfrm>
            <a:off x="972498" y="3228195"/>
            <a:ext cx="7765696" cy="585325"/>
          </a:xfrm>
          <a:prstGeom prst="rect">
            <a:avLst/>
          </a:prstGeom>
        </p:spPr>
        <p:txBody>
          <a:bodyPr vert="horz" lIns="91440" tIns="45720" rIns="91440" bIns="45720" rtlCol="0" anchor="ctr">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r>
              <a:rPr lang="en-US" sz="4000" dirty="0" smtClean="0"/>
              <a:t>CHALLENGING</a:t>
            </a:r>
          </a:p>
          <a:p>
            <a:r>
              <a:rPr lang="en-US" sz="4000" dirty="0" smtClean="0"/>
              <a:t>THE STATUS QUO</a:t>
            </a:r>
            <a:endParaRPr lang="en-US" sz="4000" dirty="0"/>
          </a:p>
        </p:txBody>
      </p:sp>
      <p:pic>
        <p:nvPicPr>
          <p:cNvPr id="3" name="Picture 2" descr="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116"/>
            <a:ext cx="9144000" cy="5000625"/>
          </a:xfrm>
          <a:prstGeom prst="rect">
            <a:avLst/>
          </a:prstGeom>
        </p:spPr>
      </p:pic>
      <p:sp>
        <p:nvSpPr>
          <p:cNvPr id="6" name="Rectangle 5"/>
          <p:cNvSpPr/>
          <p:nvPr/>
        </p:nvSpPr>
        <p:spPr>
          <a:xfrm>
            <a:off x="0" y="5859082"/>
            <a:ext cx="9144000" cy="417182"/>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95895" y="5886894"/>
            <a:ext cx="2091900" cy="378159"/>
          </a:xfrm>
          <a:prstGeom prst="rect">
            <a:avLst/>
          </a:prstGeom>
        </p:spPr>
        <p:txBody>
          <a:bodyPr vert="horz" lIns="91440" tIns="45720" rIns="91440" bIns="45720" rtlCol="0" anchor="t">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ctr"/>
            <a:r>
              <a:rPr lang="en-US" sz="1600" dirty="0" smtClean="0"/>
              <a:t>QUESTIONING</a:t>
            </a:r>
            <a:endParaRPr lang="en-US" sz="1600" dirty="0"/>
          </a:p>
        </p:txBody>
      </p:sp>
      <p:sp>
        <p:nvSpPr>
          <p:cNvPr id="9" name="Title 1"/>
          <p:cNvSpPr txBox="1">
            <a:spLocks/>
          </p:cNvSpPr>
          <p:nvPr/>
        </p:nvSpPr>
        <p:spPr>
          <a:xfrm>
            <a:off x="2394931" y="5877623"/>
            <a:ext cx="2091900" cy="378159"/>
          </a:xfrm>
          <a:prstGeom prst="rect">
            <a:avLst/>
          </a:prstGeom>
        </p:spPr>
        <p:txBody>
          <a:bodyPr vert="horz" lIns="91440" tIns="45720" rIns="91440" bIns="45720" rtlCol="0" anchor="t">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ctr"/>
            <a:r>
              <a:rPr lang="en-US" sz="1600" dirty="0" smtClean="0"/>
              <a:t>OBSERVING</a:t>
            </a:r>
            <a:endParaRPr lang="en-US" sz="1600" dirty="0"/>
          </a:p>
        </p:txBody>
      </p:sp>
      <p:sp>
        <p:nvSpPr>
          <p:cNvPr id="11" name="Title 1"/>
          <p:cNvSpPr txBox="1">
            <a:spLocks/>
          </p:cNvSpPr>
          <p:nvPr/>
        </p:nvSpPr>
        <p:spPr>
          <a:xfrm>
            <a:off x="4656886" y="5886894"/>
            <a:ext cx="2091900" cy="378159"/>
          </a:xfrm>
          <a:prstGeom prst="rect">
            <a:avLst/>
          </a:prstGeom>
        </p:spPr>
        <p:txBody>
          <a:bodyPr vert="horz" lIns="91440" tIns="45720" rIns="91440" bIns="45720" rtlCol="0" anchor="t">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ctr"/>
            <a:r>
              <a:rPr lang="en-US" sz="1600" dirty="0" smtClean="0"/>
              <a:t>NETWORKING</a:t>
            </a:r>
            <a:endParaRPr lang="en-US" sz="1600" dirty="0"/>
          </a:p>
        </p:txBody>
      </p:sp>
      <p:sp>
        <p:nvSpPr>
          <p:cNvPr id="12" name="Title 1"/>
          <p:cNvSpPr txBox="1">
            <a:spLocks/>
          </p:cNvSpPr>
          <p:nvPr/>
        </p:nvSpPr>
        <p:spPr>
          <a:xfrm>
            <a:off x="6955922" y="5877623"/>
            <a:ext cx="2091900" cy="378159"/>
          </a:xfrm>
          <a:prstGeom prst="rect">
            <a:avLst/>
          </a:prstGeom>
        </p:spPr>
        <p:txBody>
          <a:bodyPr vert="horz" lIns="91440" tIns="45720" rIns="91440" bIns="45720" rtlCol="0" anchor="t">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ctr"/>
            <a:r>
              <a:rPr lang="en-US" sz="1600" dirty="0" smtClean="0"/>
              <a:t>EXPERIMENTING</a:t>
            </a:r>
            <a:endParaRPr lang="en-US" sz="1600" dirty="0"/>
          </a:p>
        </p:txBody>
      </p:sp>
    </p:spTree>
    <p:extLst>
      <p:ext uri="{BB962C8B-B14F-4D97-AF65-F5344CB8AC3E}">
        <p14:creationId xmlns:p14="http://schemas.microsoft.com/office/powerpoint/2010/main" val="13818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IT, the WE, the I</a:t>
            </a:r>
            <a:endParaRPr lang="en-US" dirty="0"/>
          </a:p>
        </p:txBody>
      </p:sp>
      <p:sp>
        <p:nvSpPr>
          <p:cNvPr id="4" name="Footer Placeholder 3"/>
          <p:cNvSpPr>
            <a:spLocks noGrp="1"/>
          </p:cNvSpPr>
          <p:nvPr>
            <p:ph type="ftr" sz="quarter" idx="3"/>
          </p:nvPr>
        </p:nvSpPr>
        <p:spPr/>
        <p:txBody>
          <a:bodyPr/>
          <a:lstStyle/>
          <a:p>
            <a:r>
              <a:rPr lang="en-US" dirty="0" smtClean="0"/>
              <a:t>©Copyright 2014 City of Fort Collins. All Rights Reserved.</a:t>
            </a:r>
            <a:endParaRPr lang="en-US" dirty="0"/>
          </a:p>
        </p:txBody>
      </p:sp>
      <p:sp>
        <p:nvSpPr>
          <p:cNvPr id="5" name="Slide Number Placeholder 4"/>
          <p:cNvSpPr>
            <a:spLocks noGrp="1"/>
          </p:cNvSpPr>
          <p:nvPr>
            <p:ph type="sldNum" sz="quarter" idx="4"/>
          </p:nvPr>
        </p:nvSpPr>
        <p:spPr/>
        <p:txBody>
          <a:bodyPr/>
          <a:lstStyle/>
          <a:p>
            <a:fld id="{6B336A68-D5C4-EF40-B998-6E375F9C805C}" type="slidenum">
              <a:rPr lang="en-US" smtClean="0"/>
              <a:pPr/>
              <a:t>16</a:t>
            </a:fld>
            <a:endParaRPr lang="en-US" dirty="0"/>
          </a:p>
        </p:txBody>
      </p:sp>
      <p:pic>
        <p:nvPicPr>
          <p:cNvPr id="6" name="Picture 5" descr="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4568"/>
            <a:ext cx="9144000" cy="5000625"/>
          </a:xfrm>
          <a:prstGeom prst="rect">
            <a:avLst/>
          </a:prstGeom>
        </p:spPr>
      </p:pic>
    </p:spTree>
    <p:extLst>
      <p:ext uri="{BB962C8B-B14F-4D97-AF65-F5344CB8AC3E}">
        <p14:creationId xmlns:p14="http://schemas.microsoft.com/office/powerpoint/2010/main" val="10886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spc="0" dirty="0" smtClean="0"/>
              <a:t>©Copyright 2014 City of Fort Collins. All Rights Reserved.</a:t>
            </a:r>
            <a:endParaRPr lang="en-US" spc="0" dirty="0"/>
          </a:p>
        </p:txBody>
      </p:sp>
      <p:sp>
        <p:nvSpPr>
          <p:cNvPr id="5" name="Slide Number Placeholder 4"/>
          <p:cNvSpPr>
            <a:spLocks noGrp="1"/>
          </p:cNvSpPr>
          <p:nvPr>
            <p:ph type="sldNum" sz="quarter" idx="4"/>
          </p:nvPr>
        </p:nvSpPr>
        <p:spPr/>
        <p:txBody>
          <a:bodyPr/>
          <a:lstStyle/>
          <a:p>
            <a:fld id="{6B336A68-D5C4-EF40-B998-6E375F9C805C}" type="slidenum">
              <a:rPr lang="en-US" smtClean="0"/>
              <a:pPr/>
              <a:t>2</a:t>
            </a:fld>
            <a:endParaRPr lang="en-US" dirty="0"/>
          </a:p>
        </p:txBody>
      </p:sp>
      <p:sp>
        <p:nvSpPr>
          <p:cNvPr id="10" name="Title 1"/>
          <p:cNvSpPr>
            <a:spLocks noGrp="1"/>
          </p:cNvSpPr>
          <p:nvPr>
            <p:ph type="title"/>
          </p:nvPr>
        </p:nvSpPr>
        <p:spPr>
          <a:xfrm>
            <a:off x="972498" y="558232"/>
            <a:ext cx="7765696" cy="585325"/>
          </a:xfrm>
        </p:spPr>
        <p:txBody>
          <a:bodyPr/>
          <a:lstStyle/>
          <a:p>
            <a:r>
              <a:rPr lang="en-US" sz="2600" dirty="0" smtClean="0"/>
              <a:t>WHO WE WERE</a:t>
            </a:r>
            <a:endParaRPr lang="en-US" sz="2600" dirty="0"/>
          </a:p>
        </p:txBody>
      </p:sp>
      <p:pic>
        <p:nvPicPr>
          <p:cNvPr id="3" name="Picture 2" descr="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282"/>
            <a:ext cx="9144000" cy="5000625"/>
          </a:xfrm>
          <a:prstGeom prst="rect">
            <a:avLst/>
          </a:prstGeom>
        </p:spPr>
      </p:pic>
    </p:spTree>
    <p:extLst>
      <p:ext uri="{BB962C8B-B14F-4D97-AF65-F5344CB8AC3E}">
        <p14:creationId xmlns:p14="http://schemas.microsoft.com/office/powerpoint/2010/main" val="275914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smtClean="0"/>
              <a:t>©Copyright 2014 City of Fort Collins. All Rights Reserved.</a:t>
            </a:r>
            <a:endParaRPr lang="en-US" dirty="0"/>
          </a:p>
        </p:txBody>
      </p:sp>
      <p:sp>
        <p:nvSpPr>
          <p:cNvPr id="5" name="Slide Number Placeholder 4"/>
          <p:cNvSpPr>
            <a:spLocks noGrp="1"/>
          </p:cNvSpPr>
          <p:nvPr>
            <p:ph type="sldNum" sz="quarter" idx="4"/>
          </p:nvPr>
        </p:nvSpPr>
        <p:spPr/>
        <p:txBody>
          <a:bodyPr/>
          <a:lstStyle/>
          <a:p>
            <a:fld id="{6B336A68-D5C4-EF40-B998-6E375F9C805C}" type="slidenum">
              <a:rPr lang="en-US" smtClean="0"/>
              <a:pPr/>
              <a:t>3</a:t>
            </a:fld>
            <a:endParaRPr lang="en-US" dirty="0"/>
          </a:p>
        </p:txBody>
      </p:sp>
      <p:sp>
        <p:nvSpPr>
          <p:cNvPr id="10" name="Title 1"/>
          <p:cNvSpPr>
            <a:spLocks noGrp="1"/>
          </p:cNvSpPr>
          <p:nvPr>
            <p:ph type="title"/>
          </p:nvPr>
        </p:nvSpPr>
        <p:spPr>
          <a:xfrm>
            <a:off x="972498" y="558232"/>
            <a:ext cx="7765696" cy="585325"/>
          </a:xfrm>
        </p:spPr>
        <p:txBody>
          <a:bodyPr/>
          <a:lstStyle/>
          <a:p>
            <a:r>
              <a:rPr lang="en-US" sz="2600" dirty="0" smtClean="0"/>
              <a:t>WHO WE ARE</a:t>
            </a:r>
            <a:endParaRPr lang="en-US" sz="2600" dirty="0"/>
          </a:p>
        </p:txBody>
      </p:sp>
      <p:pic>
        <p:nvPicPr>
          <p:cNvPr id="8" name="Picture 7" descr="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282"/>
            <a:ext cx="9144000" cy="5000625"/>
          </a:xfrm>
          <a:prstGeom prst="rect">
            <a:avLst/>
          </a:prstGeom>
        </p:spPr>
      </p:pic>
    </p:spTree>
    <p:extLst>
      <p:ext uri="{BB962C8B-B14F-4D97-AF65-F5344CB8AC3E}">
        <p14:creationId xmlns:p14="http://schemas.microsoft.com/office/powerpoint/2010/main" val="410888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spc="0" dirty="0" smtClean="0"/>
              <a:t>©Copyright 2014 City of Fort Collins. All Rights Reserved.</a:t>
            </a:r>
            <a:endParaRPr lang="en-US" spc="0" dirty="0"/>
          </a:p>
        </p:txBody>
      </p:sp>
      <p:sp>
        <p:nvSpPr>
          <p:cNvPr id="5" name="Slide Number Placeholder 4"/>
          <p:cNvSpPr>
            <a:spLocks noGrp="1"/>
          </p:cNvSpPr>
          <p:nvPr>
            <p:ph type="sldNum" sz="quarter" idx="4"/>
          </p:nvPr>
        </p:nvSpPr>
        <p:spPr/>
        <p:txBody>
          <a:bodyPr/>
          <a:lstStyle/>
          <a:p>
            <a:fld id="{6B336A68-D5C4-EF40-B998-6E375F9C805C}" type="slidenum">
              <a:rPr lang="en-US" smtClean="0"/>
              <a:pPr/>
              <a:t>4</a:t>
            </a:fld>
            <a:endParaRPr lang="en-US" dirty="0"/>
          </a:p>
        </p:txBody>
      </p:sp>
      <p:pic>
        <p:nvPicPr>
          <p:cNvPr id="8" name="Picture 7" desc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8805"/>
            <a:ext cx="9144000" cy="5000625"/>
          </a:xfrm>
          <a:prstGeom prst="rect">
            <a:avLst/>
          </a:prstGeom>
        </p:spPr>
      </p:pic>
      <p:sp>
        <p:nvSpPr>
          <p:cNvPr id="10" name="Title 1"/>
          <p:cNvSpPr>
            <a:spLocks noGrp="1"/>
          </p:cNvSpPr>
          <p:nvPr>
            <p:ph type="title"/>
          </p:nvPr>
        </p:nvSpPr>
        <p:spPr>
          <a:xfrm>
            <a:off x="972498" y="558232"/>
            <a:ext cx="7765696" cy="585325"/>
          </a:xfrm>
        </p:spPr>
        <p:txBody>
          <a:bodyPr/>
          <a:lstStyle/>
          <a:p>
            <a:r>
              <a:rPr lang="en-US" sz="2600" dirty="0" smtClean="0"/>
              <a:t>WHO WE ARE</a:t>
            </a:r>
            <a:endParaRPr lang="en-US" sz="2600" dirty="0"/>
          </a:p>
        </p:txBody>
      </p:sp>
      <p:sp>
        <p:nvSpPr>
          <p:cNvPr id="6" name="Title 1"/>
          <p:cNvSpPr txBox="1">
            <a:spLocks/>
          </p:cNvSpPr>
          <p:nvPr/>
        </p:nvSpPr>
        <p:spPr>
          <a:xfrm>
            <a:off x="1124146" y="4927266"/>
            <a:ext cx="7765696" cy="585325"/>
          </a:xfrm>
          <a:prstGeom prst="rect">
            <a:avLst/>
          </a:prstGeom>
        </p:spPr>
        <p:txBody>
          <a:bodyPr vert="horz" lIns="91440" tIns="45720" rIns="91440" bIns="45720" rtlCol="0" anchor="ctr">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r>
              <a:rPr lang="en-US" sz="11500" dirty="0" smtClean="0"/>
              <a:t>BIKES</a:t>
            </a:r>
            <a:endParaRPr lang="en-US" sz="11500" dirty="0"/>
          </a:p>
        </p:txBody>
      </p:sp>
    </p:spTree>
    <p:extLst>
      <p:ext uri="{BB962C8B-B14F-4D97-AF65-F5344CB8AC3E}">
        <p14:creationId xmlns:p14="http://schemas.microsoft.com/office/powerpoint/2010/main" val="33223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spc="0" dirty="0" smtClean="0"/>
              <a:t>©Copyright 2014 City of Fort Collins. All Rights Reserved.</a:t>
            </a:r>
            <a:endParaRPr lang="en-US" spc="0" dirty="0"/>
          </a:p>
        </p:txBody>
      </p:sp>
      <p:sp>
        <p:nvSpPr>
          <p:cNvPr id="5" name="Slide Number Placeholder 4"/>
          <p:cNvSpPr>
            <a:spLocks noGrp="1"/>
          </p:cNvSpPr>
          <p:nvPr>
            <p:ph type="sldNum" sz="quarter" idx="4"/>
          </p:nvPr>
        </p:nvSpPr>
        <p:spPr/>
        <p:txBody>
          <a:bodyPr/>
          <a:lstStyle/>
          <a:p>
            <a:fld id="{6B336A68-D5C4-EF40-B998-6E375F9C805C}" type="slidenum">
              <a:rPr lang="en-US" smtClean="0"/>
              <a:pPr/>
              <a:t>5</a:t>
            </a:fld>
            <a:endParaRPr lang="en-US" dirty="0"/>
          </a:p>
        </p:txBody>
      </p:sp>
      <p:sp>
        <p:nvSpPr>
          <p:cNvPr id="10" name="Title 1"/>
          <p:cNvSpPr>
            <a:spLocks noGrp="1"/>
          </p:cNvSpPr>
          <p:nvPr>
            <p:ph type="title"/>
          </p:nvPr>
        </p:nvSpPr>
        <p:spPr>
          <a:xfrm>
            <a:off x="972498" y="558232"/>
            <a:ext cx="7765696" cy="585325"/>
          </a:xfrm>
        </p:spPr>
        <p:txBody>
          <a:bodyPr/>
          <a:lstStyle/>
          <a:p>
            <a:r>
              <a:rPr lang="en-US" sz="2600" dirty="0" smtClean="0"/>
              <a:t>WHO WE ARE</a:t>
            </a:r>
            <a:endParaRPr lang="en-US" sz="2600" dirty="0"/>
          </a:p>
        </p:txBody>
      </p:sp>
      <p:pic>
        <p:nvPicPr>
          <p:cNvPr id="6" name="Picture 5" descr="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282"/>
            <a:ext cx="9144000" cy="5000625"/>
          </a:xfrm>
          <a:prstGeom prst="rect">
            <a:avLst/>
          </a:prstGeom>
        </p:spPr>
      </p:pic>
      <p:sp>
        <p:nvSpPr>
          <p:cNvPr id="7" name="Title 1"/>
          <p:cNvSpPr txBox="1">
            <a:spLocks/>
          </p:cNvSpPr>
          <p:nvPr/>
        </p:nvSpPr>
        <p:spPr>
          <a:xfrm>
            <a:off x="432244" y="4927266"/>
            <a:ext cx="7765696" cy="585325"/>
          </a:xfrm>
          <a:prstGeom prst="rect">
            <a:avLst/>
          </a:prstGeom>
        </p:spPr>
        <p:txBody>
          <a:bodyPr vert="horz" lIns="91440" tIns="45720" rIns="91440" bIns="45720" rtlCol="0" anchor="ctr">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l"/>
            <a:r>
              <a:rPr lang="en-US" sz="11500" dirty="0" smtClean="0"/>
              <a:t>BEER</a:t>
            </a:r>
            <a:endParaRPr lang="en-US" sz="11500" dirty="0"/>
          </a:p>
        </p:txBody>
      </p:sp>
    </p:spTree>
    <p:extLst>
      <p:ext uri="{BB962C8B-B14F-4D97-AF65-F5344CB8AC3E}">
        <p14:creationId xmlns:p14="http://schemas.microsoft.com/office/powerpoint/2010/main" val="294584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spc="0" dirty="0" smtClean="0"/>
              <a:t>©Copyright 2014 City of Fort Collins. All Rights Reserved.</a:t>
            </a:r>
            <a:endParaRPr lang="en-US" spc="0" dirty="0"/>
          </a:p>
        </p:txBody>
      </p:sp>
      <p:sp>
        <p:nvSpPr>
          <p:cNvPr id="5" name="Slide Number Placeholder 4"/>
          <p:cNvSpPr>
            <a:spLocks noGrp="1"/>
          </p:cNvSpPr>
          <p:nvPr>
            <p:ph type="sldNum" sz="quarter" idx="4"/>
          </p:nvPr>
        </p:nvSpPr>
        <p:spPr/>
        <p:txBody>
          <a:bodyPr/>
          <a:lstStyle/>
          <a:p>
            <a:fld id="{6B336A68-D5C4-EF40-B998-6E375F9C805C}" type="slidenum">
              <a:rPr lang="en-US" smtClean="0"/>
              <a:pPr/>
              <a:t>6</a:t>
            </a:fld>
            <a:endParaRPr lang="en-US" dirty="0"/>
          </a:p>
        </p:txBody>
      </p:sp>
      <p:sp>
        <p:nvSpPr>
          <p:cNvPr id="10" name="Title 1"/>
          <p:cNvSpPr>
            <a:spLocks noGrp="1"/>
          </p:cNvSpPr>
          <p:nvPr>
            <p:ph type="title"/>
          </p:nvPr>
        </p:nvSpPr>
        <p:spPr>
          <a:xfrm>
            <a:off x="972498" y="558232"/>
            <a:ext cx="7765696" cy="585325"/>
          </a:xfrm>
        </p:spPr>
        <p:txBody>
          <a:bodyPr/>
          <a:lstStyle/>
          <a:p>
            <a:r>
              <a:rPr lang="en-US" sz="2600" dirty="0" smtClean="0"/>
              <a:t>WHO WE ARE</a:t>
            </a:r>
            <a:endParaRPr lang="en-US" sz="2600" dirty="0"/>
          </a:p>
        </p:txBody>
      </p:sp>
      <p:pic>
        <p:nvPicPr>
          <p:cNvPr id="7" name="Picture 6" descr="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281"/>
            <a:ext cx="9144000" cy="5000625"/>
          </a:xfrm>
          <a:prstGeom prst="rect">
            <a:avLst/>
          </a:prstGeom>
        </p:spPr>
      </p:pic>
      <p:sp>
        <p:nvSpPr>
          <p:cNvPr id="8" name="Title 1"/>
          <p:cNvSpPr txBox="1">
            <a:spLocks/>
          </p:cNvSpPr>
          <p:nvPr/>
        </p:nvSpPr>
        <p:spPr>
          <a:xfrm>
            <a:off x="1124146" y="1866102"/>
            <a:ext cx="7765696" cy="585325"/>
          </a:xfrm>
          <a:prstGeom prst="rect">
            <a:avLst/>
          </a:prstGeom>
        </p:spPr>
        <p:txBody>
          <a:bodyPr vert="horz" lIns="91440" tIns="45720" rIns="91440" bIns="45720" rtlCol="0" anchor="ctr">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r>
              <a:rPr lang="en-US" sz="11500" dirty="0" smtClean="0"/>
              <a:t>BANDS</a:t>
            </a:r>
            <a:endParaRPr lang="en-US" sz="11500" dirty="0"/>
          </a:p>
        </p:txBody>
      </p:sp>
    </p:spTree>
    <p:extLst>
      <p:ext uri="{BB962C8B-B14F-4D97-AF65-F5344CB8AC3E}">
        <p14:creationId xmlns:p14="http://schemas.microsoft.com/office/powerpoint/2010/main" val="132556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IT, the WE, the I</a:t>
            </a:r>
            <a:endParaRPr lang="en-US" dirty="0"/>
          </a:p>
        </p:txBody>
      </p:sp>
      <p:sp>
        <p:nvSpPr>
          <p:cNvPr id="4" name="Footer Placeholder 3"/>
          <p:cNvSpPr>
            <a:spLocks noGrp="1"/>
          </p:cNvSpPr>
          <p:nvPr>
            <p:ph type="ftr" sz="quarter" idx="3"/>
          </p:nvPr>
        </p:nvSpPr>
        <p:spPr/>
        <p:txBody>
          <a:bodyPr/>
          <a:lstStyle/>
          <a:p>
            <a:r>
              <a:rPr lang="en-US" dirty="0" smtClean="0"/>
              <a:t>©Copyright 2014 City of Fort Collins. All Rights Reserved.</a:t>
            </a:r>
            <a:endParaRPr lang="en-US" dirty="0"/>
          </a:p>
        </p:txBody>
      </p:sp>
      <p:sp>
        <p:nvSpPr>
          <p:cNvPr id="5" name="Slide Number Placeholder 4"/>
          <p:cNvSpPr>
            <a:spLocks noGrp="1"/>
          </p:cNvSpPr>
          <p:nvPr>
            <p:ph type="sldNum" sz="quarter" idx="4"/>
          </p:nvPr>
        </p:nvSpPr>
        <p:spPr/>
        <p:txBody>
          <a:bodyPr/>
          <a:lstStyle/>
          <a:p>
            <a:fld id="{6B336A68-D5C4-EF40-B998-6E375F9C805C}" type="slidenum">
              <a:rPr lang="en-US" smtClean="0"/>
              <a:pPr/>
              <a:t>7</a:t>
            </a:fld>
            <a:endParaRPr lang="en-US" dirty="0"/>
          </a:p>
        </p:txBody>
      </p:sp>
      <p:pic>
        <p:nvPicPr>
          <p:cNvPr id="6" name="Picture 5" descr="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4568"/>
            <a:ext cx="9144000" cy="5000625"/>
          </a:xfrm>
          <a:prstGeom prst="rect">
            <a:avLst/>
          </a:prstGeom>
        </p:spPr>
      </p:pic>
    </p:spTree>
    <p:extLst>
      <p:ext uri="{BB962C8B-B14F-4D97-AF65-F5344CB8AC3E}">
        <p14:creationId xmlns:p14="http://schemas.microsoft.com/office/powerpoint/2010/main" val="212014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ITtheWEthe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4569"/>
            <a:ext cx="9144000" cy="5000625"/>
          </a:xfrm>
          <a:prstGeom prst="rect">
            <a:avLst/>
          </a:prstGeom>
        </p:spPr>
      </p:pic>
      <p:pic>
        <p:nvPicPr>
          <p:cNvPr id="16" name="Picture 15" descr="TheI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74569"/>
            <a:ext cx="9144000" cy="5000625"/>
          </a:xfrm>
          <a:prstGeom prst="rect">
            <a:avLst/>
          </a:prstGeom>
        </p:spPr>
      </p:pic>
      <p:sp>
        <p:nvSpPr>
          <p:cNvPr id="2" name="Title 1"/>
          <p:cNvSpPr>
            <a:spLocks noGrp="1"/>
          </p:cNvSpPr>
          <p:nvPr>
            <p:ph type="title"/>
          </p:nvPr>
        </p:nvSpPr>
        <p:spPr/>
        <p:txBody>
          <a:bodyPr/>
          <a:lstStyle/>
          <a:p>
            <a:r>
              <a:rPr lang="en-US" dirty="0" smtClean="0"/>
              <a:t>The IT</a:t>
            </a:r>
            <a:endParaRPr lang="en-US" dirty="0"/>
          </a:p>
        </p:txBody>
      </p:sp>
      <p:sp>
        <p:nvSpPr>
          <p:cNvPr id="4" name="Footer Placeholder 3"/>
          <p:cNvSpPr>
            <a:spLocks noGrp="1"/>
          </p:cNvSpPr>
          <p:nvPr>
            <p:ph type="ftr" sz="quarter" idx="3"/>
          </p:nvPr>
        </p:nvSpPr>
        <p:spPr/>
        <p:txBody>
          <a:bodyPr/>
          <a:lstStyle/>
          <a:p>
            <a:r>
              <a:rPr lang="en-US" smtClean="0"/>
              <a:t>©Copyright 2014 City of Fort Collins. All Rights Reserved.</a:t>
            </a:r>
            <a:endParaRPr lang="en-US" dirty="0"/>
          </a:p>
        </p:txBody>
      </p:sp>
      <p:sp>
        <p:nvSpPr>
          <p:cNvPr id="5" name="Slide Number Placeholder 4"/>
          <p:cNvSpPr>
            <a:spLocks noGrp="1"/>
          </p:cNvSpPr>
          <p:nvPr>
            <p:ph type="sldNum" sz="quarter" idx="4"/>
          </p:nvPr>
        </p:nvSpPr>
        <p:spPr/>
        <p:txBody>
          <a:bodyPr/>
          <a:lstStyle/>
          <a:p>
            <a:fld id="{6B336A68-D5C4-EF40-B998-6E375F9C805C}" type="slidenum">
              <a:rPr lang="en-US" smtClean="0"/>
              <a:pPr/>
              <a:t>8</a:t>
            </a:fld>
            <a:endParaRPr lang="en-US" dirty="0"/>
          </a:p>
        </p:txBody>
      </p:sp>
      <p:grpSp>
        <p:nvGrpSpPr>
          <p:cNvPr id="13" name="Group 12"/>
          <p:cNvGrpSpPr/>
          <p:nvPr/>
        </p:nvGrpSpPr>
        <p:grpSpPr>
          <a:xfrm>
            <a:off x="3447536" y="1431663"/>
            <a:ext cx="5338666" cy="1013478"/>
            <a:chOff x="3447536" y="1431663"/>
            <a:chExt cx="5338666" cy="1013478"/>
          </a:xfrm>
        </p:grpSpPr>
        <p:sp>
          <p:nvSpPr>
            <p:cNvPr id="7" name="Title 1"/>
            <p:cNvSpPr txBox="1">
              <a:spLocks/>
            </p:cNvSpPr>
            <p:nvPr/>
          </p:nvSpPr>
          <p:spPr>
            <a:xfrm>
              <a:off x="3447536" y="1431663"/>
              <a:ext cx="4250859" cy="563601"/>
            </a:xfrm>
            <a:prstGeom prst="rect">
              <a:avLst/>
            </a:prstGeom>
          </p:spPr>
          <p:txBody>
            <a:bodyPr vert="horz" lIns="91440" tIns="45720" rIns="91440" bIns="45720" rtlCol="0" anchor="t">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l">
                <a:lnSpc>
                  <a:spcPct val="90000"/>
                </a:lnSpc>
              </a:pPr>
              <a:r>
                <a:rPr lang="en-US" dirty="0" smtClean="0">
                  <a:solidFill>
                    <a:srgbClr val="00467F"/>
                  </a:solidFill>
                </a:rPr>
                <a:t>VISION</a:t>
              </a:r>
            </a:p>
            <a:p>
              <a:pPr algn="l">
                <a:lnSpc>
                  <a:spcPct val="90000"/>
                </a:lnSpc>
              </a:pPr>
              <a:endParaRPr lang="en-US" sz="2000" dirty="0">
                <a:solidFill>
                  <a:srgbClr val="00467F"/>
                </a:solidFill>
              </a:endParaRPr>
            </a:p>
          </p:txBody>
        </p:sp>
        <p:sp>
          <p:nvSpPr>
            <p:cNvPr id="8" name="Title 1"/>
            <p:cNvSpPr txBox="1">
              <a:spLocks/>
            </p:cNvSpPr>
            <p:nvPr/>
          </p:nvSpPr>
          <p:spPr>
            <a:xfrm>
              <a:off x="3457014" y="1839189"/>
              <a:ext cx="5329188" cy="605952"/>
            </a:xfrm>
            <a:prstGeom prst="rect">
              <a:avLst/>
            </a:prstGeom>
          </p:spPr>
          <p:txBody>
            <a:bodyPr vert="horz" lIns="91440" tIns="45720" rIns="91440" bIns="45720" rtlCol="0" anchor="t">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l">
                <a:lnSpc>
                  <a:spcPct val="90000"/>
                </a:lnSpc>
              </a:pPr>
              <a:r>
                <a:rPr lang="en-US" sz="1800" dirty="0">
                  <a:solidFill>
                    <a:srgbClr val="404040"/>
                  </a:solidFill>
                </a:rPr>
                <a:t>To provide world-class </a:t>
              </a:r>
              <a:r>
                <a:rPr lang="en-US" sz="1800" dirty="0" smtClean="0">
                  <a:solidFill>
                    <a:srgbClr val="404040"/>
                  </a:solidFill>
                </a:rPr>
                <a:t>municipal services </a:t>
              </a:r>
              <a:r>
                <a:rPr lang="en-US" sz="1800" dirty="0">
                  <a:solidFill>
                    <a:srgbClr val="404040"/>
                  </a:solidFill>
                </a:rPr>
                <a:t>through </a:t>
              </a:r>
              <a:r>
                <a:rPr lang="en-US" sz="1800" dirty="0" smtClean="0">
                  <a:solidFill>
                    <a:srgbClr val="404040"/>
                  </a:solidFill>
                </a:rPr>
                <a:t>operational excellence </a:t>
              </a:r>
              <a:r>
                <a:rPr lang="en-US" sz="1800" dirty="0">
                  <a:solidFill>
                    <a:srgbClr val="404040"/>
                  </a:solidFill>
                </a:rPr>
                <a:t>and a culture of innovation.</a:t>
              </a:r>
              <a:endParaRPr lang="en-US" sz="1400" dirty="0">
                <a:solidFill>
                  <a:srgbClr val="404040"/>
                </a:solidFill>
              </a:endParaRPr>
            </a:p>
          </p:txBody>
        </p:sp>
      </p:grpSp>
      <p:grpSp>
        <p:nvGrpSpPr>
          <p:cNvPr id="14" name="Group 13"/>
          <p:cNvGrpSpPr/>
          <p:nvPr/>
        </p:nvGrpSpPr>
        <p:grpSpPr>
          <a:xfrm>
            <a:off x="3447536" y="2549985"/>
            <a:ext cx="5338666" cy="994523"/>
            <a:chOff x="3447536" y="2549985"/>
            <a:chExt cx="5338666" cy="994523"/>
          </a:xfrm>
        </p:grpSpPr>
        <p:sp>
          <p:nvSpPr>
            <p:cNvPr id="9" name="Title 1"/>
            <p:cNvSpPr txBox="1">
              <a:spLocks/>
            </p:cNvSpPr>
            <p:nvPr/>
          </p:nvSpPr>
          <p:spPr>
            <a:xfrm>
              <a:off x="3447536" y="2549985"/>
              <a:ext cx="4250859" cy="563601"/>
            </a:xfrm>
            <a:prstGeom prst="rect">
              <a:avLst/>
            </a:prstGeom>
          </p:spPr>
          <p:txBody>
            <a:bodyPr vert="horz" lIns="91440" tIns="45720" rIns="91440" bIns="45720" rtlCol="0" anchor="t">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l">
                <a:lnSpc>
                  <a:spcPct val="90000"/>
                </a:lnSpc>
              </a:pPr>
              <a:r>
                <a:rPr lang="en-US" dirty="0" smtClean="0">
                  <a:solidFill>
                    <a:srgbClr val="00467F"/>
                  </a:solidFill>
                </a:rPr>
                <a:t>MISSION</a:t>
              </a:r>
            </a:p>
            <a:p>
              <a:pPr algn="l">
                <a:lnSpc>
                  <a:spcPct val="90000"/>
                </a:lnSpc>
              </a:pPr>
              <a:endParaRPr lang="en-US" sz="2000" dirty="0">
                <a:solidFill>
                  <a:srgbClr val="00467F"/>
                </a:solidFill>
              </a:endParaRPr>
            </a:p>
          </p:txBody>
        </p:sp>
        <p:sp>
          <p:nvSpPr>
            <p:cNvPr id="10" name="Title 1"/>
            <p:cNvSpPr txBox="1">
              <a:spLocks/>
            </p:cNvSpPr>
            <p:nvPr/>
          </p:nvSpPr>
          <p:spPr>
            <a:xfrm>
              <a:off x="3457014" y="2938556"/>
              <a:ext cx="5329188" cy="605952"/>
            </a:xfrm>
            <a:prstGeom prst="rect">
              <a:avLst/>
            </a:prstGeom>
          </p:spPr>
          <p:txBody>
            <a:bodyPr vert="horz" lIns="91440" tIns="45720" rIns="91440" bIns="45720" rtlCol="0" anchor="t">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l">
                <a:lnSpc>
                  <a:spcPct val="90000"/>
                </a:lnSpc>
              </a:pPr>
              <a:r>
                <a:rPr lang="en-US" sz="1800" dirty="0">
                  <a:solidFill>
                    <a:srgbClr val="404040"/>
                  </a:solidFill>
                </a:rPr>
                <a:t>Exceptional service for </a:t>
              </a:r>
              <a:r>
                <a:rPr lang="en-US" sz="1800" dirty="0" smtClean="0">
                  <a:solidFill>
                    <a:srgbClr val="404040"/>
                  </a:solidFill>
                </a:rPr>
                <a:t>an exceptional </a:t>
              </a:r>
              <a:r>
                <a:rPr lang="en-US" sz="1800" dirty="0">
                  <a:solidFill>
                    <a:srgbClr val="404040"/>
                  </a:solidFill>
                </a:rPr>
                <a:t>community.</a:t>
              </a:r>
              <a:endParaRPr lang="en-US" sz="1400" dirty="0">
                <a:solidFill>
                  <a:srgbClr val="404040"/>
                </a:solidFill>
              </a:endParaRPr>
            </a:p>
          </p:txBody>
        </p:sp>
      </p:grpSp>
      <p:grpSp>
        <p:nvGrpSpPr>
          <p:cNvPr id="15" name="Group 14"/>
          <p:cNvGrpSpPr/>
          <p:nvPr/>
        </p:nvGrpSpPr>
        <p:grpSpPr>
          <a:xfrm>
            <a:off x="3447536" y="3440850"/>
            <a:ext cx="5414490" cy="2340294"/>
            <a:chOff x="3447536" y="3440850"/>
            <a:chExt cx="5414490" cy="2340294"/>
          </a:xfrm>
        </p:grpSpPr>
        <p:sp>
          <p:nvSpPr>
            <p:cNvPr id="11" name="Title 1"/>
            <p:cNvSpPr txBox="1">
              <a:spLocks/>
            </p:cNvSpPr>
            <p:nvPr/>
          </p:nvSpPr>
          <p:spPr>
            <a:xfrm>
              <a:off x="3447536" y="3440850"/>
              <a:ext cx="4250859" cy="563601"/>
            </a:xfrm>
            <a:prstGeom prst="rect">
              <a:avLst/>
            </a:prstGeom>
          </p:spPr>
          <p:txBody>
            <a:bodyPr vert="horz" lIns="91440" tIns="45720" rIns="91440" bIns="45720" rtlCol="0" anchor="t">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l">
                <a:lnSpc>
                  <a:spcPct val="90000"/>
                </a:lnSpc>
              </a:pPr>
              <a:r>
                <a:rPr lang="en-US" dirty="0" smtClean="0">
                  <a:solidFill>
                    <a:srgbClr val="00467F"/>
                  </a:solidFill>
                </a:rPr>
                <a:t>VALUES</a:t>
              </a:r>
            </a:p>
            <a:p>
              <a:pPr algn="l">
                <a:lnSpc>
                  <a:spcPct val="90000"/>
                </a:lnSpc>
              </a:pPr>
              <a:endParaRPr lang="en-US" sz="2000" dirty="0">
                <a:solidFill>
                  <a:srgbClr val="00467F"/>
                </a:solidFill>
              </a:endParaRPr>
            </a:p>
          </p:txBody>
        </p:sp>
        <p:sp>
          <p:nvSpPr>
            <p:cNvPr id="12" name="Title 1"/>
            <p:cNvSpPr txBox="1">
              <a:spLocks/>
            </p:cNvSpPr>
            <p:nvPr/>
          </p:nvSpPr>
          <p:spPr>
            <a:xfrm>
              <a:off x="3532838" y="3876806"/>
              <a:ext cx="5329188" cy="1904338"/>
            </a:xfrm>
            <a:prstGeom prst="rect">
              <a:avLst/>
            </a:prstGeom>
          </p:spPr>
          <p:txBody>
            <a:bodyPr vert="horz" lIns="91440" tIns="45720" rIns="91440" bIns="45720" rtlCol="0" anchor="t">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marL="285750" indent="-285750" algn="l">
                <a:lnSpc>
                  <a:spcPct val="110000"/>
                </a:lnSpc>
                <a:buFont typeface="Arial"/>
                <a:buChar char="•"/>
              </a:pPr>
              <a:r>
                <a:rPr lang="en-US" sz="1600" dirty="0">
                  <a:solidFill>
                    <a:srgbClr val="404040"/>
                  </a:solidFill>
                </a:rPr>
                <a:t>OUTSTANDING SERVICE</a:t>
              </a:r>
            </a:p>
            <a:p>
              <a:pPr marL="285750" indent="-285750" algn="l">
                <a:lnSpc>
                  <a:spcPct val="110000"/>
                </a:lnSpc>
                <a:buFont typeface="Arial"/>
                <a:buChar char="•"/>
              </a:pPr>
              <a:r>
                <a:rPr lang="en-US" sz="1600" dirty="0">
                  <a:solidFill>
                    <a:srgbClr val="404040"/>
                  </a:solidFill>
                </a:rPr>
                <a:t>INNOVATION AND CREATIVITY</a:t>
              </a:r>
            </a:p>
            <a:p>
              <a:pPr marL="285750" indent="-285750" algn="l">
                <a:lnSpc>
                  <a:spcPct val="110000"/>
                </a:lnSpc>
                <a:buFont typeface="Arial"/>
                <a:buChar char="•"/>
              </a:pPr>
              <a:r>
                <a:rPr lang="en-US" sz="1600" dirty="0">
                  <a:solidFill>
                    <a:srgbClr val="404040"/>
                  </a:solidFill>
                </a:rPr>
                <a:t>RESPECT</a:t>
              </a:r>
            </a:p>
            <a:p>
              <a:pPr marL="285750" indent="-285750" algn="l">
                <a:lnSpc>
                  <a:spcPct val="110000"/>
                </a:lnSpc>
                <a:buFont typeface="Arial"/>
                <a:buChar char="•"/>
              </a:pPr>
              <a:r>
                <a:rPr lang="en-US" sz="1600" dirty="0">
                  <a:solidFill>
                    <a:srgbClr val="404040"/>
                  </a:solidFill>
                </a:rPr>
                <a:t>INTEGRITY</a:t>
              </a:r>
            </a:p>
            <a:p>
              <a:pPr marL="285750" indent="-285750" algn="l">
                <a:lnSpc>
                  <a:spcPct val="110000"/>
                </a:lnSpc>
                <a:buFont typeface="Arial"/>
                <a:buChar char="•"/>
              </a:pPr>
              <a:r>
                <a:rPr lang="en-US" sz="1600" dirty="0">
                  <a:solidFill>
                    <a:srgbClr val="404040"/>
                  </a:solidFill>
                </a:rPr>
                <a:t>INITIATIVE</a:t>
              </a:r>
            </a:p>
            <a:p>
              <a:pPr marL="285750" indent="-285750" algn="l">
                <a:lnSpc>
                  <a:spcPct val="110000"/>
                </a:lnSpc>
                <a:buFont typeface="Arial"/>
                <a:buChar char="•"/>
              </a:pPr>
              <a:r>
                <a:rPr lang="en-US" sz="1600" dirty="0">
                  <a:solidFill>
                    <a:srgbClr val="404040"/>
                  </a:solidFill>
                </a:rPr>
                <a:t>COLLABORATION AND TEAMWORK</a:t>
              </a:r>
            </a:p>
            <a:p>
              <a:pPr marL="285750" indent="-285750" algn="l">
                <a:lnSpc>
                  <a:spcPct val="110000"/>
                </a:lnSpc>
                <a:buFont typeface="Arial"/>
                <a:buChar char="•"/>
              </a:pPr>
              <a:r>
                <a:rPr lang="en-US" sz="1600" dirty="0">
                  <a:solidFill>
                    <a:srgbClr val="404040"/>
                  </a:solidFill>
                </a:rPr>
                <a:t>STEWARDSHIP</a:t>
              </a:r>
              <a:endParaRPr lang="en-US" sz="1200" dirty="0">
                <a:solidFill>
                  <a:srgbClr val="404040"/>
                </a:solidFill>
              </a:endParaRPr>
            </a:p>
          </p:txBody>
        </p:sp>
      </p:grpSp>
    </p:spTree>
    <p:extLst>
      <p:ext uri="{BB962C8B-B14F-4D97-AF65-F5344CB8AC3E}">
        <p14:creationId xmlns:p14="http://schemas.microsoft.com/office/powerpoint/2010/main" val="157764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smtClean="0"/>
              <a:t>©Copyright 2014 City of Fort Collins. All Rights Reserved.</a:t>
            </a:r>
            <a:endParaRPr lang="en-US" dirty="0"/>
          </a:p>
        </p:txBody>
      </p:sp>
      <p:sp>
        <p:nvSpPr>
          <p:cNvPr id="5" name="Slide Number Placeholder 4"/>
          <p:cNvSpPr>
            <a:spLocks noGrp="1"/>
          </p:cNvSpPr>
          <p:nvPr>
            <p:ph type="sldNum" sz="quarter" idx="4"/>
          </p:nvPr>
        </p:nvSpPr>
        <p:spPr/>
        <p:txBody>
          <a:bodyPr/>
          <a:lstStyle/>
          <a:p>
            <a:fld id="{6B336A68-D5C4-EF40-B998-6E375F9C805C}" type="slidenum">
              <a:rPr lang="en-US" smtClean="0"/>
              <a:pPr/>
              <a:t>9</a:t>
            </a:fld>
            <a:endParaRPr lang="en-US" dirty="0"/>
          </a:p>
        </p:txBody>
      </p:sp>
      <p:pic>
        <p:nvPicPr>
          <p:cNvPr id="6" name="Picture 5" descr="Strategic-Outcom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5767"/>
            <a:ext cx="9144000" cy="5000625"/>
          </a:xfrm>
          <a:prstGeom prst="rect">
            <a:avLst/>
          </a:prstGeom>
        </p:spPr>
      </p:pic>
      <p:grpSp>
        <p:nvGrpSpPr>
          <p:cNvPr id="30" name="Group 29"/>
          <p:cNvGrpSpPr/>
          <p:nvPr/>
        </p:nvGrpSpPr>
        <p:grpSpPr>
          <a:xfrm>
            <a:off x="72915" y="1997564"/>
            <a:ext cx="1525168" cy="881103"/>
            <a:chOff x="72915" y="1997564"/>
            <a:chExt cx="1525168" cy="881103"/>
          </a:xfrm>
        </p:grpSpPr>
        <p:sp>
          <p:nvSpPr>
            <p:cNvPr id="15" name="Title 1"/>
            <p:cNvSpPr txBox="1">
              <a:spLocks/>
            </p:cNvSpPr>
            <p:nvPr/>
          </p:nvSpPr>
          <p:spPr>
            <a:xfrm>
              <a:off x="72915" y="1997564"/>
              <a:ext cx="1525168" cy="500101"/>
            </a:xfrm>
            <a:prstGeom prst="rect">
              <a:avLst/>
            </a:prstGeom>
          </p:spPr>
          <p:txBody>
            <a:bodyPr vert="horz" lIns="91440" tIns="45720" rIns="91440" bIns="45720" rtlCol="0" anchor="ctr">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ctr"/>
              <a:r>
                <a:rPr lang="en-US" sz="1050" dirty="0" smtClean="0">
                  <a:solidFill>
                    <a:schemeClr val="tx1"/>
                  </a:solidFill>
                </a:rPr>
                <a:t>COMMUNITY &amp;</a:t>
              </a:r>
            </a:p>
            <a:p>
              <a:pPr algn="ctr"/>
              <a:r>
                <a:rPr lang="en-US" sz="1050" dirty="0" smtClean="0">
                  <a:solidFill>
                    <a:schemeClr val="tx1"/>
                  </a:solidFill>
                </a:rPr>
                <a:t>NEIGHBORHOOD LIVABILITY</a:t>
              </a:r>
              <a:endParaRPr lang="en-US" sz="1050" dirty="0">
                <a:solidFill>
                  <a:schemeClr val="tx1"/>
                </a:solidFill>
              </a:endParaRPr>
            </a:p>
          </p:txBody>
        </p:sp>
        <p:cxnSp>
          <p:nvCxnSpPr>
            <p:cNvPr id="23" name="Straight Connector 22"/>
            <p:cNvCxnSpPr/>
            <p:nvPr/>
          </p:nvCxnSpPr>
          <p:spPr>
            <a:xfrm>
              <a:off x="804333" y="2561167"/>
              <a:ext cx="0" cy="317500"/>
            </a:xfrm>
            <a:prstGeom prst="line">
              <a:avLst/>
            </a:prstGeom>
          </p:spPr>
          <p:style>
            <a:lnRef idx="1">
              <a:schemeClr val="dk1"/>
            </a:lnRef>
            <a:fillRef idx="0">
              <a:schemeClr val="dk1"/>
            </a:fillRef>
            <a:effectRef idx="0">
              <a:schemeClr val="dk1"/>
            </a:effectRef>
            <a:fontRef idx="minor">
              <a:schemeClr val="tx1"/>
            </a:fontRef>
          </p:style>
        </p:cxnSp>
      </p:grpSp>
      <p:grpSp>
        <p:nvGrpSpPr>
          <p:cNvPr id="31" name="Group 30"/>
          <p:cNvGrpSpPr/>
          <p:nvPr/>
        </p:nvGrpSpPr>
        <p:grpSpPr>
          <a:xfrm>
            <a:off x="1279415" y="2082228"/>
            <a:ext cx="1525168" cy="796439"/>
            <a:chOff x="1279415" y="2082228"/>
            <a:chExt cx="1525168" cy="796439"/>
          </a:xfrm>
        </p:grpSpPr>
        <p:sp>
          <p:nvSpPr>
            <p:cNvPr id="16" name="Title 1"/>
            <p:cNvSpPr txBox="1">
              <a:spLocks/>
            </p:cNvSpPr>
            <p:nvPr/>
          </p:nvSpPr>
          <p:spPr>
            <a:xfrm>
              <a:off x="1279415" y="2082228"/>
              <a:ext cx="1525168" cy="500101"/>
            </a:xfrm>
            <a:prstGeom prst="rect">
              <a:avLst/>
            </a:prstGeom>
          </p:spPr>
          <p:txBody>
            <a:bodyPr vert="horz" lIns="91440" tIns="45720" rIns="91440" bIns="45720" rtlCol="0" anchor="ctr">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ctr"/>
              <a:r>
                <a:rPr lang="en-US" sz="1050" dirty="0" smtClean="0">
                  <a:solidFill>
                    <a:schemeClr val="tx1"/>
                  </a:solidFill>
                </a:rPr>
                <a:t>CULTURE &amp;</a:t>
              </a:r>
            </a:p>
            <a:p>
              <a:pPr algn="ctr"/>
              <a:r>
                <a:rPr lang="en-US" sz="1050" dirty="0" smtClean="0">
                  <a:solidFill>
                    <a:schemeClr val="tx1"/>
                  </a:solidFill>
                </a:rPr>
                <a:t>RECREATION</a:t>
              </a:r>
              <a:endParaRPr lang="en-US" sz="1050" dirty="0">
                <a:solidFill>
                  <a:schemeClr val="tx1"/>
                </a:solidFill>
              </a:endParaRPr>
            </a:p>
          </p:txBody>
        </p:sp>
        <p:cxnSp>
          <p:nvCxnSpPr>
            <p:cNvPr id="24" name="Straight Connector 23"/>
            <p:cNvCxnSpPr/>
            <p:nvPr/>
          </p:nvCxnSpPr>
          <p:spPr>
            <a:xfrm>
              <a:off x="2074333" y="2561167"/>
              <a:ext cx="0" cy="317500"/>
            </a:xfrm>
            <a:prstGeom prst="line">
              <a:avLst/>
            </a:prstGeom>
          </p:spPr>
          <p:style>
            <a:lnRef idx="1">
              <a:schemeClr val="dk1"/>
            </a:lnRef>
            <a:fillRef idx="0">
              <a:schemeClr val="dk1"/>
            </a:fillRef>
            <a:effectRef idx="0">
              <a:schemeClr val="dk1"/>
            </a:effectRef>
            <a:fontRef idx="minor">
              <a:schemeClr val="tx1"/>
            </a:fontRef>
          </p:style>
        </p:cxnSp>
      </p:grpSp>
      <p:grpSp>
        <p:nvGrpSpPr>
          <p:cNvPr id="32" name="Group 31"/>
          <p:cNvGrpSpPr/>
          <p:nvPr/>
        </p:nvGrpSpPr>
        <p:grpSpPr>
          <a:xfrm>
            <a:off x="2538832" y="2082228"/>
            <a:ext cx="1525168" cy="796439"/>
            <a:chOff x="2538832" y="2082228"/>
            <a:chExt cx="1525168" cy="796439"/>
          </a:xfrm>
        </p:grpSpPr>
        <p:sp>
          <p:nvSpPr>
            <p:cNvPr id="17" name="Title 1"/>
            <p:cNvSpPr txBox="1">
              <a:spLocks/>
            </p:cNvSpPr>
            <p:nvPr/>
          </p:nvSpPr>
          <p:spPr>
            <a:xfrm>
              <a:off x="2538832" y="2082228"/>
              <a:ext cx="1525168" cy="500101"/>
            </a:xfrm>
            <a:prstGeom prst="rect">
              <a:avLst/>
            </a:prstGeom>
          </p:spPr>
          <p:txBody>
            <a:bodyPr vert="horz" lIns="91440" tIns="45720" rIns="91440" bIns="45720" rtlCol="0" anchor="ctr">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ctr"/>
              <a:r>
                <a:rPr lang="en-US" sz="1050" dirty="0" smtClean="0">
                  <a:solidFill>
                    <a:schemeClr val="tx1"/>
                  </a:solidFill>
                </a:rPr>
                <a:t>ECONOMIC</a:t>
              </a:r>
            </a:p>
            <a:p>
              <a:pPr algn="ctr"/>
              <a:r>
                <a:rPr lang="en-US" sz="1050" dirty="0" smtClean="0">
                  <a:solidFill>
                    <a:schemeClr val="tx1"/>
                  </a:solidFill>
                </a:rPr>
                <a:t>HEALTH</a:t>
              </a:r>
              <a:endParaRPr lang="en-US" sz="1050" dirty="0">
                <a:solidFill>
                  <a:schemeClr val="tx1"/>
                </a:solidFill>
              </a:endParaRPr>
            </a:p>
          </p:txBody>
        </p:sp>
        <p:cxnSp>
          <p:nvCxnSpPr>
            <p:cNvPr id="25" name="Straight Connector 24"/>
            <p:cNvCxnSpPr/>
            <p:nvPr/>
          </p:nvCxnSpPr>
          <p:spPr>
            <a:xfrm>
              <a:off x="3302000" y="2561167"/>
              <a:ext cx="0" cy="317500"/>
            </a:xfrm>
            <a:prstGeom prst="line">
              <a:avLst/>
            </a:prstGeom>
          </p:spPr>
          <p:style>
            <a:lnRef idx="1">
              <a:schemeClr val="dk1"/>
            </a:lnRef>
            <a:fillRef idx="0">
              <a:schemeClr val="dk1"/>
            </a:fillRef>
            <a:effectRef idx="0">
              <a:schemeClr val="dk1"/>
            </a:effectRef>
            <a:fontRef idx="minor">
              <a:schemeClr val="tx1"/>
            </a:fontRef>
          </p:style>
        </p:cxnSp>
      </p:grpSp>
      <p:grpSp>
        <p:nvGrpSpPr>
          <p:cNvPr id="33" name="Group 32"/>
          <p:cNvGrpSpPr/>
          <p:nvPr/>
        </p:nvGrpSpPr>
        <p:grpSpPr>
          <a:xfrm>
            <a:off x="3787666" y="2082228"/>
            <a:ext cx="1525168" cy="796439"/>
            <a:chOff x="3787666" y="2082228"/>
            <a:chExt cx="1525168" cy="796439"/>
          </a:xfrm>
        </p:grpSpPr>
        <p:sp>
          <p:nvSpPr>
            <p:cNvPr id="18" name="Title 1"/>
            <p:cNvSpPr txBox="1">
              <a:spLocks/>
            </p:cNvSpPr>
            <p:nvPr/>
          </p:nvSpPr>
          <p:spPr>
            <a:xfrm>
              <a:off x="3787666" y="2082228"/>
              <a:ext cx="1525168" cy="500101"/>
            </a:xfrm>
            <a:prstGeom prst="rect">
              <a:avLst/>
            </a:prstGeom>
          </p:spPr>
          <p:txBody>
            <a:bodyPr vert="horz" lIns="91440" tIns="45720" rIns="91440" bIns="45720" rtlCol="0" anchor="ctr">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ctr"/>
              <a:r>
                <a:rPr lang="en-US" sz="1050" dirty="0" smtClean="0">
                  <a:solidFill>
                    <a:schemeClr val="tx1"/>
                  </a:solidFill>
                </a:rPr>
                <a:t>ENVIRONMENTAL</a:t>
              </a:r>
            </a:p>
            <a:p>
              <a:pPr algn="ctr"/>
              <a:r>
                <a:rPr lang="en-US" sz="1050" dirty="0" smtClean="0">
                  <a:solidFill>
                    <a:schemeClr val="tx1"/>
                  </a:solidFill>
                </a:rPr>
                <a:t>HEALTH</a:t>
              </a:r>
              <a:endParaRPr lang="en-US" sz="1050" dirty="0">
                <a:solidFill>
                  <a:schemeClr val="tx1"/>
                </a:solidFill>
              </a:endParaRPr>
            </a:p>
          </p:txBody>
        </p:sp>
        <p:cxnSp>
          <p:nvCxnSpPr>
            <p:cNvPr id="26" name="Straight Connector 25"/>
            <p:cNvCxnSpPr/>
            <p:nvPr/>
          </p:nvCxnSpPr>
          <p:spPr>
            <a:xfrm>
              <a:off x="4572000" y="2561167"/>
              <a:ext cx="0" cy="317500"/>
            </a:xfrm>
            <a:prstGeom prst="line">
              <a:avLst/>
            </a:prstGeom>
          </p:spPr>
          <p:style>
            <a:lnRef idx="1">
              <a:schemeClr val="dk1"/>
            </a:lnRef>
            <a:fillRef idx="0">
              <a:schemeClr val="dk1"/>
            </a:fillRef>
            <a:effectRef idx="0">
              <a:schemeClr val="dk1"/>
            </a:effectRef>
            <a:fontRef idx="minor">
              <a:schemeClr val="tx1"/>
            </a:fontRef>
          </p:style>
        </p:cxnSp>
      </p:grpSp>
      <p:grpSp>
        <p:nvGrpSpPr>
          <p:cNvPr id="34" name="Group 33"/>
          <p:cNvGrpSpPr/>
          <p:nvPr/>
        </p:nvGrpSpPr>
        <p:grpSpPr>
          <a:xfrm>
            <a:off x="5068250" y="2082228"/>
            <a:ext cx="1525168" cy="796439"/>
            <a:chOff x="5068250" y="2082228"/>
            <a:chExt cx="1525168" cy="796439"/>
          </a:xfrm>
        </p:grpSpPr>
        <p:sp>
          <p:nvSpPr>
            <p:cNvPr id="19" name="Title 1"/>
            <p:cNvSpPr txBox="1">
              <a:spLocks/>
            </p:cNvSpPr>
            <p:nvPr/>
          </p:nvSpPr>
          <p:spPr>
            <a:xfrm>
              <a:off x="5068250" y="2082228"/>
              <a:ext cx="1525168" cy="500101"/>
            </a:xfrm>
            <a:prstGeom prst="rect">
              <a:avLst/>
            </a:prstGeom>
          </p:spPr>
          <p:txBody>
            <a:bodyPr vert="horz" lIns="91440" tIns="45720" rIns="91440" bIns="45720" rtlCol="0" anchor="ctr">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ctr"/>
              <a:r>
                <a:rPr lang="en-US" sz="1050" dirty="0" smtClean="0">
                  <a:solidFill>
                    <a:schemeClr val="tx1"/>
                  </a:solidFill>
                </a:rPr>
                <a:t>SAFE</a:t>
              </a:r>
            </a:p>
            <a:p>
              <a:pPr algn="ctr"/>
              <a:r>
                <a:rPr lang="en-US" sz="1050" dirty="0" smtClean="0">
                  <a:solidFill>
                    <a:schemeClr val="tx1"/>
                  </a:solidFill>
                </a:rPr>
                <a:t>COMMUNITY</a:t>
              </a:r>
              <a:endParaRPr lang="en-US" sz="1050" dirty="0">
                <a:solidFill>
                  <a:schemeClr val="tx1"/>
                </a:solidFill>
              </a:endParaRPr>
            </a:p>
          </p:txBody>
        </p:sp>
        <p:cxnSp>
          <p:nvCxnSpPr>
            <p:cNvPr id="27" name="Straight Connector 26"/>
            <p:cNvCxnSpPr/>
            <p:nvPr/>
          </p:nvCxnSpPr>
          <p:spPr>
            <a:xfrm>
              <a:off x="5831416" y="2561167"/>
              <a:ext cx="0" cy="317500"/>
            </a:xfrm>
            <a:prstGeom prst="line">
              <a:avLst/>
            </a:prstGeom>
          </p:spPr>
          <p:style>
            <a:lnRef idx="1">
              <a:schemeClr val="dk1"/>
            </a:lnRef>
            <a:fillRef idx="0">
              <a:schemeClr val="dk1"/>
            </a:fillRef>
            <a:effectRef idx="0">
              <a:schemeClr val="dk1"/>
            </a:effectRef>
            <a:fontRef idx="minor">
              <a:schemeClr val="tx1"/>
            </a:fontRef>
          </p:style>
        </p:cxnSp>
      </p:grpSp>
      <p:grpSp>
        <p:nvGrpSpPr>
          <p:cNvPr id="35" name="Group 34"/>
          <p:cNvGrpSpPr/>
          <p:nvPr/>
        </p:nvGrpSpPr>
        <p:grpSpPr>
          <a:xfrm>
            <a:off x="6295917" y="2156309"/>
            <a:ext cx="1525168" cy="722358"/>
            <a:chOff x="6295917" y="2156309"/>
            <a:chExt cx="1525168" cy="722358"/>
          </a:xfrm>
        </p:grpSpPr>
        <p:sp>
          <p:nvSpPr>
            <p:cNvPr id="20" name="Title 1"/>
            <p:cNvSpPr txBox="1">
              <a:spLocks/>
            </p:cNvSpPr>
            <p:nvPr/>
          </p:nvSpPr>
          <p:spPr>
            <a:xfrm>
              <a:off x="6295917" y="2156309"/>
              <a:ext cx="1525168" cy="500101"/>
            </a:xfrm>
            <a:prstGeom prst="rect">
              <a:avLst/>
            </a:prstGeom>
          </p:spPr>
          <p:txBody>
            <a:bodyPr vert="horz" lIns="91440" tIns="45720" rIns="91440" bIns="45720" rtlCol="0" anchor="ctr">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ctr"/>
              <a:r>
                <a:rPr lang="en-US" sz="1050" dirty="0" smtClean="0">
                  <a:solidFill>
                    <a:schemeClr val="tx1"/>
                  </a:solidFill>
                </a:rPr>
                <a:t>TRANSPORTATION</a:t>
              </a:r>
              <a:endParaRPr lang="en-US" sz="1050" dirty="0">
                <a:solidFill>
                  <a:schemeClr val="tx1"/>
                </a:solidFill>
              </a:endParaRPr>
            </a:p>
          </p:txBody>
        </p:sp>
        <p:cxnSp>
          <p:nvCxnSpPr>
            <p:cNvPr id="28" name="Straight Connector 27"/>
            <p:cNvCxnSpPr/>
            <p:nvPr/>
          </p:nvCxnSpPr>
          <p:spPr>
            <a:xfrm>
              <a:off x="7059083" y="2561167"/>
              <a:ext cx="0" cy="317500"/>
            </a:xfrm>
            <a:prstGeom prst="line">
              <a:avLst/>
            </a:prstGeom>
          </p:spPr>
          <p:style>
            <a:lnRef idx="1">
              <a:schemeClr val="dk1"/>
            </a:lnRef>
            <a:fillRef idx="0">
              <a:schemeClr val="dk1"/>
            </a:fillRef>
            <a:effectRef idx="0">
              <a:schemeClr val="dk1"/>
            </a:effectRef>
            <a:fontRef idx="minor">
              <a:schemeClr val="tx1"/>
            </a:fontRef>
          </p:style>
        </p:cxnSp>
      </p:grpSp>
      <p:grpSp>
        <p:nvGrpSpPr>
          <p:cNvPr id="36" name="Group 35"/>
          <p:cNvGrpSpPr/>
          <p:nvPr/>
        </p:nvGrpSpPr>
        <p:grpSpPr>
          <a:xfrm>
            <a:off x="7683498" y="1997564"/>
            <a:ext cx="1322917" cy="881103"/>
            <a:chOff x="7683498" y="1997564"/>
            <a:chExt cx="1322917" cy="881103"/>
          </a:xfrm>
        </p:grpSpPr>
        <p:sp>
          <p:nvSpPr>
            <p:cNvPr id="21" name="Title 1"/>
            <p:cNvSpPr txBox="1">
              <a:spLocks/>
            </p:cNvSpPr>
            <p:nvPr/>
          </p:nvSpPr>
          <p:spPr>
            <a:xfrm>
              <a:off x="7683498" y="1997564"/>
              <a:ext cx="1322917" cy="500101"/>
            </a:xfrm>
            <a:prstGeom prst="rect">
              <a:avLst/>
            </a:prstGeom>
          </p:spPr>
          <p:txBody>
            <a:bodyPr vert="horz" lIns="91440" tIns="45720" rIns="91440" bIns="45720" rtlCol="0" anchor="ctr">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ctr"/>
              <a:r>
                <a:rPr lang="en-US" sz="1050" dirty="0" smtClean="0">
                  <a:solidFill>
                    <a:schemeClr val="tx1"/>
                  </a:solidFill>
                </a:rPr>
                <a:t>HIGH</a:t>
              </a:r>
            </a:p>
            <a:p>
              <a:pPr algn="ctr"/>
              <a:r>
                <a:rPr lang="en-US" sz="1050" dirty="0" smtClean="0">
                  <a:solidFill>
                    <a:schemeClr val="tx1"/>
                  </a:solidFill>
                </a:rPr>
                <a:t>PERFORMING</a:t>
              </a:r>
            </a:p>
            <a:p>
              <a:pPr algn="ctr"/>
              <a:r>
                <a:rPr lang="en-US" sz="1050" dirty="0" smtClean="0">
                  <a:solidFill>
                    <a:schemeClr val="tx1"/>
                  </a:solidFill>
                </a:rPr>
                <a:t>GOVERNMENT</a:t>
              </a:r>
              <a:endParaRPr lang="en-US" sz="1050" dirty="0">
                <a:solidFill>
                  <a:schemeClr val="tx1"/>
                </a:solidFill>
              </a:endParaRPr>
            </a:p>
          </p:txBody>
        </p:sp>
        <p:cxnSp>
          <p:nvCxnSpPr>
            <p:cNvPr id="29" name="Straight Connector 28"/>
            <p:cNvCxnSpPr/>
            <p:nvPr/>
          </p:nvCxnSpPr>
          <p:spPr>
            <a:xfrm>
              <a:off x="8329083" y="2561167"/>
              <a:ext cx="0" cy="317500"/>
            </a:xfrm>
            <a:prstGeom prst="line">
              <a:avLst/>
            </a:prstGeom>
          </p:spPr>
          <p:style>
            <a:lnRef idx="1">
              <a:schemeClr val="dk1"/>
            </a:lnRef>
            <a:fillRef idx="0">
              <a:schemeClr val="dk1"/>
            </a:fillRef>
            <a:effectRef idx="0">
              <a:schemeClr val="dk1"/>
            </a:effectRef>
            <a:fontRef idx="minor">
              <a:schemeClr val="tx1"/>
            </a:fontRef>
          </p:style>
        </p:cxnSp>
      </p:grpSp>
      <p:sp>
        <p:nvSpPr>
          <p:cNvPr id="38" name="Title 1"/>
          <p:cNvSpPr>
            <a:spLocks noGrp="1"/>
          </p:cNvSpPr>
          <p:nvPr>
            <p:ph type="title"/>
          </p:nvPr>
        </p:nvSpPr>
        <p:spPr>
          <a:xfrm>
            <a:off x="972498" y="558232"/>
            <a:ext cx="7765696" cy="585325"/>
          </a:xfrm>
        </p:spPr>
        <p:txBody>
          <a:bodyPr/>
          <a:lstStyle/>
          <a:p>
            <a:r>
              <a:rPr lang="en-US" dirty="0" smtClean="0"/>
              <a:t>The IT</a:t>
            </a:r>
            <a:endParaRPr lang="en-US" dirty="0"/>
          </a:p>
        </p:txBody>
      </p:sp>
      <p:sp>
        <p:nvSpPr>
          <p:cNvPr id="39" name="Title 1"/>
          <p:cNvSpPr txBox="1">
            <a:spLocks/>
          </p:cNvSpPr>
          <p:nvPr/>
        </p:nvSpPr>
        <p:spPr>
          <a:xfrm>
            <a:off x="0" y="1422187"/>
            <a:ext cx="9143999" cy="634384"/>
          </a:xfrm>
          <a:prstGeom prst="rect">
            <a:avLst/>
          </a:prstGeom>
        </p:spPr>
        <p:txBody>
          <a:bodyPr vert="horz" lIns="91440" tIns="45720" rIns="91440" bIns="45720" rtlCol="0" anchor="t">
            <a:noAutofit/>
          </a:bodyPr>
          <a:lstStyle>
            <a:lvl1pPr algn="r" defTabSz="457200" rtl="0" eaLnBrk="1" latinLnBrk="0" hangingPunct="1">
              <a:spcBef>
                <a:spcPct val="0"/>
              </a:spcBef>
              <a:buNone/>
              <a:defRPr sz="2800" kern="1200">
                <a:solidFill>
                  <a:schemeClr val="bg1"/>
                </a:solidFill>
                <a:latin typeface="Arial"/>
                <a:ea typeface="+mj-ea"/>
                <a:cs typeface="Arial"/>
              </a:defRPr>
            </a:lvl1pPr>
          </a:lstStyle>
          <a:p>
            <a:pPr algn="ctr">
              <a:lnSpc>
                <a:spcPct val="90000"/>
              </a:lnSpc>
            </a:pPr>
            <a:r>
              <a:rPr lang="en-US" sz="2400" dirty="0" smtClean="0">
                <a:solidFill>
                  <a:schemeClr val="tx1">
                    <a:lumMod val="95000"/>
                    <a:lumOff val="5000"/>
                  </a:schemeClr>
                </a:solidFill>
              </a:rPr>
              <a:t>STRATEGIC OUTCOMES</a:t>
            </a:r>
            <a:endParaRPr lang="en-US" sz="1800" dirty="0">
              <a:solidFill>
                <a:schemeClr val="tx1">
                  <a:lumMod val="95000"/>
                  <a:lumOff val="5000"/>
                </a:schemeClr>
              </a:solidFill>
            </a:endParaRPr>
          </a:p>
        </p:txBody>
      </p:sp>
    </p:spTree>
    <p:extLst>
      <p:ext uri="{BB962C8B-B14F-4D97-AF65-F5344CB8AC3E}">
        <p14:creationId xmlns:p14="http://schemas.microsoft.com/office/powerpoint/2010/main" val="308794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4663</TotalTime>
  <Words>490</Words>
  <Application>Microsoft Office PowerPoint</Application>
  <PresentationFormat>On-screen Show (4:3)</PresentationFormat>
  <Paragraphs>114</Paragraphs>
  <Slides>16</Slides>
  <Notes>16</Notes>
  <HiddenSlides>1</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WHO WE WERE</vt:lpstr>
      <vt:lpstr>WHO WE ARE</vt:lpstr>
      <vt:lpstr>WHO WE ARE</vt:lpstr>
      <vt:lpstr>WHO WE ARE</vt:lpstr>
      <vt:lpstr>WHO WE ARE</vt:lpstr>
      <vt:lpstr>The IT, the WE, the I</vt:lpstr>
      <vt:lpstr>The IT</vt:lpstr>
      <vt:lpstr>The IT</vt:lpstr>
      <vt:lpstr>The WE</vt:lpstr>
      <vt:lpstr>CONTINUOUS IMPROVEMENT</vt:lpstr>
      <vt:lpstr>THE LEADERSHIP SYSTEM</vt:lpstr>
      <vt:lpstr>The I</vt:lpstr>
      <vt:lpstr>The I</vt:lpstr>
      <vt:lpstr>The I FOUR BEHAVIORS OF CREATIVE PEOPLE</vt:lpstr>
      <vt:lpstr>The IT, the WE, the I</vt:lpstr>
    </vt:vector>
  </TitlesOfParts>
  <Company>City of Fort Collins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Smith</dc:creator>
  <cp:lastModifiedBy>Terri Runyan</cp:lastModifiedBy>
  <cp:revision>114</cp:revision>
  <cp:lastPrinted>2014-04-22T15:27:30Z</cp:lastPrinted>
  <dcterms:created xsi:type="dcterms:W3CDTF">2014-03-18T14:24:33Z</dcterms:created>
  <dcterms:modified xsi:type="dcterms:W3CDTF">2014-04-23T17:24:40Z</dcterms:modified>
</cp:coreProperties>
</file>