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0" r:id="rId2"/>
    <p:sldId id="256" r:id="rId3"/>
    <p:sldId id="257" r:id="rId4"/>
    <p:sldId id="261" r:id="rId5"/>
    <p:sldId id="258" r:id="rId6"/>
    <p:sldId id="262" r:id="rId7"/>
    <p:sldId id="263"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5" d="100"/>
          <a:sy n="85" d="100"/>
        </p:scale>
        <p:origin x="-1387"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90A34-0030-4DF5-94F9-CF46D9729C7D}"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9C33E-AD47-46B0-ACD7-37801DEF5A03}" type="slidenum">
              <a:rPr lang="en-US" smtClean="0"/>
              <a:t>‹#›</a:t>
            </a:fld>
            <a:endParaRPr lang="en-US"/>
          </a:p>
        </p:txBody>
      </p:sp>
    </p:spTree>
    <p:extLst>
      <p:ext uri="{BB962C8B-B14F-4D97-AF65-F5344CB8AC3E}">
        <p14:creationId xmlns:p14="http://schemas.microsoft.com/office/powerpoint/2010/main" val="354883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b="1" dirty="0">
              <a:latin typeface="Arial Black" pitchFamily="34" charset="0"/>
            </a:endParaRPr>
          </a:p>
        </p:txBody>
      </p:sp>
      <p:sp>
        <p:nvSpPr>
          <p:cNvPr id="4" name="Slide Number Placeholder 3"/>
          <p:cNvSpPr>
            <a:spLocks noGrp="1"/>
          </p:cNvSpPr>
          <p:nvPr>
            <p:ph type="sldNum" sz="quarter" idx="5"/>
          </p:nvPr>
        </p:nvSpPr>
        <p:spPr/>
        <p:txBody>
          <a:bodyPr/>
          <a:lstStyle/>
          <a:p>
            <a:pPr>
              <a:defRPr/>
            </a:pPr>
            <a:fld id="{AC74BB4C-41A9-4D3C-973E-7C44D4DBA1E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9C33E-AD47-46B0-ACD7-37801DEF5A03}" type="slidenum">
              <a:rPr lang="en-US" smtClean="0"/>
              <a:t>2</a:t>
            </a:fld>
            <a:endParaRPr lang="en-US"/>
          </a:p>
        </p:txBody>
      </p:sp>
    </p:spTree>
    <p:extLst>
      <p:ext uri="{BB962C8B-B14F-4D97-AF65-F5344CB8AC3E}">
        <p14:creationId xmlns:p14="http://schemas.microsoft.com/office/powerpoint/2010/main" val="391638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9C33E-AD47-46B0-ACD7-37801DEF5A03}" type="slidenum">
              <a:rPr lang="en-US" smtClean="0"/>
              <a:t>3</a:t>
            </a:fld>
            <a:endParaRPr lang="en-US"/>
          </a:p>
        </p:txBody>
      </p:sp>
    </p:spTree>
    <p:extLst>
      <p:ext uri="{BB962C8B-B14F-4D97-AF65-F5344CB8AC3E}">
        <p14:creationId xmlns:p14="http://schemas.microsoft.com/office/powerpoint/2010/main" val="46068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latin typeface="Arial Black" pitchFamily="34" charset="0"/>
              </a:rPr>
              <a:t>Important to recognize difference between rational engagement and emotional engagement</a:t>
            </a:r>
          </a:p>
          <a:p>
            <a:r>
              <a:rPr lang="en-US" altLang="en-US" sz="1400" b="1" dirty="0">
                <a:latin typeface="Arial Black" pitchFamily="34" charset="0"/>
              </a:rPr>
              <a:t>Employees can be rationally engaged because they want to get paid (means to other ends), they want to get a promotion, or in some cases because they want to keep their job or cannot find another one.</a:t>
            </a:r>
          </a:p>
          <a:p>
            <a:r>
              <a:rPr lang="en-US" altLang="en-US" sz="1400" b="1" dirty="0">
                <a:latin typeface="Arial Black" pitchFamily="34" charset="0"/>
              </a:rPr>
              <a:t>Emotional engagement occurs when employees are fulfilled by their work, understand it and connect with meaning to it.</a:t>
            </a:r>
          </a:p>
          <a:p>
            <a:endParaRPr lang="en-US" altLang="en-US" sz="1400" b="1" dirty="0">
              <a:latin typeface="Arial Black" pitchFamily="34" charset="0"/>
            </a:endParaRPr>
          </a:p>
          <a:p>
            <a:r>
              <a:rPr lang="en-US" altLang="en-US" sz="1400" b="1" dirty="0">
                <a:latin typeface="Arial Black" pitchFamily="34" charset="0"/>
              </a:rPr>
              <a:t>Similarly it is important to recognize the difference between employee satisfaction and employee engagement.</a:t>
            </a:r>
          </a:p>
          <a:p>
            <a:r>
              <a:rPr lang="en-US" altLang="en-US" sz="1400" b="1" dirty="0">
                <a:latin typeface="Arial Black" pitchFamily="34" charset="0"/>
              </a:rPr>
              <a:t>Employees can be satisfied with their work again because it provides an income, they like the hours, security, retirement, health benefits or any number of other reasons but that does not make them engaged employees.</a:t>
            </a:r>
          </a:p>
        </p:txBody>
      </p:sp>
      <p:sp>
        <p:nvSpPr>
          <p:cNvPr id="4" name="Slide Number Placeholder 3"/>
          <p:cNvSpPr>
            <a:spLocks noGrp="1"/>
          </p:cNvSpPr>
          <p:nvPr>
            <p:ph type="sldNum" sz="quarter" idx="5"/>
          </p:nvPr>
        </p:nvSpPr>
        <p:spPr/>
        <p:txBody>
          <a:bodyPr/>
          <a:lstStyle/>
          <a:p>
            <a:pPr>
              <a:defRPr/>
            </a:pPr>
            <a:fld id="{0DCEE0A9-DEC7-45CA-8F40-333CD24B10E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9C33E-AD47-46B0-ACD7-37801DEF5A03}" type="slidenum">
              <a:rPr lang="en-US" smtClean="0"/>
              <a:t>5</a:t>
            </a:fld>
            <a:endParaRPr lang="en-US"/>
          </a:p>
        </p:txBody>
      </p:sp>
    </p:spTree>
    <p:extLst>
      <p:ext uri="{BB962C8B-B14F-4D97-AF65-F5344CB8AC3E}">
        <p14:creationId xmlns:p14="http://schemas.microsoft.com/office/powerpoint/2010/main" val="15945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b="1" dirty="0" smtClean="0">
                <a:latin typeface="Arial Black" pitchFamily="34" charset="0"/>
              </a:rPr>
              <a:t>COS </a:t>
            </a:r>
            <a:r>
              <a:rPr lang="en-US" sz="1400" b="1" dirty="0">
                <a:latin typeface="Arial Black" pitchFamily="34" charset="0"/>
              </a:rPr>
              <a:t>Certification program.</a:t>
            </a:r>
          </a:p>
          <a:p>
            <a:pPr>
              <a:defRPr/>
            </a:pPr>
            <a:endParaRPr lang="en-US" sz="1400" b="1" dirty="0">
              <a:latin typeface="Arial Black" pitchFamily="34" charset="0"/>
            </a:endParaRPr>
          </a:p>
          <a:p>
            <a:pPr marL="282635" indent="-282635">
              <a:buFont typeface="Arial" pitchFamily="34" charset="0"/>
              <a:buChar char="•"/>
              <a:defRPr/>
            </a:pPr>
            <a:r>
              <a:rPr lang="en-US" sz="1400" b="1" dirty="0">
                <a:latin typeface="Arial Black" pitchFamily="34" charset="0"/>
              </a:rPr>
              <a:t>Influence positive change through training and interaction</a:t>
            </a:r>
          </a:p>
          <a:p>
            <a:pPr marL="282635" indent="-282635">
              <a:buFont typeface="Arial" pitchFamily="34" charset="0"/>
              <a:buChar char="•"/>
              <a:defRPr/>
            </a:pPr>
            <a:r>
              <a:rPr lang="en-US" sz="1400" b="1" dirty="0">
                <a:latin typeface="Arial Black" pitchFamily="34" charset="0"/>
              </a:rPr>
              <a:t>Raise awareness of positive behaviors that lead to culture change</a:t>
            </a:r>
          </a:p>
          <a:p>
            <a:pPr marL="282635" indent="-282635">
              <a:buFont typeface="Arial" pitchFamily="34" charset="0"/>
              <a:buChar char="•"/>
              <a:defRPr/>
            </a:pPr>
            <a:r>
              <a:rPr lang="en-US" sz="1400" b="1" dirty="0">
                <a:latin typeface="Arial Black" pitchFamily="34" charset="0"/>
              </a:rPr>
              <a:t>Bring values to life and demonstrate their interdependency</a:t>
            </a:r>
          </a:p>
          <a:p>
            <a:pPr marL="282635" indent="-282635">
              <a:buFont typeface="Arial" pitchFamily="34" charset="0"/>
              <a:buChar char="•"/>
              <a:defRPr/>
            </a:pPr>
            <a:r>
              <a:rPr lang="en-US" sz="1400" b="1" dirty="0">
                <a:latin typeface="Arial Black" pitchFamily="34" charset="0"/>
              </a:rPr>
              <a:t>Make City values more concrete</a:t>
            </a:r>
          </a:p>
          <a:p>
            <a:pPr>
              <a:defRPr/>
            </a:pPr>
            <a:endParaRPr lang="en-US" sz="1400" b="1" dirty="0">
              <a:latin typeface="Arial Black" pitchFamily="34" charset="0"/>
            </a:endParaRPr>
          </a:p>
          <a:p>
            <a:pPr>
              <a:defRPr/>
            </a:pPr>
            <a:r>
              <a:rPr lang="en-US" sz="1400" b="1" dirty="0">
                <a:latin typeface="Arial Black" pitchFamily="34" charset="0"/>
              </a:rPr>
              <a:t>Brochure and details in webinar materials.</a:t>
            </a:r>
          </a:p>
        </p:txBody>
      </p:sp>
      <p:sp>
        <p:nvSpPr>
          <p:cNvPr id="4" name="Slide Number Placeholder 3"/>
          <p:cNvSpPr>
            <a:spLocks noGrp="1"/>
          </p:cNvSpPr>
          <p:nvPr>
            <p:ph type="sldNum" sz="quarter" idx="5"/>
          </p:nvPr>
        </p:nvSpPr>
        <p:spPr/>
        <p:txBody>
          <a:bodyPr/>
          <a:lstStyle/>
          <a:p>
            <a:pPr>
              <a:defRPr/>
            </a:pPr>
            <a:fld id="{C84A6C40-ED3C-4A6E-9527-8714EA71889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smtClean="0">
                <a:latin typeface="Arial Black" pitchFamily="34" charset="0"/>
              </a:rPr>
              <a:t>Bi-annual </a:t>
            </a:r>
            <a:r>
              <a:rPr lang="en-US" altLang="en-US" sz="1400" b="1" dirty="0">
                <a:latin typeface="Arial Black" pitchFamily="34" charset="0"/>
              </a:rPr>
              <a:t>employee opinion survey.</a:t>
            </a:r>
          </a:p>
          <a:p>
            <a:r>
              <a:rPr lang="en-US" altLang="en-US" sz="1400" b="1" dirty="0">
                <a:latin typeface="Arial Black" pitchFamily="34" charset="0"/>
              </a:rPr>
              <a:t>These results are in first </a:t>
            </a:r>
            <a:r>
              <a:rPr lang="en-US" altLang="en-US" sz="1400" b="1" dirty="0" smtClean="0">
                <a:latin typeface="Arial Black" pitchFamily="34" charset="0"/>
              </a:rPr>
              <a:t>four </a:t>
            </a:r>
            <a:r>
              <a:rPr lang="en-US" altLang="en-US" sz="1400" b="1" dirty="0">
                <a:latin typeface="Arial Black" pitchFamily="34" charset="0"/>
              </a:rPr>
              <a:t>years of COS</a:t>
            </a:r>
            <a:r>
              <a:rPr lang="en-US" altLang="en-US" sz="1400" b="1" dirty="0" smtClean="0">
                <a:latin typeface="Arial Black" pitchFamily="34" charset="0"/>
              </a:rPr>
              <a:t>.</a:t>
            </a:r>
            <a:endParaRPr lang="en-US" altLang="en-US" sz="1400" b="1" dirty="0">
              <a:latin typeface="Arial Black" pitchFamily="34" charset="0"/>
            </a:endParaRPr>
          </a:p>
          <a:p>
            <a:r>
              <a:rPr lang="en-US" altLang="en-US" sz="1400" b="1" dirty="0">
                <a:latin typeface="Arial Black" pitchFamily="34" charset="0"/>
              </a:rPr>
              <a:t>Remarkable in a time of no pay raises, benefit reductions, job eliminations and layoffs. </a:t>
            </a:r>
          </a:p>
        </p:txBody>
      </p:sp>
      <p:sp>
        <p:nvSpPr>
          <p:cNvPr id="4" name="Slide Number Placeholder 3"/>
          <p:cNvSpPr>
            <a:spLocks noGrp="1"/>
          </p:cNvSpPr>
          <p:nvPr>
            <p:ph type="sldNum" sz="quarter" idx="5"/>
          </p:nvPr>
        </p:nvSpPr>
        <p:spPr/>
        <p:txBody>
          <a:bodyPr/>
          <a:lstStyle/>
          <a:p>
            <a:pPr>
              <a:defRPr/>
            </a:pPr>
            <a:fld id="{17524A95-7872-4A40-AB27-772E9FAFB53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latin typeface="Arial Black" pitchFamily="34" charset="0"/>
              </a:rPr>
              <a:t>Similar results in resident satisfaction survey over </a:t>
            </a:r>
            <a:r>
              <a:rPr lang="en-US" altLang="en-US" sz="1400" b="1" dirty="0" smtClean="0">
                <a:latin typeface="Arial Black" pitchFamily="34" charset="0"/>
              </a:rPr>
              <a:t>five </a:t>
            </a:r>
            <a:r>
              <a:rPr lang="en-US" altLang="en-US" sz="1400" b="1" dirty="0">
                <a:latin typeface="Arial Black" pitchFamily="34" charset="0"/>
              </a:rPr>
              <a:t>year period.</a:t>
            </a:r>
          </a:p>
          <a:p>
            <a:r>
              <a:rPr lang="en-US" altLang="en-US" sz="1400" b="1" dirty="0">
                <a:latin typeface="Arial Black" pitchFamily="34" charset="0"/>
              </a:rPr>
              <a:t>Again remarkable results in light of overall economic conditions.</a:t>
            </a:r>
          </a:p>
          <a:p>
            <a:endParaRPr lang="en-US" altLang="en-US" sz="1400" b="1" dirty="0">
              <a:latin typeface="Arial Black" pitchFamily="34" charset="0"/>
            </a:endParaRPr>
          </a:p>
          <a:p>
            <a:r>
              <a:rPr lang="en-US" altLang="en-US" sz="1400" b="1" dirty="0">
                <a:latin typeface="Arial Black" pitchFamily="34" charset="0"/>
              </a:rPr>
              <a:t>We believe a significant part of these positive numbers from our employees and our residents are due to the culture in the organization and the work of our employees.</a:t>
            </a:r>
          </a:p>
        </p:txBody>
      </p:sp>
      <p:sp>
        <p:nvSpPr>
          <p:cNvPr id="4" name="Slide Number Placeholder 3"/>
          <p:cNvSpPr>
            <a:spLocks noGrp="1"/>
          </p:cNvSpPr>
          <p:nvPr>
            <p:ph type="sldNum" sz="quarter" idx="5"/>
          </p:nvPr>
        </p:nvSpPr>
        <p:spPr/>
        <p:txBody>
          <a:bodyPr/>
          <a:lstStyle/>
          <a:p>
            <a:pPr>
              <a:defRPr/>
            </a:pPr>
            <a:fld id="{0D072912-FA36-49A5-A4ED-A598466CB299}"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981200"/>
            <a:ext cx="63246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600200" y="3733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8298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192920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192954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233204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325339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176169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134655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246020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F602BF-AAF3-43DF-A24E-1E8E83EA9EA5}"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72D6FB-D025-4A5E-92EA-757637208040}" type="slidenum">
              <a:rPr lang="en-US" smtClean="0"/>
              <a:t>‹#›</a:t>
            </a:fld>
            <a:endParaRPr lang="en-US"/>
          </a:p>
        </p:txBody>
      </p:sp>
    </p:spTree>
    <p:extLst>
      <p:ext uri="{BB962C8B-B14F-4D97-AF65-F5344CB8AC3E}">
        <p14:creationId xmlns:p14="http://schemas.microsoft.com/office/powerpoint/2010/main" val="141211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_Mas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0" y="762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3"/>
          <p:cNvSpPr>
            <a:spLocks noGrp="1" noChangeArrowheads="1"/>
          </p:cNvSpPr>
          <p:nvPr>
            <p:ph type="body" idx="1"/>
          </p:nvPr>
        </p:nvSpPr>
        <p:spPr bwMode="auto">
          <a:xfrm>
            <a:off x="1981200" y="1371600"/>
            <a:ext cx="693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p:txBody>
      </p:sp>
      <p:sp>
        <p:nvSpPr>
          <p:cNvPr id="1029" name="Rectangle 5"/>
          <p:cNvSpPr>
            <a:spLocks noGrp="1" noChangeArrowheads="1"/>
          </p:cNvSpPr>
          <p:nvPr>
            <p:ph type="ftr" sz="quarter" idx="3"/>
          </p:nvPr>
        </p:nvSpPr>
        <p:spPr bwMode="auto">
          <a:xfrm>
            <a:off x="152400" y="2743200"/>
            <a:ext cx="167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i="1">
                <a:solidFill>
                  <a:srgbClr val="002D55"/>
                </a:solidFill>
                <a:latin typeface="Calibri" pitchFamily="34" charset="0"/>
              </a:defRPr>
            </a:lvl1pPr>
          </a:lstStyle>
          <a:p>
            <a:endParaRPr lang="en-US"/>
          </a:p>
        </p:txBody>
      </p:sp>
      <p:sp>
        <p:nvSpPr>
          <p:cNvPr id="1030" name="Rectangle 9"/>
          <p:cNvSpPr>
            <a:spLocks noChangeArrowheads="1"/>
          </p:cNvSpPr>
          <p:nvPr/>
        </p:nvSpPr>
        <p:spPr bwMode="auto">
          <a:xfrm>
            <a:off x="0" y="6386513"/>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b="1" i="1">
                <a:solidFill>
                  <a:schemeClr val="bg1"/>
                </a:solidFill>
                <a:latin typeface="Calibri" pitchFamily="34" charset="0"/>
              </a:rPr>
              <a:t>Durham – Where Great Things Happen</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r" rtl="0" eaLnBrk="1" fontAlgn="base" hangingPunct="1">
        <a:spcBef>
          <a:spcPct val="0"/>
        </a:spcBef>
        <a:spcAft>
          <a:spcPct val="0"/>
        </a:spcAft>
        <a:defRPr sz="3200" b="1">
          <a:solidFill>
            <a:srgbClr val="002D55"/>
          </a:solidFill>
          <a:latin typeface="Arial" pitchFamily="34" charset="0"/>
          <a:ea typeface="+mj-ea"/>
          <a:cs typeface="Arial" pitchFamily="34" charset="0"/>
        </a:defRPr>
      </a:lvl1pPr>
      <a:lvl2pPr algn="r" rtl="0" eaLnBrk="1" fontAlgn="base" hangingPunct="1">
        <a:spcBef>
          <a:spcPct val="0"/>
        </a:spcBef>
        <a:spcAft>
          <a:spcPct val="0"/>
        </a:spcAft>
        <a:defRPr sz="3200" b="1">
          <a:solidFill>
            <a:srgbClr val="002D55"/>
          </a:solidFill>
          <a:latin typeface="Arial" charset="0"/>
          <a:ea typeface="ＭＳ Ｐゴシック" charset="-128"/>
          <a:cs typeface="Arial" charset="0"/>
        </a:defRPr>
      </a:lvl2pPr>
      <a:lvl3pPr algn="r" rtl="0" eaLnBrk="1" fontAlgn="base" hangingPunct="1">
        <a:spcBef>
          <a:spcPct val="0"/>
        </a:spcBef>
        <a:spcAft>
          <a:spcPct val="0"/>
        </a:spcAft>
        <a:defRPr sz="3200" b="1">
          <a:solidFill>
            <a:srgbClr val="002D55"/>
          </a:solidFill>
          <a:latin typeface="Arial" charset="0"/>
          <a:ea typeface="ＭＳ Ｐゴシック" charset="-128"/>
          <a:cs typeface="Arial" charset="0"/>
        </a:defRPr>
      </a:lvl3pPr>
      <a:lvl4pPr algn="r" rtl="0" eaLnBrk="1" fontAlgn="base" hangingPunct="1">
        <a:spcBef>
          <a:spcPct val="0"/>
        </a:spcBef>
        <a:spcAft>
          <a:spcPct val="0"/>
        </a:spcAft>
        <a:defRPr sz="3200" b="1">
          <a:solidFill>
            <a:srgbClr val="002D55"/>
          </a:solidFill>
          <a:latin typeface="Arial" charset="0"/>
          <a:ea typeface="ＭＳ Ｐゴシック" charset="-128"/>
          <a:cs typeface="Arial" charset="0"/>
        </a:defRPr>
      </a:lvl4pPr>
      <a:lvl5pPr algn="r" rtl="0" eaLnBrk="1" fontAlgn="base" hangingPunct="1">
        <a:spcBef>
          <a:spcPct val="0"/>
        </a:spcBef>
        <a:spcAft>
          <a:spcPct val="0"/>
        </a:spcAft>
        <a:defRPr sz="3200" b="1">
          <a:solidFill>
            <a:srgbClr val="002D55"/>
          </a:solidFill>
          <a:latin typeface="Arial" charset="0"/>
          <a:ea typeface="ＭＳ Ｐゴシック" charset="-128"/>
          <a:cs typeface="Arial" charset="0"/>
        </a:defRPr>
      </a:lvl5pPr>
      <a:lvl6pPr marL="457200" algn="l" rtl="0" eaLnBrk="1" fontAlgn="base" hangingPunct="1">
        <a:spcBef>
          <a:spcPct val="0"/>
        </a:spcBef>
        <a:spcAft>
          <a:spcPct val="0"/>
        </a:spcAft>
        <a:defRPr sz="3200" b="1">
          <a:solidFill>
            <a:srgbClr val="002D55"/>
          </a:solidFill>
          <a:latin typeface="Arial" charset="0"/>
          <a:ea typeface="ＭＳ Ｐゴシック" charset="-128"/>
        </a:defRPr>
      </a:lvl6pPr>
      <a:lvl7pPr marL="914400" algn="l" rtl="0" eaLnBrk="1" fontAlgn="base" hangingPunct="1">
        <a:spcBef>
          <a:spcPct val="0"/>
        </a:spcBef>
        <a:spcAft>
          <a:spcPct val="0"/>
        </a:spcAft>
        <a:defRPr sz="3200" b="1">
          <a:solidFill>
            <a:srgbClr val="002D55"/>
          </a:solidFill>
          <a:latin typeface="Arial" charset="0"/>
          <a:ea typeface="ＭＳ Ｐゴシック" charset="-128"/>
        </a:defRPr>
      </a:lvl7pPr>
      <a:lvl8pPr marL="1371600" algn="l" rtl="0" eaLnBrk="1" fontAlgn="base" hangingPunct="1">
        <a:spcBef>
          <a:spcPct val="0"/>
        </a:spcBef>
        <a:spcAft>
          <a:spcPct val="0"/>
        </a:spcAft>
        <a:defRPr sz="3200" b="1">
          <a:solidFill>
            <a:srgbClr val="002D55"/>
          </a:solidFill>
          <a:latin typeface="Arial" charset="0"/>
          <a:ea typeface="ＭＳ Ｐゴシック" charset="-128"/>
        </a:defRPr>
      </a:lvl8pPr>
      <a:lvl9pPr marL="1828800" algn="l" rtl="0" eaLnBrk="1" fontAlgn="base" hangingPunct="1">
        <a:spcBef>
          <a:spcPct val="0"/>
        </a:spcBef>
        <a:spcAft>
          <a:spcPct val="0"/>
        </a:spcAft>
        <a:defRPr sz="3200" b="1">
          <a:solidFill>
            <a:srgbClr val="002D55"/>
          </a:solidFill>
          <a:latin typeface="Arial" charset="0"/>
          <a:ea typeface="ＭＳ Ｐゴシック" charset="-128"/>
        </a:defRPr>
      </a:lvl9pPr>
    </p:titleStyle>
    <p:bodyStyle>
      <a:lvl1pPr marL="342900" indent="-342900" algn="l" rtl="0" eaLnBrk="1" fontAlgn="base" hangingPunct="1">
        <a:spcBef>
          <a:spcPct val="20000"/>
        </a:spcBef>
        <a:spcAft>
          <a:spcPct val="0"/>
        </a:spcAft>
        <a:defRPr sz="2000">
          <a:solidFill>
            <a:srgbClr val="002D55"/>
          </a:solidFill>
          <a:latin typeface="Arial" pitchFamily="34" charset="0"/>
          <a:ea typeface="+mn-ea"/>
          <a:cs typeface="Arial" pitchFamily="34" charset="0"/>
        </a:defRPr>
      </a:lvl1pPr>
      <a:lvl2pPr marL="742950" indent="-285750" algn="l" rtl="0" eaLnBrk="1" fontAlgn="base" hangingPunct="1">
        <a:spcBef>
          <a:spcPct val="20000"/>
        </a:spcBef>
        <a:spcAft>
          <a:spcPct val="0"/>
        </a:spcAft>
        <a:defRPr sz="2800">
          <a:solidFill>
            <a:schemeClr val="tx1"/>
          </a:solidFill>
          <a:latin typeface="+mn-lt"/>
          <a:ea typeface="+mn-ea"/>
          <a:cs typeface="Arial" charset="0"/>
        </a:defRPr>
      </a:lvl2pPr>
      <a:lvl3pPr marL="1143000" indent="-228600" algn="l" rtl="0" eaLnBrk="1" fontAlgn="base" hangingPunct="1">
        <a:spcBef>
          <a:spcPct val="20000"/>
        </a:spcBef>
        <a:spcAft>
          <a:spcPct val="0"/>
        </a:spcAft>
        <a:buChar char="•"/>
        <a:defRPr>
          <a:solidFill>
            <a:srgbClr val="002D55"/>
          </a:solidFill>
          <a:latin typeface="+mn-lt"/>
          <a:ea typeface="+mn-ea"/>
          <a:cs typeface="Arial" charset="0"/>
        </a:defRPr>
      </a:lvl3pPr>
      <a:lvl4pPr marL="1600200" indent="-228600" algn="l" rtl="0" eaLnBrk="1" fontAlgn="base" hangingPunct="1">
        <a:spcBef>
          <a:spcPct val="20000"/>
        </a:spcBef>
        <a:spcAft>
          <a:spcPct val="0"/>
        </a:spcAft>
        <a:defRPr>
          <a:solidFill>
            <a:srgbClr val="002D55"/>
          </a:solidFill>
          <a:latin typeface="+mn-lt"/>
          <a:ea typeface="+mn-ea"/>
          <a:cs typeface="Arial" charset="0"/>
        </a:defRPr>
      </a:lvl4pPr>
      <a:lvl5pPr marL="2057400" indent="-228600" algn="l" rtl="0" eaLnBrk="1" fontAlgn="base" hangingPunct="1">
        <a:spcBef>
          <a:spcPct val="20000"/>
        </a:spcBef>
        <a:spcAft>
          <a:spcPct val="0"/>
        </a:spcAft>
        <a:buChar char="»"/>
        <a:defRPr>
          <a:solidFill>
            <a:srgbClr val="002D55"/>
          </a:solidFill>
          <a:latin typeface="+mn-lt"/>
          <a:ea typeface="+mn-ea"/>
          <a:cs typeface="Arial" charset="0"/>
        </a:defRPr>
      </a:lvl5pPr>
      <a:lvl6pPr marL="2514600" indent="-228600" algn="l" rtl="0" eaLnBrk="1" fontAlgn="base" hangingPunct="1">
        <a:spcBef>
          <a:spcPct val="20000"/>
        </a:spcBef>
        <a:spcAft>
          <a:spcPct val="0"/>
        </a:spcAft>
        <a:buChar char="»"/>
        <a:defRPr>
          <a:solidFill>
            <a:srgbClr val="002D55"/>
          </a:solidFill>
          <a:latin typeface="+mn-lt"/>
          <a:ea typeface="+mn-ea"/>
        </a:defRPr>
      </a:lvl6pPr>
      <a:lvl7pPr marL="2971800" indent="-228600" algn="l" rtl="0" eaLnBrk="1" fontAlgn="base" hangingPunct="1">
        <a:spcBef>
          <a:spcPct val="20000"/>
        </a:spcBef>
        <a:spcAft>
          <a:spcPct val="0"/>
        </a:spcAft>
        <a:buChar char="»"/>
        <a:defRPr>
          <a:solidFill>
            <a:srgbClr val="002D55"/>
          </a:solidFill>
          <a:latin typeface="+mn-lt"/>
          <a:ea typeface="+mn-ea"/>
        </a:defRPr>
      </a:lvl7pPr>
      <a:lvl8pPr marL="3429000" indent="-228600" algn="l" rtl="0" eaLnBrk="1" fontAlgn="base" hangingPunct="1">
        <a:spcBef>
          <a:spcPct val="20000"/>
        </a:spcBef>
        <a:spcAft>
          <a:spcPct val="0"/>
        </a:spcAft>
        <a:buChar char="»"/>
        <a:defRPr>
          <a:solidFill>
            <a:srgbClr val="002D55"/>
          </a:solidFill>
          <a:latin typeface="+mn-lt"/>
          <a:ea typeface="+mn-ea"/>
        </a:defRPr>
      </a:lvl8pPr>
      <a:lvl9pPr marL="3886200" indent="-228600" algn="l" rtl="0" eaLnBrk="1" fontAlgn="base" hangingPunct="1">
        <a:spcBef>
          <a:spcPct val="20000"/>
        </a:spcBef>
        <a:spcAft>
          <a:spcPct val="0"/>
        </a:spcAft>
        <a:buChar char="»"/>
        <a:defRPr>
          <a:solidFill>
            <a:srgbClr val="002D5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71800"/>
            <a:ext cx="8839200" cy="2286000"/>
          </a:xfrm>
        </p:spPr>
        <p:txBody>
          <a:bodyPr rtlCol="0">
            <a:noAutofit/>
          </a:bodyPr>
          <a:lstStyle/>
          <a:p>
            <a:pPr algn="ctr" eaLnBrk="1" fontAlgn="auto" hangingPunct="1">
              <a:spcAft>
                <a:spcPts val="0"/>
              </a:spcAft>
              <a:buFont typeface="Arial" pitchFamily="34" charset="0"/>
              <a:buNone/>
              <a:defRPr/>
            </a:pPr>
            <a:r>
              <a:rPr lang="en-US" sz="4400" b="1" i="1" kern="0" dirty="0" smtClean="0">
                <a:latin typeface="Candara" pitchFamily="34" charset="0"/>
                <a:cs typeface="Arial" pitchFamily="34" charset="0"/>
              </a:rPr>
              <a:t>Tom Bonfield</a:t>
            </a:r>
          </a:p>
          <a:p>
            <a:pPr algn="ctr" eaLnBrk="1" fontAlgn="auto" hangingPunct="1">
              <a:spcAft>
                <a:spcPts val="0"/>
              </a:spcAft>
              <a:buFont typeface="Arial" pitchFamily="34" charset="0"/>
              <a:buNone/>
              <a:defRPr/>
            </a:pPr>
            <a:r>
              <a:rPr lang="en-US" sz="4400" b="1" i="1" kern="0" dirty="0" smtClean="0">
                <a:latin typeface="Candara" pitchFamily="34" charset="0"/>
                <a:cs typeface="Arial" pitchFamily="34" charset="0"/>
              </a:rPr>
              <a:t>City Manager</a:t>
            </a:r>
            <a:endParaRPr lang="en-US" sz="2400" b="1" kern="0" dirty="0" smtClean="0">
              <a:latin typeface="Candara" pitchFamily="34" charset="0"/>
              <a:cs typeface="Arial" pitchFamily="34" charset="0"/>
            </a:endParaRPr>
          </a:p>
        </p:txBody>
      </p:sp>
      <p:sp>
        <p:nvSpPr>
          <p:cNvPr id="5" name="Rectangle 2"/>
          <p:cNvSpPr>
            <a:spLocks noChangeArrowheads="1"/>
          </p:cNvSpPr>
          <p:nvPr/>
        </p:nvSpPr>
        <p:spPr bwMode="auto">
          <a:xfrm>
            <a:off x="1219200" y="457200"/>
            <a:ext cx="7924800" cy="1295400"/>
          </a:xfrm>
          <a:prstGeom prst="rect">
            <a:avLst/>
          </a:prstGeom>
          <a:noFill/>
          <a:ln>
            <a:noFill/>
          </a:ln>
          <a:extLst/>
        </p:spPr>
        <p:txBody>
          <a:bodyPr/>
          <a:lstStyle/>
          <a:p>
            <a:pPr algn="ctr" fontAlgn="auto">
              <a:spcBef>
                <a:spcPts val="0"/>
              </a:spcBef>
              <a:spcAft>
                <a:spcPts val="0"/>
              </a:spcAft>
              <a:defRPr/>
            </a:pPr>
            <a:r>
              <a:rPr lang="en-US" sz="4400" b="1" kern="0" dirty="0">
                <a:solidFill>
                  <a:schemeClr val="tx2">
                    <a:lumMod val="75000"/>
                  </a:schemeClr>
                </a:solidFill>
                <a:effectLst>
                  <a:outerShdw blurRad="38100" dist="38100" dir="2700000" algn="tl">
                    <a:srgbClr val="000000">
                      <a:alpha val="43137"/>
                    </a:srgbClr>
                  </a:outerShdw>
                </a:effectLst>
                <a:latin typeface="Candara" pitchFamily="34" charset="0"/>
                <a:cs typeface="Arial" pitchFamily="34" charset="0"/>
              </a:rPr>
              <a:t>A</a:t>
            </a:r>
            <a:r>
              <a:rPr lang="en-US" sz="4400" b="1" kern="0" dirty="0" smtClean="0">
                <a:solidFill>
                  <a:schemeClr val="tx2">
                    <a:lumMod val="75000"/>
                  </a:schemeClr>
                </a:solidFill>
                <a:effectLst>
                  <a:outerShdw blurRad="38100" dist="38100" dir="2700000" algn="tl">
                    <a:srgbClr val="000000">
                      <a:alpha val="43137"/>
                    </a:srgbClr>
                  </a:outerShdw>
                </a:effectLst>
                <a:latin typeface="Candara" pitchFamily="34" charset="0"/>
                <a:cs typeface="Arial" pitchFamily="34" charset="0"/>
              </a:rPr>
              <a:t> </a:t>
            </a:r>
            <a:r>
              <a:rPr lang="en-US" sz="4400" b="1" kern="0" dirty="0">
                <a:solidFill>
                  <a:schemeClr val="tx2">
                    <a:lumMod val="75000"/>
                  </a:schemeClr>
                </a:solidFill>
                <a:effectLst>
                  <a:outerShdw blurRad="38100" dist="38100" dir="2700000" algn="tl">
                    <a:srgbClr val="000000">
                      <a:alpha val="43137"/>
                    </a:srgbClr>
                  </a:outerShdw>
                </a:effectLst>
                <a:latin typeface="Candara" pitchFamily="34" charset="0"/>
                <a:cs typeface="Arial" pitchFamily="34" charset="0"/>
              </a:rPr>
              <a:t>“Culture of Service” </a:t>
            </a:r>
            <a:br>
              <a:rPr lang="en-US" sz="4400" b="1" kern="0" dirty="0">
                <a:solidFill>
                  <a:schemeClr val="tx2">
                    <a:lumMod val="75000"/>
                  </a:schemeClr>
                </a:solidFill>
                <a:effectLst>
                  <a:outerShdw blurRad="38100" dist="38100" dir="2700000" algn="tl">
                    <a:srgbClr val="000000">
                      <a:alpha val="43137"/>
                    </a:srgbClr>
                  </a:outerShdw>
                </a:effectLst>
                <a:latin typeface="Candara" pitchFamily="34" charset="0"/>
                <a:cs typeface="Arial" pitchFamily="34" charset="0"/>
              </a:rPr>
            </a:br>
            <a:r>
              <a:rPr lang="en-US" sz="4400" b="1" kern="0" dirty="0">
                <a:solidFill>
                  <a:schemeClr val="tx2">
                    <a:lumMod val="75000"/>
                  </a:schemeClr>
                </a:solidFill>
                <a:effectLst>
                  <a:outerShdw blurRad="38100" dist="38100" dir="2700000" algn="tl">
                    <a:srgbClr val="000000">
                      <a:alpha val="43137"/>
                    </a:srgbClr>
                  </a:outerShdw>
                </a:effectLst>
                <a:latin typeface="Candara" pitchFamily="34" charset="0"/>
                <a:cs typeface="Arial" pitchFamily="34" charset="0"/>
              </a:rPr>
              <a:t>in Durham, North Carolina</a:t>
            </a:r>
            <a:endParaRPr lang="en-US" sz="4400" b="1" dirty="0">
              <a:solidFill>
                <a:schemeClr val="tx2">
                  <a:lumMod val="75000"/>
                </a:schemeClr>
              </a:solidFill>
              <a:latin typeface="Candara" pitchFamily="34" charset="0"/>
              <a:cs typeface="Arial" pitchFamily="34" charset="0"/>
            </a:endParaRPr>
          </a:p>
        </p:txBody>
      </p:sp>
      <p:pic>
        <p:nvPicPr>
          <p:cNvPr id="6" name="Picture 5" descr="Thomas J  Bonfield_City Manager.jpg"/>
          <p:cNvPicPr>
            <a:picLocks noChangeAspect="1"/>
          </p:cNvPicPr>
          <p:nvPr/>
        </p:nvPicPr>
        <p:blipFill>
          <a:blip r:embed="rId3"/>
          <a:stretch>
            <a:fillRect/>
          </a:stretch>
        </p:blipFill>
        <p:spPr>
          <a:xfrm>
            <a:off x="7010400" y="2865438"/>
            <a:ext cx="1611313" cy="2239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77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4104" y="1706105"/>
            <a:ext cx="7427496" cy="1524000"/>
            <a:chOff x="1564104" y="1706105"/>
            <a:chExt cx="7427496" cy="1524000"/>
          </a:xfrm>
        </p:grpSpPr>
        <p:grpSp>
          <p:nvGrpSpPr>
            <p:cNvPr id="4" name="Group 2"/>
            <p:cNvGrpSpPr>
              <a:grpSpLocks/>
            </p:cNvGrpSpPr>
            <p:nvPr/>
          </p:nvGrpSpPr>
          <p:grpSpPr bwMode="auto">
            <a:xfrm>
              <a:off x="1564104" y="1706105"/>
              <a:ext cx="3810000" cy="1524000"/>
              <a:chOff x="624" y="912"/>
              <a:chExt cx="4560" cy="2832"/>
            </a:xfrm>
          </p:grpSpPr>
          <p:sp>
            <p:nvSpPr>
              <p:cNvPr id="5" name="AutoShape 3"/>
              <p:cNvSpPr>
                <a:spLocks noChangeArrowheads="1"/>
              </p:cNvSpPr>
              <p:nvPr/>
            </p:nvSpPr>
            <p:spPr bwMode="auto">
              <a:xfrm>
                <a:off x="624" y="912"/>
                <a:ext cx="4560" cy="2832"/>
              </a:xfrm>
              <a:prstGeom prst="rightArrow">
                <a:avLst>
                  <a:gd name="adj1" fmla="val 50000"/>
                  <a:gd name="adj2" fmla="val 40254"/>
                </a:avLst>
              </a:prstGeom>
              <a:solidFill>
                <a:srgbClr val="A4BEA5"/>
              </a:solidFill>
              <a:ln w="57150">
                <a:solidFill>
                  <a:srgbClr val="0000FF"/>
                </a:solidFill>
                <a:miter lim="800000"/>
                <a:headEnd/>
                <a:tailEnd/>
              </a:ln>
              <a:effectLst>
                <a:outerShdw dist="188799" dir="2863579" algn="ctr" rotWithShape="0">
                  <a:schemeClr val="tx2"/>
                </a:outerShdw>
              </a:effectLst>
            </p:spPr>
            <p:txBody>
              <a:bodyPr wrap="none" anchor="ctr"/>
              <a:lstStyle/>
              <a:p>
                <a:pPr algn="ctr" eaLnBrk="0" fontAlgn="auto" hangingPunct="0">
                  <a:spcBef>
                    <a:spcPts val="0"/>
                  </a:spcBef>
                  <a:spcAft>
                    <a:spcPts val="0"/>
                  </a:spcAft>
                  <a:defRPr/>
                </a:pPr>
                <a:endParaRPr lang="en-US">
                  <a:solidFill>
                    <a:schemeClr val="bg2"/>
                  </a:solidFill>
                  <a:latin typeface="Times New Roman" pitchFamily="18" charset="0"/>
                </a:endParaRPr>
              </a:p>
            </p:txBody>
          </p:sp>
          <p:sp>
            <p:nvSpPr>
              <p:cNvPr id="6" name="Line 4" descr="Newsprint"/>
              <p:cNvSpPr>
                <a:spLocks noChangeShapeType="1"/>
              </p:cNvSpPr>
              <p:nvPr/>
            </p:nvSpPr>
            <p:spPr bwMode="auto">
              <a:xfrm>
                <a:off x="912" y="1968"/>
                <a:ext cx="720"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5" descr="Newsprint"/>
              <p:cNvSpPr>
                <a:spLocks noChangeShapeType="1"/>
              </p:cNvSpPr>
              <p:nvPr/>
            </p:nvSpPr>
            <p:spPr bwMode="auto">
              <a:xfrm>
                <a:off x="1392" y="2448"/>
                <a:ext cx="72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descr="Newsprint"/>
              <p:cNvSpPr>
                <a:spLocks noChangeShapeType="1"/>
              </p:cNvSpPr>
              <p:nvPr/>
            </p:nvSpPr>
            <p:spPr bwMode="auto">
              <a:xfrm>
                <a:off x="2256" y="2208"/>
                <a:ext cx="240" cy="1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descr="Newsprint"/>
              <p:cNvSpPr>
                <a:spLocks noChangeShapeType="1"/>
              </p:cNvSpPr>
              <p:nvPr/>
            </p:nvSpPr>
            <p:spPr bwMode="auto">
              <a:xfrm flipH="1">
                <a:off x="1728" y="2736"/>
                <a:ext cx="336" cy="1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descr="Newsprint"/>
              <p:cNvSpPr>
                <a:spLocks noChangeShapeType="1"/>
              </p:cNvSpPr>
              <p:nvPr/>
            </p:nvSpPr>
            <p:spPr bwMode="auto">
              <a:xfrm>
                <a:off x="1008" y="2352"/>
                <a:ext cx="0" cy="52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9" descr="Newsprint"/>
              <p:cNvSpPr>
                <a:spLocks noChangeShapeType="1"/>
              </p:cNvSpPr>
              <p:nvPr/>
            </p:nvSpPr>
            <p:spPr bwMode="auto">
              <a:xfrm flipV="1">
                <a:off x="1728" y="1824"/>
                <a:ext cx="288" cy="43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0" descr="Newsprint"/>
              <p:cNvSpPr>
                <a:spLocks noChangeShapeType="1"/>
              </p:cNvSpPr>
              <p:nvPr/>
            </p:nvSpPr>
            <p:spPr bwMode="auto">
              <a:xfrm flipH="1" flipV="1">
                <a:off x="1104" y="2208"/>
                <a:ext cx="144" cy="57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descr="Newsprint"/>
              <p:cNvSpPr>
                <a:spLocks noChangeShapeType="1"/>
              </p:cNvSpPr>
              <p:nvPr/>
            </p:nvSpPr>
            <p:spPr bwMode="auto">
              <a:xfrm>
                <a:off x="2160" y="2304"/>
                <a:ext cx="48" cy="33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2" descr="Newsprint"/>
              <p:cNvSpPr>
                <a:spLocks noChangeShapeType="1"/>
              </p:cNvSpPr>
              <p:nvPr/>
            </p:nvSpPr>
            <p:spPr bwMode="auto">
              <a:xfrm flipV="1">
                <a:off x="2160" y="1920"/>
                <a:ext cx="624"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descr="Newsprint"/>
              <p:cNvSpPr>
                <a:spLocks noChangeShapeType="1"/>
              </p:cNvSpPr>
              <p:nvPr/>
            </p:nvSpPr>
            <p:spPr bwMode="auto">
              <a:xfrm>
                <a:off x="3360" y="1824"/>
                <a:ext cx="480" cy="24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descr="Newsprint"/>
              <p:cNvSpPr>
                <a:spLocks noChangeShapeType="1"/>
              </p:cNvSpPr>
              <p:nvPr/>
            </p:nvSpPr>
            <p:spPr bwMode="auto">
              <a:xfrm>
                <a:off x="3072" y="1920"/>
                <a:ext cx="240" cy="48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5" descr="Newsprint"/>
              <p:cNvSpPr>
                <a:spLocks noChangeShapeType="1"/>
              </p:cNvSpPr>
              <p:nvPr/>
            </p:nvSpPr>
            <p:spPr bwMode="auto">
              <a:xfrm flipV="1">
                <a:off x="2544" y="2496"/>
                <a:ext cx="336" cy="38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6" descr="Newsprint"/>
              <p:cNvSpPr>
                <a:spLocks noChangeShapeType="1"/>
              </p:cNvSpPr>
              <p:nvPr/>
            </p:nvSpPr>
            <p:spPr bwMode="auto">
              <a:xfrm>
                <a:off x="2832" y="2256"/>
                <a:ext cx="144"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7" descr="Newsprint"/>
              <p:cNvSpPr>
                <a:spLocks noChangeShapeType="1"/>
              </p:cNvSpPr>
              <p:nvPr/>
            </p:nvSpPr>
            <p:spPr bwMode="auto">
              <a:xfrm flipV="1">
                <a:off x="3024" y="2784"/>
                <a:ext cx="576"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8" descr="Newsprint"/>
              <p:cNvSpPr>
                <a:spLocks noChangeShapeType="1"/>
              </p:cNvSpPr>
              <p:nvPr/>
            </p:nvSpPr>
            <p:spPr bwMode="auto">
              <a:xfrm>
                <a:off x="3696" y="2400"/>
                <a:ext cx="480" cy="24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9" descr="Newsprint"/>
              <p:cNvSpPr>
                <a:spLocks noChangeShapeType="1"/>
              </p:cNvSpPr>
              <p:nvPr/>
            </p:nvSpPr>
            <p:spPr bwMode="auto">
              <a:xfrm flipV="1">
                <a:off x="4272" y="2160"/>
                <a:ext cx="288"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0" descr="Newsprint"/>
              <p:cNvSpPr>
                <a:spLocks noChangeShapeType="1"/>
              </p:cNvSpPr>
              <p:nvPr/>
            </p:nvSpPr>
            <p:spPr bwMode="auto">
              <a:xfrm flipV="1">
                <a:off x="3936" y="1968"/>
                <a:ext cx="336" cy="2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1" descr="Newsprint"/>
              <p:cNvSpPr>
                <a:spLocks noChangeShapeType="1"/>
              </p:cNvSpPr>
              <p:nvPr/>
            </p:nvSpPr>
            <p:spPr bwMode="auto">
              <a:xfrm>
                <a:off x="3504" y="2592"/>
                <a:ext cx="240" cy="9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2" descr="Newsprint"/>
              <p:cNvSpPr>
                <a:spLocks noChangeShapeType="1"/>
              </p:cNvSpPr>
              <p:nvPr/>
            </p:nvSpPr>
            <p:spPr bwMode="auto">
              <a:xfrm flipV="1">
                <a:off x="3552" y="2160"/>
                <a:ext cx="192"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3" descr="Newsprint"/>
              <p:cNvSpPr>
                <a:spLocks noChangeShapeType="1"/>
              </p:cNvSpPr>
              <p:nvPr/>
            </p:nvSpPr>
            <p:spPr bwMode="auto">
              <a:xfrm>
                <a:off x="4080" y="2832"/>
                <a:ext cx="336"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 descr="Newsprint"/>
              <p:cNvSpPr>
                <a:spLocks noChangeShapeType="1"/>
              </p:cNvSpPr>
              <p:nvPr/>
            </p:nvSpPr>
            <p:spPr bwMode="auto">
              <a:xfrm>
                <a:off x="2400" y="2544"/>
                <a:ext cx="192"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5" descr="Newsprint"/>
              <p:cNvSpPr>
                <a:spLocks noChangeShapeType="1"/>
              </p:cNvSpPr>
              <p:nvPr/>
            </p:nvSpPr>
            <p:spPr bwMode="auto">
              <a:xfrm>
                <a:off x="1440" y="2688"/>
                <a:ext cx="336"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6" descr="Newsprint"/>
              <p:cNvSpPr>
                <a:spLocks noChangeShapeType="1"/>
              </p:cNvSpPr>
              <p:nvPr/>
            </p:nvSpPr>
            <p:spPr bwMode="auto">
              <a:xfrm>
                <a:off x="912" y="1728"/>
                <a:ext cx="624"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7" descr="Newsprint"/>
              <p:cNvSpPr>
                <a:spLocks noChangeShapeType="1"/>
              </p:cNvSpPr>
              <p:nvPr/>
            </p:nvSpPr>
            <p:spPr bwMode="auto">
              <a:xfrm>
                <a:off x="1152" y="2112"/>
                <a:ext cx="384" cy="1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8" descr="Newsprint"/>
              <p:cNvSpPr>
                <a:spLocks noChangeShapeType="1"/>
              </p:cNvSpPr>
              <p:nvPr/>
            </p:nvSpPr>
            <p:spPr bwMode="auto">
              <a:xfrm flipH="1">
                <a:off x="2640" y="1824"/>
                <a:ext cx="384" cy="38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9" descr="Newsprint"/>
              <p:cNvSpPr>
                <a:spLocks noChangeShapeType="1"/>
              </p:cNvSpPr>
              <p:nvPr/>
            </p:nvSpPr>
            <p:spPr bwMode="auto">
              <a:xfrm flipH="1">
                <a:off x="2112" y="1872"/>
                <a:ext cx="384"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0" descr="Newsprint"/>
              <p:cNvSpPr>
                <a:spLocks noChangeShapeType="1"/>
              </p:cNvSpPr>
              <p:nvPr/>
            </p:nvSpPr>
            <p:spPr bwMode="auto">
              <a:xfrm flipH="1" flipV="1">
                <a:off x="2928" y="2640"/>
                <a:ext cx="288"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1" descr="Newsprint"/>
              <p:cNvSpPr>
                <a:spLocks noChangeShapeType="1"/>
              </p:cNvSpPr>
              <p:nvPr/>
            </p:nvSpPr>
            <p:spPr bwMode="auto">
              <a:xfrm flipV="1">
                <a:off x="3648" y="2880"/>
                <a:ext cx="336"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2" descr="Newsprint"/>
              <p:cNvSpPr>
                <a:spLocks noChangeShapeType="1"/>
              </p:cNvSpPr>
              <p:nvPr/>
            </p:nvSpPr>
            <p:spPr bwMode="auto">
              <a:xfrm flipV="1">
                <a:off x="3936" y="1680"/>
                <a:ext cx="432" cy="1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3" descr="Newsprint"/>
              <p:cNvSpPr>
                <a:spLocks noChangeShapeType="1"/>
              </p:cNvSpPr>
              <p:nvPr/>
            </p:nvSpPr>
            <p:spPr bwMode="auto">
              <a:xfrm>
                <a:off x="4368" y="2544"/>
                <a:ext cx="384"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4" descr="Newsprint"/>
              <p:cNvSpPr>
                <a:spLocks noChangeShapeType="1"/>
              </p:cNvSpPr>
              <p:nvPr/>
            </p:nvSpPr>
            <p:spPr bwMode="auto">
              <a:xfrm>
                <a:off x="4608" y="2016"/>
                <a:ext cx="192" cy="1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5" descr="Newsprint"/>
              <p:cNvSpPr>
                <a:spLocks noChangeShapeType="1"/>
              </p:cNvSpPr>
              <p:nvPr/>
            </p:nvSpPr>
            <p:spPr bwMode="auto">
              <a:xfrm flipV="1">
                <a:off x="4176" y="3216"/>
                <a:ext cx="192"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6" descr="Newsprint"/>
              <p:cNvSpPr>
                <a:spLocks noChangeShapeType="1"/>
              </p:cNvSpPr>
              <p:nvPr/>
            </p:nvSpPr>
            <p:spPr bwMode="auto">
              <a:xfrm flipV="1">
                <a:off x="4416" y="2736"/>
                <a:ext cx="240"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7" descr="Newsprint"/>
              <p:cNvSpPr>
                <a:spLocks noChangeShapeType="1"/>
              </p:cNvSpPr>
              <p:nvPr/>
            </p:nvSpPr>
            <p:spPr bwMode="auto">
              <a:xfrm flipV="1">
                <a:off x="2256" y="2736"/>
                <a:ext cx="240"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8" descr="Newsprint"/>
              <p:cNvSpPr>
                <a:spLocks noChangeShapeType="1"/>
              </p:cNvSpPr>
              <p:nvPr/>
            </p:nvSpPr>
            <p:spPr bwMode="auto">
              <a:xfrm>
                <a:off x="2928" y="1728"/>
                <a:ext cx="480" cy="24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9" descr="Newsprint"/>
              <p:cNvSpPr>
                <a:spLocks noChangeShapeType="1"/>
              </p:cNvSpPr>
              <p:nvPr/>
            </p:nvSpPr>
            <p:spPr bwMode="auto">
              <a:xfrm flipV="1">
                <a:off x="3264" y="2448"/>
                <a:ext cx="240"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40" descr="Newsprint"/>
              <p:cNvSpPr>
                <a:spLocks noChangeShapeType="1"/>
              </p:cNvSpPr>
              <p:nvPr/>
            </p:nvSpPr>
            <p:spPr bwMode="auto">
              <a:xfrm>
                <a:off x="3600" y="1728"/>
                <a:ext cx="24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1" descr="Newsprint"/>
              <p:cNvSpPr>
                <a:spLocks noChangeShapeType="1"/>
              </p:cNvSpPr>
              <p:nvPr/>
            </p:nvSpPr>
            <p:spPr bwMode="auto">
              <a:xfrm flipV="1">
                <a:off x="768" y="2160"/>
                <a:ext cx="240" cy="9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2" descr="Newsprint"/>
              <p:cNvSpPr>
                <a:spLocks noChangeShapeType="1"/>
              </p:cNvSpPr>
              <p:nvPr/>
            </p:nvSpPr>
            <p:spPr bwMode="auto">
              <a:xfrm>
                <a:off x="1728" y="1776"/>
                <a:ext cx="96" cy="9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3" descr="Newsprint"/>
              <p:cNvSpPr>
                <a:spLocks noChangeShapeType="1"/>
              </p:cNvSpPr>
              <p:nvPr/>
            </p:nvSpPr>
            <p:spPr bwMode="auto">
              <a:xfrm flipV="1">
                <a:off x="1920" y="2304"/>
                <a:ext cx="96"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4" descr="Newsprint"/>
              <p:cNvSpPr>
                <a:spLocks noChangeShapeType="1"/>
              </p:cNvSpPr>
              <p:nvPr/>
            </p:nvSpPr>
            <p:spPr bwMode="auto">
              <a:xfrm flipV="1">
                <a:off x="1824" y="2784"/>
                <a:ext cx="384"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5" descr="Newsprint"/>
              <p:cNvSpPr>
                <a:spLocks noChangeShapeType="1"/>
              </p:cNvSpPr>
              <p:nvPr/>
            </p:nvSpPr>
            <p:spPr bwMode="auto">
              <a:xfrm flipH="1" flipV="1">
                <a:off x="1104" y="2784"/>
                <a:ext cx="480" cy="1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6" descr="Newsprint"/>
              <p:cNvSpPr>
                <a:spLocks noChangeShapeType="1"/>
              </p:cNvSpPr>
              <p:nvPr/>
            </p:nvSpPr>
            <p:spPr bwMode="auto">
              <a:xfrm flipH="1">
                <a:off x="4272" y="1920"/>
                <a:ext cx="384"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7" descr="Newsprint"/>
              <p:cNvSpPr>
                <a:spLocks noChangeShapeType="1"/>
              </p:cNvSpPr>
              <p:nvPr/>
            </p:nvSpPr>
            <p:spPr bwMode="auto">
              <a:xfrm flipH="1">
                <a:off x="4512" y="2304"/>
                <a:ext cx="432" cy="9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8" descr="Newsprint"/>
              <p:cNvSpPr>
                <a:spLocks noChangeShapeType="1"/>
              </p:cNvSpPr>
              <p:nvPr/>
            </p:nvSpPr>
            <p:spPr bwMode="auto">
              <a:xfrm>
                <a:off x="3984" y="2400"/>
                <a:ext cx="192"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9" descr="Newsprint"/>
              <p:cNvSpPr>
                <a:spLocks noChangeShapeType="1"/>
              </p:cNvSpPr>
              <p:nvPr/>
            </p:nvSpPr>
            <p:spPr bwMode="auto">
              <a:xfrm flipV="1">
                <a:off x="2736" y="2688"/>
                <a:ext cx="144" cy="2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50" descr="Newsprint"/>
              <p:cNvSpPr>
                <a:spLocks noChangeShapeType="1"/>
              </p:cNvSpPr>
              <p:nvPr/>
            </p:nvSpPr>
            <p:spPr bwMode="auto">
              <a:xfrm flipV="1">
                <a:off x="2448" y="2400"/>
                <a:ext cx="432"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1" descr="Newsprint"/>
              <p:cNvSpPr>
                <a:spLocks noChangeShapeType="1"/>
              </p:cNvSpPr>
              <p:nvPr/>
            </p:nvSpPr>
            <p:spPr bwMode="auto">
              <a:xfrm flipV="1">
                <a:off x="3072" y="2304"/>
                <a:ext cx="48" cy="19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2" descr="Newsprint"/>
              <p:cNvSpPr>
                <a:spLocks noChangeShapeType="1"/>
              </p:cNvSpPr>
              <p:nvPr/>
            </p:nvSpPr>
            <p:spPr bwMode="auto">
              <a:xfrm flipV="1">
                <a:off x="3744" y="2688"/>
                <a:ext cx="480" cy="4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5" name="TextBox 70"/>
            <p:cNvSpPr txBox="1">
              <a:spLocks noChangeArrowheads="1"/>
            </p:cNvSpPr>
            <p:nvPr/>
          </p:nvSpPr>
          <p:spPr bwMode="auto">
            <a:xfrm>
              <a:off x="5791200" y="2144551"/>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00" b="1" dirty="0">
                  <a:solidFill>
                    <a:srgbClr val="002060"/>
                  </a:solidFill>
                </a:rPr>
                <a:t>Organized Chaos</a:t>
              </a:r>
            </a:p>
          </p:txBody>
        </p:sp>
      </p:grpSp>
      <p:grpSp>
        <p:nvGrpSpPr>
          <p:cNvPr id="3" name="Group 2"/>
          <p:cNvGrpSpPr/>
          <p:nvPr/>
        </p:nvGrpSpPr>
        <p:grpSpPr>
          <a:xfrm>
            <a:off x="553452" y="3812849"/>
            <a:ext cx="8514348" cy="1981200"/>
            <a:chOff x="553452" y="3812849"/>
            <a:chExt cx="8514348" cy="1981200"/>
          </a:xfrm>
        </p:grpSpPr>
        <p:grpSp>
          <p:nvGrpSpPr>
            <p:cNvPr id="56" name="Group 54"/>
            <p:cNvGrpSpPr>
              <a:grpSpLocks/>
            </p:cNvGrpSpPr>
            <p:nvPr/>
          </p:nvGrpSpPr>
          <p:grpSpPr bwMode="auto">
            <a:xfrm>
              <a:off x="553452" y="3812849"/>
              <a:ext cx="5029200" cy="1981200"/>
              <a:chOff x="624" y="912"/>
              <a:chExt cx="4560" cy="2832"/>
            </a:xfrm>
          </p:grpSpPr>
          <p:sp>
            <p:nvSpPr>
              <p:cNvPr id="57" name="AutoShape 55"/>
              <p:cNvSpPr>
                <a:spLocks noChangeArrowheads="1"/>
              </p:cNvSpPr>
              <p:nvPr/>
            </p:nvSpPr>
            <p:spPr bwMode="auto">
              <a:xfrm>
                <a:off x="624" y="912"/>
                <a:ext cx="4560" cy="2832"/>
              </a:xfrm>
              <a:prstGeom prst="rightArrow">
                <a:avLst>
                  <a:gd name="adj1" fmla="val 50000"/>
                  <a:gd name="adj2" fmla="val 40254"/>
                </a:avLst>
              </a:prstGeom>
              <a:solidFill>
                <a:srgbClr val="A4BEA5"/>
              </a:solidFill>
              <a:ln w="38100">
                <a:solidFill>
                  <a:srgbClr val="0000FF"/>
                </a:solidFill>
                <a:miter lim="800000"/>
                <a:headEnd/>
                <a:tailEnd/>
              </a:ln>
              <a:effectLst>
                <a:outerShdw dist="107763" dir="2700000" algn="ctr" rotWithShape="0">
                  <a:schemeClr val="tx2"/>
                </a:outerShdw>
              </a:effectLst>
            </p:spPr>
            <p:txBody>
              <a:bodyPr wrap="none" anchor="ctr"/>
              <a:lstStyle/>
              <a:p>
                <a:pPr fontAlgn="auto">
                  <a:spcBef>
                    <a:spcPts val="0"/>
                  </a:spcBef>
                  <a:spcAft>
                    <a:spcPts val="0"/>
                  </a:spcAft>
                  <a:defRPr/>
                </a:pPr>
                <a:endParaRPr lang="en-US" dirty="0">
                  <a:latin typeface="+mn-lt"/>
                </a:endParaRPr>
              </a:p>
            </p:txBody>
          </p:sp>
          <p:sp>
            <p:nvSpPr>
              <p:cNvPr id="58" name="Line 56" descr="Newsprint"/>
              <p:cNvSpPr>
                <a:spLocks noChangeShapeType="1"/>
              </p:cNvSpPr>
              <p:nvPr/>
            </p:nvSpPr>
            <p:spPr bwMode="auto">
              <a:xfrm>
                <a:off x="864" y="1824"/>
                <a:ext cx="57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57" descr="Newsprint"/>
              <p:cNvSpPr>
                <a:spLocks noChangeShapeType="1"/>
              </p:cNvSpPr>
              <p:nvPr/>
            </p:nvSpPr>
            <p:spPr bwMode="auto">
              <a:xfrm>
                <a:off x="1056" y="2304"/>
                <a:ext cx="148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58" descr="Newsprint"/>
              <p:cNvSpPr>
                <a:spLocks noChangeShapeType="1"/>
              </p:cNvSpPr>
              <p:nvPr/>
            </p:nvSpPr>
            <p:spPr bwMode="auto">
              <a:xfrm>
                <a:off x="1920" y="1968"/>
                <a:ext cx="91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59" descr="Newsprint"/>
              <p:cNvSpPr>
                <a:spLocks noChangeShapeType="1"/>
              </p:cNvSpPr>
              <p:nvPr/>
            </p:nvSpPr>
            <p:spPr bwMode="auto">
              <a:xfrm>
                <a:off x="672" y="2736"/>
                <a:ext cx="48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60" descr="Newsprint"/>
              <p:cNvSpPr>
                <a:spLocks noChangeShapeType="1"/>
              </p:cNvSpPr>
              <p:nvPr/>
            </p:nvSpPr>
            <p:spPr bwMode="auto">
              <a:xfrm>
                <a:off x="1584" y="2880"/>
                <a:ext cx="81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1" descr="Newsprint"/>
              <p:cNvSpPr>
                <a:spLocks noChangeShapeType="1"/>
              </p:cNvSpPr>
              <p:nvPr/>
            </p:nvSpPr>
            <p:spPr bwMode="auto">
              <a:xfrm>
                <a:off x="1104" y="2592"/>
                <a:ext cx="864"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2" descr="Newsprint"/>
              <p:cNvSpPr>
                <a:spLocks noChangeShapeType="1"/>
              </p:cNvSpPr>
              <p:nvPr/>
            </p:nvSpPr>
            <p:spPr bwMode="auto">
              <a:xfrm>
                <a:off x="720" y="2112"/>
                <a:ext cx="76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63" descr="Newsprint"/>
              <p:cNvSpPr>
                <a:spLocks noChangeShapeType="1"/>
              </p:cNvSpPr>
              <p:nvPr/>
            </p:nvSpPr>
            <p:spPr bwMode="auto">
              <a:xfrm>
                <a:off x="2928" y="2208"/>
                <a:ext cx="48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4" descr="Newsprint"/>
              <p:cNvSpPr>
                <a:spLocks noChangeShapeType="1"/>
              </p:cNvSpPr>
              <p:nvPr/>
            </p:nvSpPr>
            <p:spPr bwMode="auto">
              <a:xfrm>
                <a:off x="2544" y="2592"/>
                <a:ext cx="72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5" descr="Newsprint"/>
              <p:cNvSpPr>
                <a:spLocks noChangeShapeType="1"/>
              </p:cNvSpPr>
              <p:nvPr/>
            </p:nvSpPr>
            <p:spPr bwMode="auto">
              <a:xfrm>
                <a:off x="3456" y="2880"/>
                <a:ext cx="864"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6" descr="Newsprint"/>
              <p:cNvSpPr>
                <a:spLocks noChangeShapeType="1"/>
              </p:cNvSpPr>
              <p:nvPr/>
            </p:nvSpPr>
            <p:spPr bwMode="auto">
              <a:xfrm>
                <a:off x="3744" y="2640"/>
                <a:ext cx="100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67" descr="Newsprint"/>
              <p:cNvSpPr>
                <a:spLocks noChangeShapeType="1"/>
              </p:cNvSpPr>
              <p:nvPr/>
            </p:nvSpPr>
            <p:spPr bwMode="auto">
              <a:xfrm>
                <a:off x="3216" y="1968"/>
                <a:ext cx="96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68" descr="Newsprint"/>
              <p:cNvSpPr>
                <a:spLocks noChangeShapeType="1"/>
              </p:cNvSpPr>
              <p:nvPr/>
            </p:nvSpPr>
            <p:spPr bwMode="auto">
              <a:xfrm flipV="1">
                <a:off x="3888" y="2304"/>
                <a:ext cx="72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69" descr="Newsprint"/>
              <p:cNvSpPr>
                <a:spLocks noChangeShapeType="1"/>
              </p:cNvSpPr>
              <p:nvPr/>
            </p:nvSpPr>
            <p:spPr bwMode="auto">
              <a:xfrm>
                <a:off x="4368" y="2112"/>
                <a:ext cx="43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72" name="TextBox 69"/>
            <p:cNvSpPr txBox="1">
              <a:spLocks noChangeArrowheads="1"/>
            </p:cNvSpPr>
            <p:nvPr/>
          </p:nvSpPr>
          <p:spPr bwMode="auto">
            <a:xfrm>
              <a:off x="5791200" y="4418480"/>
              <a:ext cx="327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00" b="1" dirty="0">
                  <a:solidFill>
                    <a:srgbClr val="002060"/>
                  </a:solidFill>
                </a:rPr>
                <a:t>Future Focused</a:t>
              </a:r>
            </a:p>
            <a:p>
              <a:pPr eaLnBrk="1" hangingPunct="1"/>
              <a:r>
                <a:rPr lang="en-US" altLang="en-US" b="1" dirty="0">
                  <a:solidFill>
                    <a:srgbClr val="002060"/>
                  </a:solidFill>
                </a:rPr>
                <a:t>(aligned and integrated)</a:t>
              </a:r>
            </a:p>
          </p:txBody>
        </p:sp>
      </p:grpSp>
    </p:spTree>
    <p:extLst>
      <p:ext uri="{BB962C8B-B14F-4D97-AF65-F5344CB8AC3E}">
        <p14:creationId xmlns:p14="http://schemas.microsoft.com/office/powerpoint/2010/main" val="269002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2103"/>
            <a:ext cx="8782632" cy="5898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520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533400"/>
            <a:ext cx="8839200" cy="5562600"/>
          </a:xfrm>
        </p:spPr>
        <p:txBody>
          <a:bodyPr rtlCol="0">
            <a:noAutofit/>
          </a:bodyPr>
          <a:lstStyle/>
          <a:p>
            <a:pPr indent="0" algn="ctr" eaLnBrk="1" fontAlgn="auto" hangingPunct="1">
              <a:lnSpc>
                <a:spcPts val="4400"/>
              </a:lnSpc>
              <a:spcBef>
                <a:spcPts val="576"/>
              </a:spcBef>
              <a:spcAft>
                <a:spcPts val="0"/>
              </a:spcAft>
              <a:buFont typeface="Arial" pitchFamily="34" charset="0"/>
              <a:buNone/>
              <a:defRPr/>
            </a:pPr>
            <a:r>
              <a:rPr lang="en-US" sz="4400" b="1" dirty="0" smtClean="0">
                <a:solidFill>
                  <a:schemeClr val="tx2">
                    <a:lumMod val="75000"/>
                  </a:schemeClr>
                </a:solidFill>
                <a:effectLst>
                  <a:outerShdw blurRad="38100" dist="38100" dir="2700000" algn="tl">
                    <a:srgbClr val="000000">
                      <a:alpha val="43137"/>
                    </a:srgbClr>
                  </a:outerShdw>
                </a:effectLst>
                <a:latin typeface="Candara" pitchFamily="34" charset="0"/>
              </a:rPr>
              <a:t>ENGAGEMENT</a:t>
            </a:r>
          </a:p>
          <a:p>
            <a:pPr indent="0" algn="ctr" eaLnBrk="1" fontAlgn="auto" hangingPunct="1">
              <a:lnSpc>
                <a:spcPts val="4400"/>
              </a:lnSpc>
              <a:spcBef>
                <a:spcPts val="576"/>
              </a:spcBef>
              <a:spcAft>
                <a:spcPts val="0"/>
              </a:spcAft>
              <a:buFont typeface="Arial" pitchFamily="34" charset="0"/>
              <a:buNone/>
              <a:defRPr/>
            </a:pPr>
            <a:endParaRPr lang="en-US" sz="1600" b="1" dirty="0" smtClean="0">
              <a:solidFill>
                <a:schemeClr val="tx2">
                  <a:lumMod val="75000"/>
                </a:schemeClr>
              </a:solidFill>
              <a:effectLst>
                <a:outerShdw blurRad="38100" dist="38100" dir="2700000" algn="tl">
                  <a:srgbClr val="000000">
                    <a:alpha val="43137"/>
                  </a:srgbClr>
                </a:outerShdw>
              </a:effectLst>
              <a:latin typeface="Candara" pitchFamily="34" charset="0"/>
            </a:endParaRPr>
          </a:p>
          <a:p>
            <a:pPr indent="0" algn="ctr" eaLnBrk="1" fontAlgn="auto" hangingPunct="1">
              <a:spcBef>
                <a:spcPts val="576"/>
              </a:spcBef>
              <a:spcAft>
                <a:spcPts val="0"/>
              </a:spcAft>
              <a:buFont typeface="Arial" pitchFamily="34" charset="0"/>
              <a:buNone/>
              <a:defRPr/>
            </a:pPr>
            <a:r>
              <a:rPr lang="en-US" sz="2800" b="1" i="1" dirty="0" smtClean="0">
                <a:solidFill>
                  <a:schemeClr val="tx2">
                    <a:lumMod val="75000"/>
                  </a:schemeClr>
                </a:solidFill>
                <a:effectLst>
                  <a:outerShdw blurRad="38100" dist="38100" dir="2700000" algn="tl">
                    <a:srgbClr val="000000">
                      <a:alpha val="43137"/>
                    </a:srgbClr>
                  </a:outerShdw>
                </a:effectLst>
                <a:latin typeface="Candara" pitchFamily="34" charset="0"/>
              </a:rPr>
              <a:t>Rational Engagement</a:t>
            </a:r>
          </a:p>
          <a:p>
            <a:pPr indent="0" algn="ctr" eaLnBrk="1" fontAlgn="auto" hangingPunct="1">
              <a:spcBef>
                <a:spcPts val="576"/>
              </a:spcBef>
              <a:spcAft>
                <a:spcPts val="0"/>
              </a:spcAft>
              <a:buFont typeface="Arial" pitchFamily="34" charset="0"/>
              <a:buNone/>
              <a:defRPr/>
            </a:pPr>
            <a:r>
              <a:rPr lang="en-US" sz="2800" b="1" i="1" dirty="0" smtClean="0">
                <a:effectLst>
                  <a:outerShdw blurRad="38100" dist="38100" dir="2700000" algn="tl">
                    <a:srgbClr val="000000">
                      <a:alpha val="43137"/>
                    </a:srgbClr>
                  </a:outerShdw>
                </a:effectLst>
                <a:latin typeface="Candara" pitchFamily="34" charset="0"/>
              </a:rPr>
              <a:t>vs.</a:t>
            </a:r>
            <a:endParaRPr lang="en-US" sz="2800" b="1" i="1" dirty="0">
              <a:effectLst>
                <a:outerShdw blurRad="38100" dist="38100" dir="2700000" algn="tl">
                  <a:srgbClr val="000000">
                    <a:alpha val="43137"/>
                  </a:srgbClr>
                </a:outerShdw>
              </a:effectLst>
              <a:latin typeface="Candara" pitchFamily="34" charset="0"/>
            </a:endParaRPr>
          </a:p>
          <a:p>
            <a:pPr indent="0" algn="ctr" eaLnBrk="1" fontAlgn="auto" hangingPunct="1">
              <a:spcBef>
                <a:spcPts val="576"/>
              </a:spcBef>
              <a:spcAft>
                <a:spcPts val="0"/>
              </a:spcAft>
              <a:buFont typeface="Arial" pitchFamily="34" charset="0"/>
              <a:buNone/>
              <a:defRPr/>
            </a:pPr>
            <a:r>
              <a:rPr lang="en-US" sz="2800" b="1" i="1" dirty="0" smtClean="0">
                <a:solidFill>
                  <a:schemeClr val="tx2">
                    <a:lumMod val="75000"/>
                  </a:schemeClr>
                </a:solidFill>
                <a:effectLst>
                  <a:outerShdw blurRad="38100" dist="38100" dir="2700000" algn="tl">
                    <a:srgbClr val="000000">
                      <a:alpha val="43137"/>
                    </a:srgbClr>
                  </a:outerShdw>
                </a:effectLst>
                <a:latin typeface="Candara" pitchFamily="34" charset="0"/>
              </a:rPr>
              <a:t>Emotional Engagement</a:t>
            </a:r>
          </a:p>
          <a:p>
            <a:pPr indent="0" algn="ctr" eaLnBrk="1" fontAlgn="auto" hangingPunct="1">
              <a:spcBef>
                <a:spcPts val="576"/>
              </a:spcBef>
              <a:spcAft>
                <a:spcPts val="0"/>
              </a:spcAft>
              <a:buFont typeface="Arial" pitchFamily="34" charset="0"/>
              <a:buNone/>
              <a:defRPr/>
            </a:pPr>
            <a:endParaRPr lang="en-US" sz="2800" b="1" i="1" dirty="0" smtClean="0">
              <a:effectLst>
                <a:outerShdw blurRad="38100" dist="38100" dir="2700000" algn="tl">
                  <a:srgbClr val="000000">
                    <a:alpha val="43137"/>
                  </a:srgbClr>
                </a:outerShdw>
              </a:effectLst>
              <a:latin typeface="Candara" pitchFamily="34" charset="0"/>
            </a:endParaRPr>
          </a:p>
          <a:p>
            <a:pPr indent="0" algn="ctr" eaLnBrk="1" fontAlgn="auto" hangingPunct="1">
              <a:spcBef>
                <a:spcPts val="576"/>
              </a:spcBef>
              <a:spcAft>
                <a:spcPts val="0"/>
              </a:spcAft>
              <a:buFont typeface="Arial" pitchFamily="34" charset="0"/>
              <a:buNone/>
              <a:defRPr/>
            </a:pPr>
            <a:endParaRPr lang="en-US" sz="2800" b="1" i="1" dirty="0">
              <a:effectLst>
                <a:outerShdw blurRad="38100" dist="38100" dir="2700000" algn="tl">
                  <a:srgbClr val="000000">
                    <a:alpha val="43137"/>
                  </a:srgbClr>
                </a:outerShdw>
              </a:effectLst>
              <a:latin typeface="Candara" pitchFamily="34" charset="0"/>
            </a:endParaRPr>
          </a:p>
          <a:p>
            <a:pPr indent="0" algn="ctr" eaLnBrk="1" fontAlgn="auto" hangingPunct="1">
              <a:spcBef>
                <a:spcPts val="576"/>
              </a:spcBef>
              <a:spcAft>
                <a:spcPts val="0"/>
              </a:spcAft>
              <a:buFont typeface="Arial" pitchFamily="34" charset="0"/>
              <a:buNone/>
              <a:defRPr/>
            </a:pPr>
            <a:r>
              <a:rPr lang="en-US" sz="2800" b="1" i="1" dirty="0" smtClean="0">
                <a:solidFill>
                  <a:schemeClr val="tx2">
                    <a:lumMod val="75000"/>
                  </a:schemeClr>
                </a:solidFill>
                <a:effectLst>
                  <a:outerShdw blurRad="38100" dist="38100" dir="2700000" algn="tl">
                    <a:srgbClr val="000000">
                      <a:alpha val="43137"/>
                    </a:srgbClr>
                  </a:outerShdw>
                </a:effectLst>
                <a:latin typeface="Candara" pitchFamily="34" charset="0"/>
              </a:rPr>
              <a:t>Employee Satisfaction</a:t>
            </a:r>
          </a:p>
          <a:p>
            <a:pPr indent="0" algn="ctr" eaLnBrk="1" fontAlgn="auto" hangingPunct="1">
              <a:spcBef>
                <a:spcPts val="576"/>
              </a:spcBef>
              <a:spcAft>
                <a:spcPts val="0"/>
              </a:spcAft>
              <a:buFont typeface="Arial" pitchFamily="34" charset="0"/>
              <a:buNone/>
              <a:defRPr/>
            </a:pPr>
            <a:r>
              <a:rPr lang="en-US" sz="2800" b="1" i="1" dirty="0" smtClean="0">
                <a:effectLst>
                  <a:outerShdw blurRad="38100" dist="38100" dir="2700000" algn="tl">
                    <a:srgbClr val="000000">
                      <a:alpha val="43137"/>
                    </a:srgbClr>
                  </a:outerShdw>
                </a:effectLst>
                <a:latin typeface="Candara" pitchFamily="34" charset="0"/>
              </a:rPr>
              <a:t>vs.</a:t>
            </a:r>
          </a:p>
          <a:p>
            <a:pPr indent="0" algn="ctr" eaLnBrk="1" fontAlgn="auto" hangingPunct="1">
              <a:spcBef>
                <a:spcPts val="576"/>
              </a:spcBef>
              <a:spcAft>
                <a:spcPts val="0"/>
              </a:spcAft>
              <a:buFont typeface="Arial" pitchFamily="34" charset="0"/>
              <a:buNone/>
              <a:defRPr/>
            </a:pPr>
            <a:r>
              <a:rPr lang="en-US" sz="2800" b="1" i="1" dirty="0" smtClean="0">
                <a:solidFill>
                  <a:schemeClr val="tx2">
                    <a:lumMod val="75000"/>
                  </a:schemeClr>
                </a:solidFill>
                <a:effectLst>
                  <a:outerShdw blurRad="38100" dist="38100" dir="2700000" algn="tl">
                    <a:srgbClr val="000000">
                      <a:alpha val="43137"/>
                    </a:srgbClr>
                  </a:outerShdw>
                </a:effectLst>
                <a:latin typeface="Candara" pitchFamily="34" charset="0"/>
              </a:rPr>
              <a:t>Employee Engagement</a:t>
            </a:r>
            <a:endParaRPr lang="en-US" sz="2800" b="1" i="1" dirty="0">
              <a:solidFill>
                <a:schemeClr val="tx2">
                  <a:lumMod val="75000"/>
                </a:schemeClr>
              </a:solidFill>
              <a:effectLst>
                <a:outerShdw blurRad="38100" dist="38100" dir="2700000" algn="tl">
                  <a:srgbClr val="000000">
                    <a:alpha val="43137"/>
                  </a:srgbClr>
                </a:outerShdw>
              </a:effectLst>
              <a:latin typeface="Candara" pitchFamily="34" charset="0"/>
            </a:endParaRPr>
          </a:p>
        </p:txBody>
      </p:sp>
      <p:pic>
        <p:nvPicPr>
          <p:cNvPr id="1026" name="Picture 2" descr="https://encrypted-tbn0.gstatic.com/images?q=tbn:ANd9GcRt1WYnHWqXuoNYt5lUOqLC4cXiWLvWSkZDkMoFDxov-J9bD7jL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2466975" cy="1847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2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4" dur="1000"/>
                                        <p:tgtEl>
                                          <p:spTgt spid="6">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p:cTn id="1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9" dur="10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 calcmode="lin" valueType="num">
                                      <p:cBhvr>
                                        <p:cTn id="24"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26" dur="1000"/>
                                        <p:tgtEl>
                                          <p:spTgt spid="6">
                                            <p:txEl>
                                              <p:pRg st="7" end="7"/>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p:cTn id="29"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1" dur="1000"/>
                                        <p:tgtEl>
                                          <p:spTgt spid="6">
                                            <p:txEl>
                                              <p:pRg st="8" end="8"/>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 calcmode="lin" valueType="num">
                                      <p:cBhvr>
                                        <p:cTn id="34"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36"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lture of Service.g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276225"/>
            <a:ext cx="581977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67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629400" cy="1143000"/>
          </a:xfrm>
        </p:spPr>
        <p:txBody>
          <a:bodyPr rtlCol="0">
            <a:noAutofit/>
          </a:bodyPr>
          <a:lstStyle/>
          <a:p>
            <a:pPr algn="ctr" eaLnBrk="1" fontAlgn="auto" hangingPunct="1">
              <a:spcAft>
                <a:spcPts val="0"/>
              </a:spcAft>
              <a:defRPr/>
            </a:pPr>
            <a:r>
              <a:rPr lang="en-US" dirty="0" smtClean="0">
                <a:solidFill>
                  <a:schemeClr val="tx2">
                    <a:lumMod val="75000"/>
                  </a:schemeClr>
                </a:solidFill>
                <a:effectLst>
                  <a:outerShdw blurRad="38100" dist="38100" dir="2700000" algn="tl">
                    <a:srgbClr val="000000">
                      <a:alpha val="43137"/>
                    </a:srgbClr>
                  </a:outerShdw>
                </a:effectLst>
                <a:latin typeface="Candara" pitchFamily="34" charset="0"/>
              </a:rPr>
              <a:t>Culture of Service </a:t>
            </a:r>
            <a:br>
              <a:rPr lang="en-US" dirty="0" smtClean="0">
                <a:solidFill>
                  <a:schemeClr val="tx2">
                    <a:lumMod val="75000"/>
                  </a:schemeClr>
                </a:solidFill>
                <a:effectLst>
                  <a:outerShdw blurRad="38100" dist="38100" dir="2700000" algn="tl">
                    <a:srgbClr val="000000">
                      <a:alpha val="43137"/>
                    </a:srgbClr>
                  </a:outerShdw>
                </a:effectLst>
                <a:latin typeface="Candara" pitchFamily="34" charset="0"/>
              </a:rPr>
            </a:br>
            <a:r>
              <a:rPr lang="en-US" dirty="0" smtClean="0">
                <a:solidFill>
                  <a:schemeClr val="tx2">
                    <a:lumMod val="75000"/>
                  </a:schemeClr>
                </a:solidFill>
                <a:effectLst>
                  <a:outerShdw blurRad="38100" dist="38100" dir="2700000" algn="tl">
                    <a:srgbClr val="000000">
                      <a:alpha val="43137"/>
                    </a:srgbClr>
                  </a:outerShdw>
                </a:effectLst>
                <a:latin typeface="Candara" pitchFamily="34" charset="0"/>
              </a:rPr>
              <a:t>Certification Program</a:t>
            </a:r>
            <a:endParaRPr lang="en-US" dirty="0">
              <a:solidFill>
                <a:schemeClr val="tx2">
                  <a:lumMod val="75000"/>
                </a:schemeClr>
              </a:solidFill>
              <a:effectLst>
                <a:outerShdw blurRad="38100" dist="38100" dir="2700000" algn="tl">
                  <a:srgbClr val="000000">
                    <a:alpha val="43137"/>
                  </a:srgbClr>
                </a:outerShdw>
              </a:effectLst>
              <a:latin typeface="Candara" pitchFamily="34" charset="0"/>
            </a:endParaRPr>
          </a:p>
        </p:txBody>
      </p:sp>
      <p:grpSp>
        <p:nvGrpSpPr>
          <p:cNvPr id="3" name="Group 2"/>
          <p:cNvGrpSpPr/>
          <p:nvPr/>
        </p:nvGrpSpPr>
        <p:grpSpPr>
          <a:xfrm>
            <a:off x="3619500" y="1372900"/>
            <a:ext cx="1866900" cy="4723100"/>
            <a:chOff x="3848100" y="1665100"/>
            <a:chExt cx="1638300" cy="4278500"/>
          </a:xfrm>
        </p:grpSpPr>
        <p:pic>
          <p:nvPicPr>
            <p:cNvPr id="49155" name="Picture 2" descr="K:\Public Affairs\Powerpoint Presentations\Alliance for Innovation Webinar\COS certification prgram brochure (have not yet replaced logo with new version Michael did)_files\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1665100"/>
              <a:ext cx="1638300" cy="1884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descr="image005.jpg"/>
            <p:cNvPicPr>
              <a:picLocks noChangeAspect="1"/>
            </p:cNvPicPr>
            <p:nvPr/>
          </p:nvPicPr>
          <p:blipFill>
            <a:blip r:embed="rId4">
              <a:extLst>
                <a:ext uri="{28A0092B-C50C-407E-A947-70E740481C1C}">
                  <a14:useLocalDpi xmlns:a14="http://schemas.microsoft.com/office/drawing/2010/main" val="0"/>
                </a:ext>
              </a:extLst>
            </a:blip>
            <a:srcRect r="3448"/>
            <a:stretch>
              <a:fillRect/>
            </a:stretch>
          </p:blipFill>
          <p:spPr bwMode="auto">
            <a:xfrm>
              <a:off x="3877887" y="3261863"/>
              <a:ext cx="1608513" cy="1310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image00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7887" y="4587627"/>
              <a:ext cx="1608513" cy="1355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descr="retreat.jpg"/>
          <p:cNvPicPr>
            <a:picLocks noChangeAspect="1"/>
          </p:cNvPicPr>
          <p:nvPr/>
        </p:nvPicPr>
        <p:blipFill>
          <a:blip r:embed="rId6"/>
          <a:srcRect l="19643" t="19048" r="23214" b="23809"/>
          <a:stretch>
            <a:fillRect/>
          </a:stretch>
        </p:blipFill>
        <p:spPr>
          <a:xfrm rot="761040">
            <a:off x="355492" y="2882200"/>
            <a:ext cx="2895600" cy="21717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5321"/>
          <a:stretch/>
        </p:blipFill>
        <p:spPr>
          <a:xfrm rot="20844748">
            <a:off x="5823137" y="2920936"/>
            <a:ext cx="3053705" cy="2028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23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0" y="1168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u="sng" dirty="0">
                <a:latin typeface="Candara" pitchFamily="34" charset="0"/>
              </a:rPr>
              <a:t>Employee Opinion Survey</a:t>
            </a:r>
            <a:endParaRPr lang="en-US" altLang="en-US" sz="2400" dirty="0">
              <a:latin typeface="Candara" pitchFamily="34" charset="0"/>
            </a:endParaRPr>
          </a:p>
        </p:txBody>
      </p:sp>
      <p:sp>
        <p:nvSpPr>
          <p:cNvPr id="3" name="Title 1"/>
          <p:cNvSpPr txBox="1">
            <a:spLocks/>
          </p:cNvSpPr>
          <p:nvPr/>
        </p:nvSpPr>
        <p:spPr bwMode="auto">
          <a:xfrm>
            <a:off x="304800" y="152400"/>
            <a:ext cx="8839200" cy="612775"/>
          </a:xfrm>
          <a:prstGeom prst="rect">
            <a:avLst/>
          </a:prstGeom>
          <a:noFill/>
          <a:ln w="9525">
            <a:noFill/>
            <a:miter lim="800000"/>
            <a:headEnd/>
            <a:tailEnd/>
          </a:ln>
        </p:spPr>
        <p:txBody>
          <a:bodyPr anchor="ctr"/>
          <a:lstStyle/>
          <a:p>
            <a:pPr algn="ctr" fontAlgn="auto">
              <a:spcAft>
                <a:spcPts val="0"/>
              </a:spcAft>
              <a:defRPr/>
            </a:pPr>
            <a:r>
              <a:rPr lang="en-US" sz="4400" b="1" dirty="0">
                <a:solidFill>
                  <a:schemeClr val="tx2">
                    <a:lumMod val="75000"/>
                  </a:schemeClr>
                </a:solidFill>
                <a:effectLst>
                  <a:outerShdw blurRad="38100" dist="38100" dir="2700000" algn="tl">
                    <a:srgbClr val="000000">
                      <a:alpha val="43137"/>
                    </a:srgbClr>
                  </a:outerShdw>
                </a:effectLst>
                <a:latin typeface="Candara" pitchFamily="34" charset="0"/>
                <a:ea typeface="+mj-ea"/>
                <a:cs typeface="+mj-cs"/>
              </a:rPr>
              <a:t>Results</a:t>
            </a:r>
          </a:p>
        </p:txBody>
      </p:sp>
      <p:sp>
        <p:nvSpPr>
          <p:cNvPr id="53252" name="Rectangle 5"/>
          <p:cNvSpPr>
            <a:spLocks noChangeArrowheads="1"/>
          </p:cNvSpPr>
          <p:nvPr/>
        </p:nvSpPr>
        <p:spPr bwMode="auto">
          <a:xfrm>
            <a:off x="1295400" y="2006600"/>
            <a:ext cx="7848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200" dirty="0">
                <a:latin typeface="Candara" pitchFamily="34" charset="0"/>
              </a:rPr>
              <a:t>Management demonstrates strong personal commitment towards achieving the City's goals.	</a:t>
            </a:r>
          </a:p>
          <a:p>
            <a:pPr eaLnBrk="1" hangingPunct="1"/>
            <a:r>
              <a:rPr lang="en-US" altLang="en-US" sz="2200" dirty="0">
                <a:latin typeface="Candara" pitchFamily="34" charset="0"/>
              </a:rPr>
              <a:t>		</a:t>
            </a:r>
            <a:r>
              <a:rPr lang="en-US" altLang="en-US" sz="2200" b="1" dirty="0" smtClean="0">
                <a:latin typeface="Candara" pitchFamily="34" charset="0"/>
              </a:rPr>
              <a:t>+</a:t>
            </a:r>
            <a:r>
              <a:rPr lang="en-US" altLang="en-US" sz="2200" b="1" i="1" dirty="0" smtClean="0">
                <a:latin typeface="Candara" pitchFamily="34" charset="0"/>
              </a:rPr>
              <a:t>12.5% </a:t>
            </a:r>
            <a:endParaRPr lang="en-US" altLang="en-US" sz="2200" b="1" i="1" dirty="0">
              <a:latin typeface="Candara" pitchFamily="34" charset="0"/>
            </a:endParaRPr>
          </a:p>
          <a:p>
            <a:pPr eaLnBrk="1" hangingPunct="1"/>
            <a:r>
              <a:rPr lang="en-US" altLang="en-US" sz="1600" dirty="0">
                <a:latin typeface="Candara" pitchFamily="34" charset="0"/>
              </a:rPr>
              <a:t>	</a:t>
            </a:r>
          </a:p>
          <a:p>
            <a:pPr eaLnBrk="1" hangingPunct="1">
              <a:buFont typeface="Arial" charset="0"/>
              <a:buChar char="•"/>
            </a:pPr>
            <a:r>
              <a:rPr lang="en-US" altLang="en-US" sz="2200" dirty="0">
                <a:latin typeface="Candara" pitchFamily="34" charset="0"/>
              </a:rPr>
              <a:t>City management clearly communicates the City's vision, goals, and objectives.</a:t>
            </a:r>
          </a:p>
          <a:p>
            <a:pPr eaLnBrk="1" hangingPunct="1"/>
            <a:r>
              <a:rPr lang="en-US" altLang="en-US" sz="2200" dirty="0">
                <a:latin typeface="Candara" pitchFamily="34" charset="0"/>
              </a:rPr>
              <a:t>		</a:t>
            </a:r>
            <a:r>
              <a:rPr lang="en-US" altLang="en-US" sz="2200" b="1" i="1" dirty="0">
                <a:latin typeface="Candara" pitchFamily="34" charset="0"/>
              </a:rPr>
              <a:t>+</a:t>
            </a:r>
            <a:r>
              <a:rPr lang="en-US" altLang="en-US" sz="2200" b="1" i="1" dirty="0" smtClean="0">
                <a:latin typeface="Candara" pitchFamily="34" charset="0"/>
              </a:rPr>
              <a:t>20.6% </a:t>
            </a:r>
            <a:endParaRPr lang="en-US" altLang="en-US" sz="2200" b="1" i="1" dirty="0">
              <a:latin typeface="Candara" pitchFamily="34" charset="0"/>
            </a:endParaRPr>
          </a:p>
          <a:p>
            <a:pPr eaLnBrk="1" hangingPunct="1"/>
            <a:endParaRPr lang="en-US" altLang="en-US" sz="1600" dirty="0">
              <a:latin typeface="Candara" pitchFamily="34" charset="0"/>
            </a:endParaRPr>
          </a:p>
          <a:p>
            <a:pPr eaLnBrk="1" hangingPunct="1">
              <a:buFont typeface="Arial" charset="0"/>
              <a:buChar char="•"/>
            </a:pPr>
            <a:r>
              <a:rPr lang="en-US" altLang="en-US" sz="2200" dirty="0">
                <a:latin typeface="Candara" pitchFamily="34" charset="0"/>
              </a:rPr>
              <a:t>There is a positive and optimistic outlook about what can be accomplished in the City.</a:t>
            </a:r>
          </a:p>
          <a:p>
            <a:pPr eaLnBrk="1" hangingPunct="1"/>
            <a:r>
              <a:rPr lang="en-US" altLang="en-US" sz="2200" dirty="0">
                <a:latin typeface="Candara" pitchFamily="34" charset="0"/>
              </a:rPr>
              <a:t>		</a:t>
            </a:r>
            <a:r>
              <a:rPr lang="en-US" altLang="en-US" sz="2200" b="1" dirty="0" smtClean="0">
                <a:latin typeface="Candara" pitchFamily="34" charset="0"/>
              </a:rPr>
              <a:t>+</a:t>
            </a:r>
            <a:r>
              <a:rPr lang="en-US" altLang="en-US" sz="2200" b="1" i="1" dirty="0" smtClean="0">
                <a:latin typeface="Candara" pitchFamily="34" charset="0"/>
              </a:rPr>
              <a:t>17.7% </a:t>
            </a:r>
            <a:endParaRPr lang="en-US" altLang="en-US" sz="2200" b="1" i="1" dirty="0">
              <a:latin typeface="Candara" pitchFamily="34" charset="0"/>
            </a:endParaRPr>
          </a:p>
        </p:txBody>
      </p:sp>
      <p:pic>
        <p:nvPicPr>
          <p:cNvPr id="53253" name="Picture 6"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84462"/>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7"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03662"/>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8"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199062"/>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88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838200" y="1447800"/>
            <a:ext cx="7239000" cy="3840163"/>
          </a:xfrm>
        </p:spPr>
        <p:txBody>
          <a:bodyPr/>
          <a:lstStyle/>
          <a:p>
            <a:pPr algn="ctr">
              <a:buFont typeface="Arial" charset="0"/>
              <a:buNone/>
              <a:defRPr/>
            </a:pPr>
            <a:r>
              <a:rPr lang="en-US" sz="3200" b="1" u="sng" dirty="0" smtClean="0">
                <a:solidFill>
                  <a:schemeClr val="tx1"/>
                </a:solidFill>
                <a:latin typeface="Candara" pitchFamily="34" charset="0"/>
              </a:rPr>
              <a:t>Resident Satisfaction Survey</a:t>
            </a:r>
          </a:p>
          <a:p>
            <a:pPr>
              <a:buFont typeface="Arial" charset="0"/>
              <a:buNone/>
              <a:defRPr/>
            </a:pPr>
            <a:endParaRPr lang="en-US" sz="2000" dirty="0" smtClean="0">
              <a:solidFill>
                <a:schemeClr val="tx1"/>
              </a:solidFill>
              <a:latin typeface="Candara" pitchFamily="34" charset="0"/>
            </a:endParaRPr>
          </a:p>
          <a:p>
            <a:pPr lvl="2">
              <a:spcBef>
                <a:spcPts val="0"/>
              </a:spcBef>
              <a:buFont typeface="Arial" panose="020B0604020202020204" pitchFamily="34" charset="0"/>
              <a:buChar char="•"/>
              <a:defRPr/>
            </a:pPr>
            <a:r>
              <a:rPr lang="en-US" sz="2200" dirty="0" smtClean="0">
                <a:solidFill>
                  <a:schemeClr val="tx1"/>
                </a:solidFill>
                <a:latin typeface="Candara" pitchFamily="34" charset="0"/>
              </a:rPr>
              <a:t>Overall Quality of City Service:          </a:t>
            </a:r>
            <a:r>
              <a:rPr lang="en-US" sz="2200" b="1" dirty="0" smtClean="0">
                <a:solidFill>
                  <a:schemeClr val="tx1"/>
                </a:solidFill>
                <a:latin typeface="Candara" pitchFamily="34" charset="0"/>
              </a:rPr>
              <a:t>+15%</a:t>
            </a:r>
          </a:p>
          <a:p>
            <a:pPr lvl="2">
              <a:spcBef>
                <a:spcPts val="0"/>
              </a:spcBef>
              <a:buFont typeface="Arial" panose="020B0604020202020204" pitchFamily="34" charset="0"/>
              <a:buChar char="•"/>
              <a:defRPr/>
            </a:pPr>
            <a:endParaRPr lang="en-US" sz="2200" dirty="0" smtClean="0">
              <a:solidFill>
                <a:schemeClr val="tx1"/>
              </a:solidFill>
              <a:latin typeface="Candara" pitchFamily="34" charset="0"/>
            </a:endParaRPr>
          </a:p>
          <a:p>
            <a:pPr lvl="2">
              <a:spcBef>
                <a:spcPts val="0"/>
              </a:spcBef>
              <a:buFont typeface="Arial" panose="020B0604020202020204" pitchFamily="34" charset="0"/>
              <a:buChar char="•"/>
              <a:defRPr/>
            </a:pPr>
            <a:r>
              <a:rPr lang="en-US" sz="2200" dirty="0" smtClean="0">
                <a:solidFill>
                  <a:schemeClr val="tx1"/>
                </a:solidFill>
                <a:latin typeface="Candara" pitchFamily="34" charset="0"/>
              </a:rPr>
              <a:t>Overall Quality of Life:          </a:t>
            </a:r>
            <a:r>
              <a:rPr lang="en-US" sz="2200" b="1" dirty="0" smtClean="0">
                <a:solidFill>
                  <a:schemeClr val="tx1"/>
                </a:solidFill>
                <a:latin typeface="Candara" pitchFamily="34" charset="0"/>
              </a:rPr>
              <a:t>+19%</a:t>
            </a:r>
          </a:p>
          <a:p>
            <a:pPr lvl="2">
              <a:spcBef>
                <a:spcPts val="0"/>
              </a:spcBef>
              <a:buFont typeface="Arial" panose="020B0604020202020204" pitchFamily="34" charset="0"/>
              <a:buChar char="•"/>
              <a:defRPr/>
            </a:pPr>
            <a:endParaRPr lang="en-US" sz="2200" dirty="0" smtClean="0">
              <a:solidFill>
                <a:schemeClr val="tx1"/>
              </a:solidFill>
              <a:latin typeface="Candara" pitchFamily="34" charset="0"/>
            </a:endParaRPr>
          </a:p>
          <a:p>
            <a:pPr lvl="2">
              <a:spcBef>
                <a:spcPts val="0"/>
              </a:spcBef>
              <a:buFont typeface="Arial" panose="020B0604020202020204" pitchFamily="34" charset="0"/>
              <a:buChar char="•"/>
              <a:defRPr/>
            </a:pPr>
            <a:r>
              <a:rPr lang="en-US" sz="2200" dirty="0" smtClean="0">
                <a:solidFill>
                  <a:schemeClr val="tx1"/>
                </a:solidFill>
                <a:latin typeface="Candara" pitchFamily="34" charset="0"/>
              </a:rPr>
              <a:t>Value Received for Taxes Paid:  </a:t>
            </a:r>
            <a:r>
              <a:rPr lang="en-US" sz="2200" dirty="0">
                <a:solidFill>
                  <a:schemeClr val="tx1"/>
                </a:solidFill>
                <a:latin typeface="Candara" pitchFamily="34" charset="0"/>
              </a:rPr>
              <a:t> </a:t>
            </a:r>
            <a:r>
              <a:rPr lang="en-US" sz="2200" dirty="0" smtClean="0">
                <a:solidFill>
                  <a:schemeClr val="tx1"/>
                </a:solidFill>
                <a:latin typeface="Candara" pitchFamily="34" charset="0"/>
              </a:rPr>
              <a:t>        </a:t>
            </a:r>
            <a:r>
              <a:rPr lang="en-US" sz="2200" b="1" dirty="0" smtClean="0">
                <a:solidFill>
                  <a:schemeClr val="tx1"/>
                </a:solidFill>
                <a:latin typeface="Candara" pitchFamily="34" charset="0"/>
              </a:rPr>
              <a:t>+17%</a:t>
            </a:r>
          </a:p>
          <a:p>
            <a:pPr lvl="2">
              <a:spcBef>
                <a:spcPts val="0"/>
              </a:spcBef>
              <a:buFont typeface="Arial" panose="020B0604020202020204" pitchFamily="34" charset="0"/>
              <a:buChar char="•"/>
              <a:defRPr/>
            </a:pPr>
            <a:endParaRPr lang="en-US" sz="2200" dirty="0" smtClean="0">
              <a:solidFill>
                <a:schemeClr val="tx1"/>
              </a:solidFill>
              <a:latin typeface="Candara" pitchFamily="34" charset="0"/>
            </a:endParaRPr>
          </a:p>
          <a:p>
            <a:pPr lvl="2">
              <a:spcBef>
                <a:spcPts val="0"/>
              </a:spcBef>
              <a:buFont typeface="Arial" panose="020B0604020202020204" pitchFamily="34" charset="0"/>
              <a:buChar char="•"/>
              <a:defRPr/>
            </a:pPr>
            <a:r>
              <a:rPr lang="en-US" sz="2200" dirty="0" smtClean="0">
                <a:solidFill>
                  <a:schemeClr val="tx1"/>
                </a:solidFill>
                <a:latin typeface="Candara" pitchFamily="34" charset="0"/>
              </a:rPr>
              <a:t>City Moving in the Right Direction:           </a:t>
            </a:r>
            <a:r>
              <a:rPr lang="en-US" sz="2200" b="1" dirty="0" smtClean="0">
                <a:solidFill>
                  <a:schemeClr val="tx1"/>
                </a:solidFill>
                <a:latin typeface="Candara" pitchFamily="34" charset="0"/>
              </a:rPr>
              <a:t>+23%</a:t>
            </a:r>
          </a:p>
          <a:p>
            <a:pPr>
              <a:defRPr/>
            </a:pPr>
            <a:endParaRPr lang="en-US" sz="2200" dirty="0" smtClean="0">
              <a:latin typeface="Candara" pitchFamily="34" charset="0"/>
            </a:endParaRPr>
          </a:p>
          <a:p>
            <a:pPr eaLnBrk="1" hangingPunct="1">
              <a:buFont typeface="Arial" charset="0"/>
              <a:buNone/>
              <a:defRPr/>
            </a:pPr>
            <a:endParaRPr lang="en-US" sz="2200" b="1" dirty="0" smtClean="0">
              <a:latin typeface="Candara" pitchFamily="34" charset="0"/>
            </a:endParaRPr>
          </a:p>
        </p:txBody>
      </p:sp>
      <p:sp>
        <p:nvSpPr>
          <p:cNvPr id="5" name="Title 1"/>
          <p:cNvSpPr txBox="1">
            <a:spLocks/>
          </p:cNvSpPr>
          <p:nvPr/>
        </p:nvSpPr>
        <p:spPr bwMode="auto">
          <a:xfrm>
            <a:off x="304800" y="381000"/>
            <a:ext cx="8839200" cy="612775"/>
          </a:xfrm>
          <a:prstGeom prst="rect">
            <a:avLst/>
          </a:prstGeom>
          <a:noFill/>
          <a:ln w="9525">
            <a:noFill/>
            <a:miter lim="800000"/>
            <a:headEnd/>
            <a:tailEnd/>
          </a:ln>
        </p:spPr>
        <p:txBody>
          <a:bodyPr anchor="ctr"/>
          <a:lstStyle/>
          <a:p>
            <a:pPr algn="ctr" fontAlgn="auto">
              <a:spcAft>
                <a:spcPts val="0"/>
              </a:spcAft>
              <a:defRPr/>
            </a:pPr>
            <a:r>
              <a:rPr lang="en-US" sz="4400" b="1" dirty="0">
                <a:solidFill>
                  <a:schemeClr val="tx2">
                    <a:lumMod val="75000"/>
                  </a:schemeClr>
                </a:solidFill>
                <a:effectLst>
                  <a:outerShdw blurRad="38100" dist="38100" dir="2700000" algn="tl">
                    <a:srgbClr val="000000">
                      <a:alpha val="43137"/>
                    </a:srgbClr>
                  </a:outerShdw>
                </a:effectLst>
                <a:latin typeface="Candara" pitchFamily="34" charset="0"/>
                <a:ea typeface="+mj-ea"/>
                <a:cs typeface="+mj-cs"/>
              </a:rPr>
              <a:t>Results</a:t>
            </a:r>
          </a:p>
        </p:txBody>
      </p:sp>
      <p:pic>
        <p:nvPicPr>
          <p:cNvPr id="54276" name="Picture 6"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03462"/>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13062"/>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98862"/>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6" descr="green arrow try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6720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1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Culture of Service.g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609600"/>
            <a:ext cx="5222306"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76200"/>
            <a:ext cx="8839200" cy="769938"/>
          </a:xfrm>
          <a:prstGeom prst="rect">
            <a:avLst/>
          </a:prstGeom>
          <a:noFill/>
        </p:spPr>
        <p:txBody>
          <a:bodyPr>
            <a:spAutoFit/>
          </a:bodyPr>
          <a:lstStyle/>
          <a:p>
            <a:pPr algn="ctr">
              <a:defRPr/>
            </a:pPr>
            <a:r>
              <a:rPr lang="en-US" sz="4400" b="1" dirty="0">
                <a:solidFill>
                  <a:schemeClr val="tx2">
                    <a:lumMod val="75000"/>
                  </a:schemeClr>
                </a:solidFill>
                <a:effectLst>
                  <a:outerShdw blurRad="38100" dist="38100" dir="2700000" algn="tl">
                    <a:srgbClr val="000000">
                      <a:alpha val="43137"/>
                    </a:srgbClr>
                  </a:outerShdw>
                </a:effectLst>
                <a:latin typeface="Candara" pitchFamily="34" charset="0"/>
                <a:ea typeface="Calibri" pitchFamily="34" charset="0"/>
                <a:cs typeface="Arial" pitchFamily="34" charset="0"/>
              </a:rPr>
              <a:t> Culture of </a:t>
            </a:r>
            <a:r>
              <a:rPr lang="en-US" sz="4000" b="1" dirty="0">
                <a:solidFill>
                  <a:schemeClr val="tx2">
                    <a:lumMod val="75000"/>
                  </a:schemeClr>
                </a:solidFill>
                <a:effectLst>
                  <a:outerShdw blurRad="38100" dist="38100" dir="2700000" algn="tl">
                    <a:srgbClr val="000000">
                      <a:alpha val="43137"/>
                    </a:srgbClr>
                  </a:outerShdw>
                </a:effectLst>
                <a:latin typeface="Candara" pitchFamily="34" charset="0"/>
                <a:ea typeface="Calibri" pitchFamily="34" charset="0"/>
                <a:cs typeface="Arial" pitchFamily="34" charset="0"/>
              </a:rPr>
              <a:t>Service</a:t>
            </a:r>
            <a:r>
              <a:rPr lang="en-US" sz="4400" b="1" dirty="0">
                <a:solidFill>
                  <a:schemeClr val="tx2">
                    <a:lumMod val="75000"/>
                  </a:schemeClr>
                </a:solidFill>
                <a:effectLst>
                  <a:outerShdw blurRad="38100" dist="38100" dir="2700000" algn="tl">
                    <a:srgbClr val="000000">
                      <a:alpha val="43137"/>
                    </a:srgbClr>
                  </a:outerShdw>
                </a:effectLst>
                <a:latin typeface="Candara" pitchFamily="34" charset="0"/>
                <a:ea typeface="Calibri" pitchFamily="34" charset="0"/>
                <a:cs typeface="Arial" pitchFamily="34" charset="0"/>
              </a:rPr>
              <a:t> “Triangle”</a:t>
            </a:r>
            <a:endParaRPr lang="en-US" sz="4400" b="1" i="1" dirty="0">
              <a:latin typeface="Candara" pitchFamily="34" charset="0"/>
            </a:endParaRPr>
          </a:p>
        </p:txBody>
      </p:sp>
    </p:spTree>
    <p:extLst>
      <p:ext uri="{BB962C8B-B14F-4D97-AF65-F5344CB8AC3E}">
        <p14:creationId xmlns:p14="http://schemas.microsoft.com/office/powerpoint/2010/main" val="365578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one Sans">
      <a:majorFont>
        <a:latin typeface="ITC Stone Sans Std Bold"/>
        <a:ea typeface=""/>
        <a:cs typeface=""/>
      </a:majorFont>
      <a:minorFont>
        <a:latin typeface="ITC Stone Sans Std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355</Words>
  <Application>Microsoft Office PowerPoint</Application>
  <PresentationFormat>On-screen Show (4:3)</PresentationFormat>
  <Paragraphs>67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 Presentation</vt:lpstr>
      <vt:lpstr>PowerPoint Presentation</vt:lpstr>
      <vt:lpstr>PowerPoint Presentation</vt:lpstr>
      <vt:lpstr>PowerPoint Presentation</vt:lpstr>
      <vt:lpstr>PowerPoint Presentation</vt:lpstr>
      <vt:lpstr>PowerPoint Presentation</vt:lpstr>
      <vt:lpstr>Culture of Service  Certification Program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Bonfield, Thomas</dc:creator>
  <cp:lastModifiedBy>Bonfield, Tom</cp:lastModifiedBy>
  <cp:revision>3</cp:revision>
  <dcterms:modified xsi:type="dcterms:W3CDTF">2014-02-26T14:59:18Z</dcterms:modified>
</cp:coreProperties>
</file>