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4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38A3-2683-4C8B-81E8-33F8C20D1A9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44D8-6971-4F00-9AEC-A29B79ADC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3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C9CF38A3-2683-4C8B-81E8-33F8C20D1A94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1EB44D8-6971-4F00-9AEC-A29B79ADC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0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knight\AppData\Local\Microsoft\Windows\Temporary Internet Files\Content.IE5\IXXFHE04\MP900382652[1]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lIns="0" tIns="0" rIns="0" bIns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Changing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Organizational</a:t>
            </a:r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1295400"/>
          </a:xfrm>
        </p:spPr>
        <p:txBody>
          <a:bodyPr>
            <a:noAutofit/>
          </a:bodyPr>
          <a:lstStyle/>
          <a:p>
            <a:pPr marL="571500" indent="-2286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“Wiring it up” so that it endures</a:t>
            </a:r>
          </a:p>
          <a:p>
            <a:pPr marL="571500" indent="-2286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Making it replicable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4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CULTURE</a:t>
            </a:r>
            <a:endParaRPr lang="en-US" sz="124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3429000"/>
            <a:ext cx="777240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 20 Year Journey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6019800"/>
            <a:ext cx="777240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DAVE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CHILDS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, CITY MANAGER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Palmdale, California</a:t>
            </a:r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80999"/>
          </a:xfrm>
        </p:spPr>
        <p:txBody>
          <a:bodyPr lIns="0" tIns="0" rIns="0" bIns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2400" b="1" spc="-100" dirty="0" smtClean="0"/>
              <a:t>2012 UPDATED ARTWORK: MINNETONKA’S SHARED VALUES</a:t>
            </a:r>
            <a:endParaRPr lang="en-US" sz="2400" b="1" spc="-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2600"/>
            <a:ext cx="914555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1401"/>
            <a:ext cx="7772400" cy="838199"/>
          </a:xfrm>
          <a:effectLst/>
        </p:spPr>
        <p:txBody>
          <a:bodyPr lIns="0" tIns="0" rIns="0" bIns="0">
            <a:noAutofit/>
          </a:bodyPr>
          <a:lstStyle/>
          <a:p>
            <a:pPr>
              <a:lnSpc>
                <a:spcPts val="6000"/>
              </a:lnSpc>
              <a:spcBef>
                <a:spcPts val="1800"/>
              </a:spcBef>
            </a:pPr>
            <a:r>
              <a:rPr lang="en-US" sz="60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Sure, it worked in a high end suburb with lots of resources. But …</a:t>
            </a:r>
            <a:br>
              <a:rPr lang="en-US" sz="60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Is this process really replicable?</a:t>
            </a:r>
            <a:endParaRPr lang="en-US" sz="72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685800"/>
          </a:xfrm>
          <a:effectLst/>
        </p:spPr>
        <p:txBody>
          <a:bodyPr lIns="0" tIns="0" rIns="0" bIns="0">
            <a:noAutofit/>
          </a:bodyPr>
          <a:lstStyle/>
          <a:p>
            <a:pPr>
              <a:lnSpc>
                <a:spcPts val="5000"/>
              </a:lnSpc>
            </a:pPr>
            <a:r>
              <a:rPr lang="en-US" sz="48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PALMDALE, CA</a:t>
            </a:r>
            <a:endParaRPr lang="en-US" sz="4800" b="1" spc="-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41684" y="1371600"/>
            <a:ext cx="80010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Northern L.A. County high desert city</a:t>
            </a:r>
          </a:p>
          <a:p>
            <a:pPr marL="228600" indent="-228600" algn="l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155,000 residents</a:t>
            </a:r>
          </a:p>
          <a:p>
            <a:pPr marL="228600" indent="-228600" algn="l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182 employees (down from 365)</a:t>
            </a:r>
          </a:p>
          <a:p>
            <a:pPr marL="228600" indent="-228600" algn="l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Unemployment still at 12%</a:t>
            </a:r>
          </a:p>
          <a:p>
            <a:pPr marL="228600" indent="-228600" algn="l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Contracts:</a:t>
            </a:r>
          </a:p>
          <a:p>
            <a:pPr marL="285750" indent="-285750" algn="l">
              <a:lnSpc>
                <a:spcPts val="4000"/>
              </a:lnSpc>
              <a:spcBef>
                <a:spcPts val="0"/>
              </a:spcBef>
              <a:buFont typeface="Calibri" panose="020F0502020204030204" pitchFamily="34" charset="0"/>
              <a:buChar char="*"/>
            </a:pPr>
            <a:endParaRPr lang="en-US" sz="40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marL="285750" indent="-285750" algn="l">
              <a:lnSpc>
                <a:spcPts val="4000"/>
              </a:lnSpc>
              <a:spcBef>
                <a:spcPts val="0"/>
              </a:spcBef>
              <a:buFont typeface="Calibri" panose="020F0502020204030204" pitchFamily="34" charset="0"/>
              <a:buChar char="*"/>
            </a:pPr>
            <a:endParaRPr lang="en-US" sz="4000" b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marL="228600" indent="-228600" algn="l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Districts: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1150" y="3466177"/>
            <a:ext cx="3124200" cy="1277273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342900" indent="-342900">
              <a:lnSpc>
                <a:spcPts val="3200"/>
              </a:lnSpc>
            </a:pPr>
            <a:r>
              <a:rPr lang="en-US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Landscape/Parks Maintenance</a:t>
            </a:r>
          </a:p>
          <a:p>
            <a:pPr>
              <a:lnSpc>
                <a:spcPts val="3200"/>
              </a:lnSpc>
            </a:pPr>
            <a:r>
              <a:rPr lang="en-US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Street </a:t>
            </a:r>
            <a:r>
              <a:rPr lang="en-US" sz="3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Sweeping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7550" y="3456652"/>
            <a:ext cx="1695450" cy="1231106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Police</a:t>
            </a:r>
          </a:p>
          <a:p>
            <a:pPr>
              <a:lnSpc>
                <a:spcPts val="3200"/>
              </a:lnSpc>
            </a:pPr>
            <a:r>
              <a:rPr lang="en-US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Library</a:t>
            </a:r>
          </a:p>
          <a:p>
            <a:pPr>
              <a:lnSpc>
                <a:spcPts val="3200"/>
              </a:lnSpc>
            </a:pPr>
            <a:r>
              <a:rPr lang="en-US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IT</a:t>
            </a:r>
            <a:endParaRPr lang="en-US" sz="32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6734" y="5017294"/>
            <a:ext cx="1695450" cy="1231106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Fire</a:t>
            </a:r>
          </a:p>
          <a:p>
            <a:pPr>
              <a:lnSpc>
                <a:spcPts val="3200"/>
              </a:lnSpc>
            </a:pPr>
            <a:r>
              <a:rPr lang="en-US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Water</a:t>
            </a:r>
          </a:p>
          <a:p>
            <a:pPr>
              <a:lnSpc>
                <a:spcPts val="3200"/>
              </a:lnSpc>
            </a:pPr>
            <a:r>
              <a:rPr lang="en-US" sz="3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Transit</a:t>
            </a:r>
            <a:endParaRPr lang="en-US" sz="32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20728"/>
            <a:ext cx="2743200" cy="16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" y="1934578"/>
            <a:ext cx="9130390" cy="4932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 lIns="0" tIns="0" rIns="0" bIns="0">
            <a:normAutofit/>
          </a:bodyPr>
          <a:lstStyle/>
          <a:p>
            <a:r>
              <a:rPr lang="en-US" b="1" spc="-100" dirty="0" smtClean="0"/>
              <a:t>Call for Volunteers to Revisit Values</a:t>
            </a:r>
            <a:endParaRPr lang="en-US" b="1" spc="-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 lIns="0" tIns="0" rIns="0" bIns="0">
            <a:noAutofit/>
          </a:bodyPr>
          <a:lstStyle/>
          <a:p>
            <a:pPr marL="0" indent="0" algn="ctr">
              <a:lnSpc>
                <a:spcPts val="7600"/>
              </a:lnSpc>
              <a:spcBef>
                <a:spcPts val="0"/>
              </a:spcBef>
              <a:buNone/>
            </a:pPr>
            <a:r>
              <a:rPr lang="en-US" sz="9600" b="1" spc="-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OVER 50</a:t>
            </a:r>
          </a:p>
          <a:p>
            <a:pPr marL="0" indent="0" algn="ctr">
              <a:lnSpc>
                <a:spcPts val="7600"/>
              </a:lnSpc>
              <a:spcBef>
                <a:spcPts val="0"/>
              </a:spcBef>
              <a:buNone/>
            </a:pPr>
            <a:r>
              <a:rPr lang="en-US" sz="9600" b="1" spc="-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VOLUNTEERS!</a:t>
            </a:r>
            <a:endParaRPr lang="en-US" sz="9600" b="1" spc="-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lIns="0" tIns="0" rIns="0" bIns="0">
            <a:normAutofit/>
          </a:bodyPr>
          <a:lstStyle/>
          <a:p>
            <a:r>
              <a:rPr lang="en-US" sz="36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PALMDALE’S SHARED VALUES</a:t>
            </a:r>
            <a:endParaRPr lang="en-US" sz="36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0"/>
          <a:stretch/>
        </p:blipFill>
        <p:spPr>
          <a:xfrm>
            <a:off x="76200" y="1133288"/>
            <a:ext cx="9144000" cy="53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808038"/>
            <a:ext cx="4953000" cy="563562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ts val="4800"/>
              </a:lnSpc>
            </a:pPr>
            <a:r>
              <a:rPr lang="en-US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pc="-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4572000" cy="3352800"/>
          </a:xfrm>
        </p:spPr>
        <p:txBody>
          <a:bodyPr lIns="0" tIns="0" rIns="0" bIns="0">
            <a:noAutofit/>
          </a:bodyPr>
          <a:lstStyle/>
          <a:p>
            <a:pPr marL="228600" indent="-228600">
              <a:lnSpc>
                <a:spcPts val="4000"/>
              </a:lnSpc>
              <a:spcBef>
                <a:spcPts val="0"/>
              </a:spcBef>
            </a:pPr>
            <a:r>
              <a:rPr lang="en-U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CEO Must Lead</a:t>
            </a:r>
          </a:p>
          <a:p>
            <a:pPr marL="228600" indent="-228600">
              <a:lnSpc>
                <a:spcPts val="4000"/>
              </a:lnSpc>
              <a:spcBef>
                <a:spcPts val="0"/>
              </a:spcBef>
            </a:pPr>
            <a:r>
              <a:rPr lang="en-U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Involve Everyone</a:t>
            </a:r>
          </a:p>
          <a:p>
            <a:pPr marL="228600" indent="-228600">
              <a:lnSpc>
                <a:spcPts val="4000"/>
              </a:lnSpc>
              <a:spcBef>
                <a:spcPts val="0"/>
              </a:spcBef>
            </a:pPr>
            <a:r>
              <a:rPr lang="en-U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“Wire It Up”</a:t>
            </a:r>
          </a:p>
          <a:p>
            <a:pPr marL="228600" indent="-228600">
              <a:lnSpc>
                <a:spcPts val="4000"/>
              </a:lnSpc>
              <a:spcBef>
                <a:spcPts val="0"/>
              </a:spcBef>
            </a:pPr>
            <a:r>
              <a:rPr lang="en-U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Stories, metaphors &amp; symbolism are critical to success </a:t>
            </a:r>
            <a:r>
              <a:rPr lang="en-US" sz="36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(must be “our stories”)</a:t>
            </a:r>
            <a:endParaRPr lang="en-US" sz="36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1447800"/>
            <a:ext cx="495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945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1"/>
            <a:ext cx="9144000" cy="685799"/>
          </a:xfrm>
        </p:spPr>
        <p:txBody>
          <a:bodyPr lIns="0" tIns="0" rIns="0" bIns="0">
            <a:noAutofit/>
          </a:bodyPr>
          <a:lstStyle/>
          <a:p>
            <a:r>
              <a:rPr lang="en-US" sz="60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Change That</a:t>
            </a:r>
            <a:endParaRPr lang="en-US" sz="60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533400"/>
          </a:xfrm>
        </p:spPr>
        <p:txBody>
          <a:bodyPr>
            <a:noAutofit/>
          </a:bodyPr>
          <a:lstStyle/>
          <a:p>
            <a:r>
              <a:rPr lang="en-US" sz="4800" spc="-300" dirty="0" smtClean="0">
                <a:solidFill>
                  <a:schemeClr val="bg1"/>
                </a:solidFill>
              </a:rPr>
              <a:t>The </a:t>
            </a:r>
            <a:r>
              <a:rPr lang="en-US" sz="48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metaphor</a:t>
            </a:r>
            <a:r>
              <a:rPr lang="en-US" sz="4800" spc="-300" dirty="0" smtClean="0">
                <a:solidFill>
                  <a:schemeClr val="bg1"/>
                </a:solidFill>
              </a:rPr>
              <a:t> of a bonsai tree</a:t>
            </a:r>
            <a:endParaRPr lang="en-US" sz="4800" spc="-3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3400" y="2111375"/>
            <a:ext cx="441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</a:t>
            </a:r>
            <a:r>
              <a:rPr lang="en-US" sz="11800" b="1" spc="-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ASTS</a:t>
            </a:r>
            <a:endParaRPr lang="en-US" sz="11800" b="1" spc="-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838200"/>
          </a:xfrm>
        </p:spPr>
        <p:txBody>
          <a:bodyPr lIns="0" tIns="0" rIns="0" bIns="0">
            <a:noAutofit/>
          </a:bodyPr>
          <a:lstStyle/>
          <a:p>
            <a:r>
              <a:rPr lang="en-US" sz="48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 MINNETONKA, MN</a:t>
            </a:r>
            <a:endParaRPr lang="en-US" sz="4800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924800" cy="3505200"/>
          </a:xfrm>
        </p:spPr>
        <p:txBody>
          <a:bodyPr lIns="0" tIns="0" rIns="0" bIns="0">
            <a:noAutofit/>
          </a:bodyPr>
          <a:lstStyle/>
          <a:p>
            <a:pPr marL="228600" indent="-228600" algn="l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Minneapolis suburb</a:t>
            </a:r>
          </a:p>
          <a:p>
            <a:pPr marL="228600" indent="-228600" algn="l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55,000 residents</a:t>
            </a:r>
          </a:p>
          <a:p>
            <a:pPr marL="228600" indent="-228600" algn="l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employees</a:t>
            </a:r>
          </a:p>
          <a:p>
            <a:pPr marL="228600" indent="-228600" algn="l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AAA Bond Rating</a:t>
            </a:r>
          </a:p>
          <a:p>
            <a:pPr marL="228600" indent="-228600" algn="l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Projects Endowment Fund</a:t>
            </a:r>
          </a:p>
          <a:p>
            <a:pPr marL="228600" indent="-228600" algn="l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of Fortune 500</a:t>
            </a:r>
            <a:r>
              <a:rPr lang="en-US" sz="4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companies</a:t>
            </a:r>
            <a:endParaRPr lang="en-US" sz="44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38400"/>
            <a:ext cx="2052844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1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"/>
            <a:ext cx="9140504" cy="6855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0504" cy="762000"/>
          </a:xfrm>
        </p:spPr>
        <p:txBody>
          <a:bodyPr lIns="0" tIns="0" rIns="0" bIns="0">
            <a:noAutofit/>
          </a:bodyPr>
          <a:lstStyle/>
          <a:p>
            <a:pPr>
              <a:lnSpc>
                <a:spcPts val="9600"/>
              </a:lnSpc>
            </a:pPr>
            <a:r>
              <a:rPr lang="en-US" sz="9600" b="1" spc="-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revisit</a:t>
            </a:r>
            <a:br>
              <a:rPr lang="en-US" sz="9600" b="1" spc="-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spc="-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values</a:t>
            </a:r>
            <a:endParaRPr lang="en-US" sz="9600" b="1" spc="-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0813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838200"/>
            <a:ext cx="8229600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ts val="48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Team of 12 </a:t>
            </a:r>
            <a:r>
              <a:rPr lang="en-US" sz="3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(diagonal slice of org.)</a:t>
            </a:r>
            <a:endParaRPr lang="en-US" sz="3600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marL="228600" indent="-228600" algn="l">
              <a:lnSpc>
                <a:spcPts val="48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Focus Groups:</a:t>
            </a:r>
            <a:endParaRPr lang="en-US" sz="3600" spc="-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marL="914400" indent="-514350" algn="l">
              <a:lnSpc>
                <a:spcPts val="4800"/>
              </a:lnSpc>
              <a:spcBef>
                <a:spcPts val="4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Char char=""/>
            </a:pPr>
            <a:r>
              <a:rPr lang="en-US" sz="4400" i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What’s important around here?</a:t>
            </a:r>
          </a:p>
          <a:p>
            <a:pPr marL="914400" indent="-514350" algn="l">
              <a:lnSpc>
                <a:spcPts val="4800"/>
              </a:lnSpc>
              <a:spcBef>
                <a:spcPts val="4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Char char=""/>
            </a:pPr>
            <a:r>
              <a:rPr lang="en-US" sz="4400" i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What </a:t>
            </a:r>
            <a:r>
              <a:rPr lang="en-US" sz="4400" b="1" i="1" u="sng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should be </a:t>
            </a:r>
            <a:r>
              <a:rPr lang="en-US" sz="4400" i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important around here?</a:t>
            </a:r>
          </a:p>
          <a:p>
            <a:pPr marL="914400" indent="-514350" algn="l">
              <a:lnSpc>
                <a:spcPts val="4800"/>
              </a:lnSpc>
              <a:spcBef>
                <a:spcPts val="4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Char char=""/>
            </a:pPr>
            <a:r>
              <a:rPr lang="en-US" sz="4400" i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What should be </a:t>
            </a:r>
            <a:r>
              <a:rPr lang="en-US" sz="4400" b="1" i="1" u="sng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most</a:t>
            </a:r>
            <a:r>
              <a:rPr lang="en-US" sz="4400" i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important around here?</a:t>
            </a:r>
          </a:p>
          <a:p>
            <a:pPr marL="228600" indent="-228600" algn="l">
              <a:lnSpc>
                <a:spcPts val="48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Employees vote on shared values</a:t>
            </a:r>
            <a:endParaRPr lang="en-US" sz="48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1981200"/>
            <a:ext cx="8458200" cy="32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sz="40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AUTHENTIC </a:t>
            </a: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COMMUNICATION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sz="40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CONTAGIOUS </a:t>
            </a: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ENTHUSIASM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sz="40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HEALTHY HUMAN </a:t>
            </a: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RELATIONSHIPS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sz="40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SHARED </a:t>
            </a: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SUCCESS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sz="40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ADAPTABLE </a:t>
            </a: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LEARNING &amp; INNOVATION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sz="40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OUTCOME FOCUSED </a:t>
            </a:r>
            <a:r>
              <a:rPr lang="en-US" sz="48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TEAMWORK</a:t>
            </a:r>
            <a:endParaRPr lang="en-US" sz="48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838199"/>
          </a:xfrm>
        </p:spPr>
        <p:txBody>
          <a:bodyPr lIns="0" tIns="0" rIns="0" bIns="0">
            <a:noAutofit/>
          </a:bodyPr>
          <a:lstStyle/>
          <a:p>
            <a:r>
              <a:rPr lang="en-US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MINNETONKA’S SHARED VALUES</a:t>
            </a:r>
            <a:endParaRPr lang="en-US" b="1" spc="-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3" y="762000"/>
            <a:ext cx="7390827" cy="573500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533400"/>
            <a:ext cx="7772400" cy="3809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2400" b="1" spc="-100" dirty="0" smtClean="0"/>
              <a:t>1995 ARTWORK: MINNETONKA’S SHARED VALUES</a:t>
            </a:r>
            <a:endParaRPr lang="en-US" sz="2400" b="1" spc="-100" dirty="0"/>
          </a:p>
        </p:txBody>
      </p:sp>
    </p:spTree>
    <p:extLst>
      <p:ext uri="{BB962C8B-B14F-4D97-AF65-F5344CB8AC3E}">
        <p14:creationId xmlns:p14="http://schemas.microsoft.com/office/powerpoint/2010/main" val="32456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838199"/>
          </a:xfrm>
          <a:effectLst>
            <a:reflection blurRad="6350" stA="52000" endA="300" endPos="35000" dir="5400000" sy="-100000" algn="bl" rotWithShape="0"/>
          </a:effectLst>
        </p:spPr>
        <p:txBody>
          <a:bodyPr lIns="0" tIns="0" rIns="0" bIns="0"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IT REAL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1676400"/>
            <a:ext cx="8077200" cy="99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</a:pPr>
            <a:r>
              <a:rPr lang="en-US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What do they mean?</a:t>
            </a:r>
          </a:p>
          <a:p>
            <a:pPr marL="228600" indent="-228600">
              <a:spcBef>
                <a:spcPts val="0"/>
              </a:spcBef>
            </a:pPr>
            <a:r>
              <a:rPr lang="en-US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What behaviors exist when we live these values?</a:t>
            </a:r>
            <a:endParaRPr lang="en-US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971800"/>
            <a:ext cx="7772400" cy="762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“WIRING IT UP”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28900" y="3962400"/>
            <a:ext cx="42291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ts val="3600"/>
              </a:lnSpc>
              <a:spcBef>
                <a:spcPts val="60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HIRING</a:t>
            </a:r>
          </a:p>
          <a:p>
            <a:pPr marL="228600" indent="-228600">
              <a:lnSpc>
                <a:spcPts val="3600"/>
              </a:lnSpc>
              <a:spcBef>
                <a:spcPts val="60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EVALUATIONS</a:t>
            </a:r>
          </a:p>
          <a:p>
            <a:pPr marL="228600" indent="-228600">
              <a:lnSpc>
                <a:spcPts val="3600"/>
              </a:lnSpc>
              <a:spcBef>
                <a:spcPts val="60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TRAINING</a:t>
            </a:r>
          </a:p>
          <a:p>
            <a:pPr marL="228600" indent="-228600">
              <a:lnSpc>
                <a:spcPts val="3600"/>
              </a:lnSpc>
              <a:spcBef>
                <a:spcPts val="60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COMPENSATION</a:t>
            </a:r>
            <a:endParaRPr lang="en-US" sz="40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1" y="228600"/>
            <a:ext cx="9144000" cy="495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7200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STORIES OF SUCCESS</a:t>
            </a:r>
            <a:endParaRPr lang="en-US" sz="72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04937" y="4114800"/>
            <a:ext cx="6334125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ts val="4400"/>
              </a:lnSpc>
              <a:spcBef>
                <a:spcPts val="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44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Public Works Union Steward</a:t>
            </a:r>
          </a:p>
          <a:p>
            <a:pPr marL="228600" indent="-228600" algn="l">
              <a:lnSpc>
                <a:spcPts val="4400"/>
              </a:lnSpc>
              <a:spcBef>
                <a:spcPts val="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44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New City Manager 2000</a:t>
            </a:r>
          </a:p>
          <a:p>
            <a:pPr marL="228600" indent="-228600" algn="l">
              <a:lnSpc>
                <a:spcPts val="4400"/>
              </a:lnSpc>
              <a:spcBef>
                <a:spcPts val="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44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New City Manager 2013</a:t>
            </a:r>
          </a:p>
          <a:p>
            <a:pPr marL="228600" indent="-228600" algn="l">
              <a:lnSpc>
                <a:spcPts val="4400"/>
              </a:lnSpc>
              <a:spcBef>
                <a:spcPts val="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4400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Renewing/Refreshing</a:t>
            </a:r>
            <a:endParaRPr lang="en-US" sz="4400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270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Changing Organizational</vt:lpstr>
      <vt:lpstr>Culture Change That</vt:lpstr>
      <vt:lpstr>1993 MINNETONKA, MN</vt:lpstr>
      <vt:lpstr>Time to revisit the values</vt:lpstr>
      <vt:lpstr>PowerPoint Presentation</vt:lpstr>
      <vt:lpstr>MINNETONKA’S SHARED VALUES</vt:lpstr>
      <vt:lpstr>PowerPoint Presentation</vt:lpstr>
      <vt:lpstr>MAKING IT REAL</vt:lpstr>
      <vt:lpstr>PowerPoint Presentation</vt:lpstr>
      <vt:lpstr>2012 UPDATED ARTWORK: MINNETONKA’S SHARED VALUES</vt:lpstr>
      <vt:lpstr>Sure, it worked in a high end suburb with lots of resources. But …  Is this process really replicable?</vt:lpstr>
      <vt:lpstr>2013 PALMDALE, CA</vt:lpstr>
      <vt:lpstr>Call for Volunteers to Revisit Values</vt:lpstr>
      <vt:lpstr>PALMDALE’S SHARED VALUES</vt:lpstr>
      <vt:lpstr>LESSONS LEARNED</vt:lpstr>
    </vt:vector>
  </TitlesOfParts>
  <Company>City of Palmdale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Organizational</dc:title>
  <dc:creator>profile</dc:creator>
  <cp:lastModifiedBy>End User</cp:lastModifiedBy>
  <cp:revision>86</cp:revision>
  <cp:lastPrinted>2014-04-16T18:44:06Z</cp:lastPrinted>
  <dcterms:created xsi:type="dcterms:W3CDTF">2014-04-11T00:03:30Z</dcterms:created>
  <dcterms:modified xsi:type="dcterms:W3CDTF">2014-04-17T23:25:25Z</dcterms:modified>
</cp:coreProperties>
</file>