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60" r:id="rId2"/>
    <p:sldId id="272" r:id="rId3"/>
    <p:sldId id="328" r:id="rId4"/>
    <p:sldId id="326" r:id="rId5"/>
    <p:sldId id="314" r:id="rId6"/>
    <p:sldId id="385" r:id="rId7"/>
    <p:sldId id="386" r:id="rId8"/>
    <p:sldId id="387" r:id="rId9"/>
    <p:sldId id="388" r:id="rId10"/>
    <p:sldId id="389" r:id="rId11"/>
    <p:sldId id="391" r:id="rId12"/>
    <p:sldId id="392" r:id="rId13"/>
    <p:sldId id="288" r:id="rId14"/>
    <p:sldId id="403" r:id="rId15"/>
    <p:sldId id="393" r:id="rId16"/>
    <p:sldId id="394" r:id="rId17"/>
    <p:sldId id="395" r:id="rId18"/>
    <p:sldId id="397" r:id="rId19"/>
    <p:sldId id="396" r:id="rId20"/>
    <p:sldId id="348" r:id="rId21"/>
    <p:sldId id="302" r:id="rId22"/>
    <p:sldId id="341" r:id="rId23"/>
    <p:sldId id="303" r:id="rId24"/>
    <p:sldId id="342" r:id="rId25"/>
    <p:sldId id="356" r:id="rId26"/>
    <p:sldId id="340" r:id="rId27"/>
    <p:sldId id="404" r:id="rId28"/>
    <p:sldId id="349" r:id="rId29"/>
    <p:sldId id="291" r:id="rId30"/>
    <p:sldId id="345" r:id="rId31"/>
    <p:sldId id="290" r:id="rId32"/>
    <p:sldId id="344" r:id="rId33"/>
    <p:sldId id="346" r:id="rId34"/>
    <p:sldId id="293" r:id="rId35"/>
    <p:sldId id="350" r:id="rId36"/>
    <p:sldId id="294" r:id="rId37"/>
    <p:sldId id="383" r:id="rId38"/>
    <p:sldId id="325" r:id="rId39"/>
    <p:sldId id="295" r:id="rId40"/>
    <p:sldId id="304" r:id="rId41"/>
    <p:sldId id="298" r:id="rId42"/>
    <p:sldId id="299" r:id="rId43"/>
    <p:sldId id="335" r:id="rId44"/>
    <p:sldId id="322" r:id="rId45"/>
    <p:sldId id="336" r:id="rId46"/>
    <p:sldId id="399" r:id="rId47"/>
    <p:sldId id="400" r:id="rId48"/>
    <p:sldId id="401" r:id="rId49"/>
    <p:sldId id="317" r:id="rId50"/>
    <p:sldId id="405" r:id="rId51"/>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2"/>
    <a:srgbClr val="FEE02E"/>
    <a:srgbClr val="FFD72D"/>
    <a:srgbClr val="FFCC00"/>
    <a:srgbClr val="79B141"/>
    <a:srgbClr val="595A52"/>
    <a:srgbClr val="3A3A3A"/>
    <a:srgbClr val="3B3C30"/>
    <a:srgbClr val="867D7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30" autoAdjust="0"/>
  </p:normalViewPr>
  <p:slideViewPr>
    <p:cSldViewPr>
      <p:cViewPr>
        <p:scale>
          <a:sx n="80" d="100"/>
          <a:sy n="80" d="100"/>
        </p:scale>
        <p:origin x="-774" y="-67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DF48C0-E5DA-4277-A1D7-125813897360}" type="doc">
      <dgm:prSet loTypeId="urn:microsoft.com/office/officeart/2011/layout/HexagonRadial" loCatId="cycle" qsTypeId="urn:microsoft.com/office/officeart/2005/8/quickstyle/simple5" qsCatId="simple" csTypeId="urn:microsoft.com/office/officeart/2005/8/colors/colorful1" csCatId="colorful" phldr="1"/>
      <dgm:spPr/>
      <dgm:t>
        <a:bodyPr/>
        <a:lstStyle/>
        <a:p>
          <a:endParaRPr lang="en-US"/>
        </a:p>
      </dgm:t>
    </dgm:pt>
    <dgm:pt modelId="{A05CCDB1-55E0-4039-AFE2-4A255C5AA974}">
      <dgm:prSet phldrT="[Text]" custT="1"/>
      <dgm:spPr/>
      <dgm:t>
        <a:bodyPr/>
        <a:lstStyle/>
        <a:p>
          <a:endParaRPr lang="en-US" sz="1200" b="1" dirty="0">
            <a:latin typeface="Gill Sans MT" pitchFamily="34" charset="0"/>
          </a:endParaRPr>
        </a:p>
      </dgm:t>
    </dgm:pt>
    <dgm:pt modelId="{7B7FA362-8A69-4703-8F81-DE721FD04E11}" type="parTrans" cxnId="{B80490D5-D445-4C55-8346-6C6081157F43}">
      <dgm:prSet/>
      <dgm:spPr/>
      <dgm:t>
        <a:bodyPr/>
        <a:lstStyle/>
        <a:p>
          <a:endParaRPr lang="en-US"/>
        </a:p>
      </dgm:t>
    </dgm:pt>
    <dgm:pt modelId="{DFD2BBD9-2D41-4CB0-B987-13C480ED33D8}" type="sibTrans" cxnId="{B80490D5-D445-4C55-8346-6C6081157F43}">
      <dgm:prSet/>
      <dgm:spPr/>
      <dgm:t>
        <a:bodyPr/>
        <a:lstStyle/>
        <a:p>
          <a:endParaRPr lang="en-US"/>
        </a:p>
      </dgm:t>
    </dgm:pt>
    <dgm:pt modelId="{A854247D-31B6-449E-B00F-F278C65EC570}">
      <dgm:prSet phldrT="[Text]" custT="1"/>
      <dgm:spPr/>
      <dgm:t>
        <a:bodyPr/>
        <a:lstStyle/>
        <a:p>
          <a:r>
            <a:rPr lang="en-US" sz="1700" b="1" dirty="0" smtClean="0"/>
            <a:t>Downtown</a:t>
          </a:r>
          <a:endParaRPr lang="en-US" sz="1700" b="1" dirty="0"/>
        </a:p>
      </dgm:t>
    </dgm:pt>
    <dgm:pt modelId="{C615443B-DC88-4BCF-A6F1-D5D949129EF5}" type="parTrans" cxnId="{D98598E7-DD45-455A-8D2D-507669DFEFBF}">
      <dgm:prSet/>
      <dgm:spPr/>
      <dgm:t>
        <a:bodyPr/>
        <a:lstStyle/>
        <a:p>
          <a:endParaRPr lang="en-US"/>
        </a:p>
      </dgm:t>
    </dgm:pt>
    <dgm:pt modelId="{DF5FE6F5-8957-4978-A052-7F88B8ADF8B8}" type="sibTrans" cxnId="{D98598E7-DD45-455A-8D2D-507669DFEFBF}">
      <dgm:prSet/>
      <dgm:spPr/>
      <dgm:t>
        <a:bodyPr/>
        <a:lstStyle/>
        <a:p>
          <a:endParaRPr lang="en-US"/>
        </a:p>
      </dgm:t>
    </dgm:pt>
    <dgm:pt modelId="{28089026-8FC8-411D-B55C-489A0AAC65E6}">
      <dgm:prSet phldrT="[Text]" custT="1"/>
      <dgm:spPr>
        <a:solidFill>
          <a:srgbClr val="778002"/>
        </a:solidFill>
      </dgm:spPr>
      <dgm:t>
        <a:bodyPr/>
        <a:lstStyle/>
        <a:p>
          <a:r>
            <a:rPr lang="en-US" sz="2000" b="1" dirty="0" smtClean="0"/>
            <a:t>Traffic</a:t>
          </a:r>
          <a:endParaRPr lang="en-US" sz="2000" b="1" dirty="0"/>
        </a:p>
      </dgm:t>
    </dgm:pt>
    <dgm:pt modelId="{31A799A0-487A-4955-8F84-106E494E3865}" type="parTrans" cxnId="{CBA7DBED-B57A-4F5B-8E84-4D76B519FDEE}">
      <dgm:prSet/>
      <dgm:spPr/>
      <dgm:t>
        <a:bodyPr/>
        <a:lstStyle/>
        <a:p>
          <a:endParaRPr lang="en-US"/>
        </a:p>
      </dgm:t>
    </dgm:pt>
    <dgm:pt modelId="{CAC198B1-053D-4E81-9C57-90B50045E9C0}" type="sibTrans" cxnId="{CBA7DBED-B57A-4F5B-8E84-4D76B519FDEE}">
      <dgm:prSet/>
      <dgm:spPr/>
      <dgm:t>
        <a:bodyPr/>
        <a:lstStyle/>
        <a:p>
          <a:endParaRPr lang="en-US"/>
        </a:p>
      </dgm:t>
    </dgm:pt>
    <dgm:pt modelId="{27EC50D1-AA18-4D77-98CF-F6A13B2A3A0F}">
      <dgm:prSet phldrT="[Text]" custT="1"/>
      <dgm:spPr/>
      <dgm:t>
        <a:bodyPr/>
        <a:lstStyle/>
        <a:p>
          <a:r>
            <a:rPr lang="en-US" sz="2000" b="1" dirty="0" smtClean="0"/>
            <a:t>Jobs</a:t>
          </a:r>
          <a:endParaRPr lang="en-US" sz="2000" b="1" dirty="0"/>
        </a:p>
      </dgm:t>
    </dgm:pt>
    <dgm:pt modelId="{4EFB144B-86A4-412D-BD8A-D75D28994731}" type="parTrans" cxnId="{1D70742A-DE20-48EC-BD9B-7C74D6329077}">
      <dgm:prSet/>
      <dgm:spPr/>
      <dgm:t>
        <a:bodyPr/>
        <a:lstStyle/>
        <a:p>
          <a:endParaRPr lang="en-US"/>
        </a:p>
      </dgm:t>
    </dgm:pt>
    <dgm:pt modelId="{8C6A103C-28B6-40DB-94E3-701CCB7278F7}" type="sibTrans" cxnId="{1D70742A-DE20-48EC-BD9B-7C74D6329077}">
      <dgm:prSet/>
      <dgm:spPr/>
      <dgm:t>
        <a:bodyPr/>
        <a:lstStyle/>
        <a:p>
          <a:endParaRPr lang="en-US"/>
        </a:p>
      </dgm:t>
    </dgm:pt>
    <dgm:pt modelId="{71289ED7-2A05-4CC7-9AAE-C389E25E934D}">
      <dgm:prSet phldrT="[Text]" custT="1"/>
      <dgm:spPr/>
      <dgm:t>
        <a:bodyPr/>
        <a:lstStyle/>
        <a:p>
          <a:r>
            <a:rPr lang="en-US" sz="2000" b="1" dirty="0" smtClean="0"/>
            <a:t>Safety</a:t>
          </a:r>
          <a:endParaRPr lang="en-US" sz="2000" b="1" dirty="0"/>
        </a:p>
      </dgm:t>
    </dgm:pt>
    <dgm:pt modelId="{8B6D918E-1679-4683-9F8D-270B48EF8133}" type="parTrans" cxnId="{B6D63A74-69E7-430E-B26D-65991945AB0A}">
      <dgm:prSet/>
      <dgm:spPr/>
      <dgm:t>
        <a:bodyPr/>
        <a:lstStyle/>
        <a:p>
          <a:endParaRPr lang="en-US"/>
        </a:p>
      </dgm:t>
    </dgm:pt>
    <dgm:pt modelId="{1FEE337C-A1BB-46A9-8CBA-B683F37416A8}" type="sibTrans" cxnId="{B6D63A74-69E7-430E-B26D-65991945AB0A}">
      <dgm:prSet/>
      <dgm:spPr/>
      <dgm:t>
        <a:bodyPr/>
        <a:lstStyle/>
        <a:p>
          <a:endParaRPr lang="en-US"/>
        </a:p>
      </dgm:t>
    </dgm:pt>
    <dgm:pt modelId="{BCAF5978-14A1-4397-B237-A530B38435FE}">
      <dgm:prSet phldrT="[Text]" custT="1"/>
      <dgm:spPr/>
      <dgm:t>
        <a:bodyPr/>
        <a:lstStyle/>
        <a:p>
          <a:r>
            <a:rPr lang="en-US" sz="2000" b="1" dirty="0" smtClean="0"/>
            <a:t>Arts</a:t>
          </a:r>
          <a:endParaRPr lang="en-US" sz="2000" b="1" dirty="0"/>
        </a:p>
      </dgm:t>
    </dgm:pt>
    <dgm:pt modelId="{17E7EEAE-B1E7-4908-B118-4A8BD88C6D2D}" type="parTrans" cxnId="{02569153-F1BF-46CD-B5A3-7D48A7EA92E5}">
      <dgm:prSet/>
      <dgm:spPr/>
      <dgm:t>
        <a:bodyPr/>
        <a:lstStyle/>
        <a:p>
          <a:endParaRPr lang="en-US"/>
        </a:p>
      </dgm:t>
    </dgm:pt>
    <dgm:pt modelId="{A123B19A-5DCE-4DA4-AFE7-BDC558D7CBB7}" type="sibTrans" cxnId="{02569153-F1BF-46CD-B5A3-7D48A7EA92E5}">
      <dgm:prSet/>
      <dgm:spPr/>
      <dgm:t>
        <a:bodyPr/>
        <a:lstStyle/>
        <a:p>
          <a:endParaRPr lang="en-US"/>
        </a:p>
      </dgm:t>
    </dgm:pt>
    <dgm:pt modelId="{E1D9DB54-645A-4272-81A4-16FFC67F77A7}">
      <dgm:prSet phldrT="[Text]"/>
      <dgm:spPr>
        <a:solidFill>
          <a:schemeClr val="accent2">
            <a:lumMod val="50000"/>
          </a:schemeClr>
        </a:solidFill>
      </dgm:spPr>
      <dgm:t>
        <a:bodyPr/>
        <a:lstStyle/>
        <a:p>
          <a:endParaRPr lang="en-US" b="1" dirty="0" smtClean="0"/>
        </a:p>
      </dgm:t>
    </dgm:pt>
    <dgm:pt modelId="{728A7146-0E7C-4360-BCB3-1496FCDA4A6B}" type="parTrans" cxnId="{A0510281-07D1-4F81-AE1C-BC6D0700EE89}">
      <dgm:prSet/>
      <dgm:spPr/>
      <dgm:t>
        <a:bodyPr/>
        <a:lstStyle/>
        <a:p>
          <a:endParaRPr lang="en-US"/>
        </a:p>
      </dgm:t>
    </dgm:pt>
    <dgm:pt modelId="{AB8B0C0C-3C14-4CE2-86E5-521F90D48615}" type="sibTrans" cxnId="{A0510281-07D1-4F81-AE1C-BC6D0700EE89}">
      <dgm:prSet/>
      <dgm:spPr/>
      <dgm:t>
        <a:bodyPr/>
        <a:lstStyle/>
        <a:p>
          <a:endParaRPr lang="en-US"/>
        </a:p>
      </dgm:t>
    </dgm:pt>
    <dgm:pt modelId="{1D236C52-BC22-4D74-9727-5857B2421E6D}" type="pres">
      <dgm:prSet presAssocID="{FADF48C0-E5DA-4277-A1D7-125813897360}" presName="Name0" presStyleCnt="0">
        <dgm:presLayoutVars>
          <dgm:chMax val="1"/>
          <dgm:chPref val="1"/>
          <dgm:dir/>
          <dgm:animOne val="branch"/>
          <dgm:animLvl val="lvl"/>
        </dgm:presLayoutVars>
      </dgm:prSet>
      <dgm:spPr/>
      <dgm:t>
        <a:bodyPr/>
        <a:lstStyle/>
        <a:p>
          <a:endParaRPr lang="en-US"/>
        </a:p>
      </dgm:t>
    </dgm:pt>
    <dgm:pt modelId="{46684860-7F98-486B-9226-542088464FED}" type="pres">
      <dgm:prSet presAssocID="{A05CCDB1-55E0-4039-AFE2-4A255C5AA974}" presName="Parent" presStyleLbl="node0" presStyleIdx="0" presStyleCnt="1">
        <dgm:presLayoutVars>
          <dgm:chMax val="6"/>
          <dgm:chPref val="6"/>
        </dgm:presLayoutVars>
      </dgm:prSet>
      <dgm:spPr/>
      <dgm:t>
        <a:bodyPr/>
        <a:lstStyle/>
        <a:p>
          <a:endParaRPr lang="en-US"/>
        </a:p>
      </dgm:t>
    </dgm:pt>
    <dgm:pt modelId="{12C52434-4C59-403E-9A5B-8E564F0F79FB}" type="pres">
      <dgm:prSet presAssocID="{A854247D-31B6-449E-B00F-F278C65EC570}" presName="Accent1" presStyleCnt="0"/>
      <dgm:spPr/>
      <dgm:t>
        <a:bodyPr/>
        <a:lstStyle/>
        <a:p>
          <a:endParaRPr lang="en-US"/>
        </a:p>
      </dgm:t>
    </dgm:pt>
    <dgm:pt modelId="{348818AF-6B13-4B2D-92CE-72985006BEEF}" type="pres">
      <dgm:prSet presAssocID="{A854247D-31B6-449E-B00F-F278C65EC570}" presName="Accent" presStyleLbl="bgShp" presStyleIdx="0" presStyleCnt="6"/>
      <dgm:spPr/>
      <dgm:t>
        <a:bodyPr/>
        <a:lstStyle/>
        <a:p>
          <a:endParaRPr lang="en-US"/>
        </a:p>
      </dgm:t>
    </dgm:pt>
    <dgm:pt modelId="{42867299-ABAF-47D1-9744-A8AA50CB4BF5}" type="pres">
      <dgm:prSet presAssocID="{A854247D-31B6-449E-B00F-F278C65EC570}" presName="Child1" presStyleLbl="node1" presStyleIdx="0" presStyleCnt="6">
        <dgm:presLayoutVars>
          <dgm:chMax val="0"/>
          <dgm:chPref val="0"/>
          <dgm:bulletEnabled val="1"/>
        </dgm:presLayoutVars>
      </dgm:prSet>
      <dgm:spPr/>
      <dgm:t>
        <a:bodyPr/>
        <a:lstStyle/>
        <a:p>
          <a:endParaRPr lang="en-US"/>
        </a:p>
      </dgm:t>
    </dgm:pt>
    <dgm:pt modelId="{16C48DE8-65F7-4B17-B634-E350B8C95448}" type="pres">
      <dgm:prSet presAssocID="{28089026-8FC8-411D-B55C-489A0AAC65E6}" presName="Accent2" presStyleCnt="0"/>
      <dgm:spPr/>
      <dgm:t>
        <a:bodyPr/>
        <a:lstStyle/>
        <a:p>
          <a:endParaRPr lang="en-US"/>
        </a:p>
      </dgm:t>
    </dgm:pt>
    <dgm:pt modelId="{926019E8-1F96-46E6-B0AE-D0B8BF90D624}" type="pres">
      <dgm:prSet presAssocID="{28089026-8FC8-411D-B55C-489A0AAC65E6}" presName="Accent" presStyleLbl="bgShp" presStyleIdx="1" presStyleCnt="6" custScaleX="6060" custLinFactNeighborX="-24837" custLinFactNeighborY="-44374"/>
      <dgm:spPr/>
      <dgm:t>
        <a:bodyPr/>
        <a:lstStyle/>
        <a:p>
          <a:endParaRPr lang="en-US"/>
        </a:p>
      </dgm:t>
    </dgm:pt>
    <dgm:pt modelId="{EBF0D8A5-6E63-42FA-A60D-F59CFFD10335}" type="pres">
      <dgm:prSet presAssocID="{28089026-8FC8-411D-B55C-489A0AAC65E6}" presName="Child2" presStyleLbl="node1" presStyleIdx="1" presStyleCnt="6">
        <dgm:presLayoutVars>
          <dgm:chMax val="0"/>
          <dgm:chPref val="0"/>
          <dgm:bulletEnabled val="1"/>
        </dgm:presLayoutVars>
      </dgm:prSet>
      <dgm:spPr/>
      <dgm:t>
        <a:bodyPr/>
        <a:lstStyle/>
        <a:p>
          <a:endParaRPr lang="en-US"/>
        </a:p>
      </dgm:t>
    </dgm:pt>
    <dgm:pt modelId="{A3353B06-E46E-4701-B21C-F9F87E414558}" type="pres">
      <dgm:prSet presAssocID="{27EC50D1-AA18-4D77-98CF-F6A13B2A3A0F}" presName="Accent3" presStyleCnt="0"/>
      <dgm:spPr/>
      <dgm:t>
        <a:bodyPr/>
        <a:lstStyle/>
        <a:p>
          <a:endParaRPr lang="en-US"/>
        </a:p>
      </dgm:t>
    </dgm:pt>
    <dgm:pt modelId="{6AEC5C52-E475-4E5A-8B72-83FFD10F90E0}" type="pres">
      <dgm:prSet presAssocID="{27EC50D1-AA18-4D77-98CF-F6A13B2A3A0F}" presName="Accent" presStyleLbl="bgShp" presStyleIdx="2" presStyleCnt="6" custLinFactNeighborX="-3676" custLinFactNeighborY="-78938"/>
      <dgm:spPr/>
      <dgm:t>
        <a:bodyPr/>
        <a:lstStyle/>
        <a:p>
          <a:endParaRPr lang="en-US"/>
        </a:p>
      </dgm:t>
    </dgm:pt>
    <dgm:pt modelId="{F97CE1DD-9984-411F-8AC4-0FB1D8DDA25C}" type="pres">
      <dgm:prSet presAssocID="{27EC50D1-AA18-4D77-98CF-F6A13B2A3A0F}" presName="Child3" presStyleLbl="node1" presStyleIdx="2" presStyleCnt="6">
        <dgm:presLayoutVars>
          <dgm:chMax val="0"/>
          <dgm:chPref val="0"/>
          <dgm:bulletEnabled val="1"/>
        </dgm:presLayoutVars>
      </dgm:prSet>
      <dgm:spPr/>
      <dgm:t>
        <a:bodyPr/>
        <a:lstStyle/>
        <a:p>
          <a:endParaRPr lang="en-US"/>
        </a:p>
      </dgm:t>
    </dgm:pt>
    <dgm:pt modelId="{97D9E86A-CA4E-4019-A89E-3F27C1EDDC65}" type="pres">
      <dgm:prSet presAssocID="{71289ED7-2A05-4CC7-9AAE-C389E25E934D}" presName="Accent4" presStyleCnt="0"/>
      <dgm:spPr/>
      <dgm:t>
        <a:bodyPr/>
        <a:lstStyle/>
        <a:p>
          <a:endParaRPr lang="en-US"/>
        </a:p>
      </dgm:t>
    </dgm:pt>
    <dgm:pt modelId="{35977E31-834A-4CCC-B803-799D0F9EAAF7}" type="pres">
      <dgm:prSet presAssocID="{71289ED7-2A05-4CC7-9AAE-C389E25E934D}" presName="Accent" presStyleLbl="bgShp" presStyleIdx="3" presStyleCnt="6" custLinFactNeighborX="87496" custLinFactNeighborY="-32089"/>
      <dgm:spPr/>
      <dgm:t>
        <a:bodyPr/>
        <a:lstStyle/>
        <a:p>
          <a:endParaRPr lang="en-US"/>
        </a:p>
      </dgm:t>
    </dgm:pt>
    <dgm:pt modelId="{4C7D9F1C-9AEB-4A5C-8E1E-E35CE3D7CE35}" type="pres">
      <dgm:prSet presAssocID="{71289ED7-2A05-4CC7-9AAE-C389E25E934D}" presName="Child4" presStyleLbl="node1" presStyleIdx="3" presStyleCnt="6">
        <dgm:presLayoutVars>
          <dgm:chMax val="0"/>
          <dgm:chPref val="0"/>
          <dgm:bulletEnabled val="1"/>
        </dgm:presLayoutVars>
      </dgm:prSet>
      <dgm:spPr/>
      <dgm:t>
        <a:bodyPr/>
        <a:lstStyle/>
        <a:p>
          <a:endParaRPr lang="en-US"/>
        </a:p>
      </dgm:t>
    </dgm:pt>
    <dgm:pt modelId="{CE46547C-2D0C-4FE4-8FB7-09059021CD90}" type="pres">
      <dgm:prSet presAssocID="{BCAF5978-14A1-4397-B237-A530B38435FE}" presName="Accent5" presStyleCnt="0"/>
      <dgm:spPr/>
      <dgm:t>
        <a:bodyPr/>
        <a:lstStyle/>
        <a:p>
          <a:endParaRPr lang="en-US"/>
        </a:p>
      </dgm:t>
    </dgm:pt>
    <dgm:pt modelId="{08566D9B-6F6C-4139-B414-5B1AA8257251}" type="pres">
      <dgm:prSet presAssocID="{BCAF5978-14A1-4397-B237-A530B38435FE}" presName="Accent" presStyleLbl="bgShp" presStyleIdx="4" presStyleCnt="6" custLinFactNeighborX="76510" custLinFactNeighborY="39779"/>
      <dgm:spPr/>
      <dgm:t>
        <a:bodyPr/>
        <a:lstStyle/>
        <a:p>
          <a:endParaRPr lang="en-US"/>
        </a:p>
      </dgm:t>
    </dgm:pt>
    <dgm:pt modelId="{8B7BB102-6D7F-4744-9DFE-865DB8210BCE}" type="pres">
      <dgm:prSet presAssocID="{BCAF5978-14A1-4397-B237-A530B38435FE}" presName="Child5" presStyleLbl="node1" presStyleIdx="4" presStyleCnt="6">
        <dgm:presLayoutVars>
          <dgm:chMax val="0"/>
          <dgm:chPref val="0"/>
          <dgm:bulletEnabled val="1"/>
        </dgm:presLayoutVars>
      </dgm:prSet>
      <dgm:spPr/>
      <dgm:t>
        <a:bodyPr/>
        <a:lstStyle/>
        <a:p>
          <a:endParaRPr lang="en-US"/>
        </a:p>
      </dgm:t>
    </dgm:pt>
    <dgm:pt modelId="{35A22109-02C9-4C55-B74F-F1FD870D8236}" type="pres">
      <dgm:prSet presAssocID="{E1D9DB54-645A-4272-81A4-16FFC67F77A7}" presName="Accent6" presStyleCnt="0"/>
      <dgm:spPr/>
      <dgm:t>
        <a:bodyPr/>
        <a:lstStyle/>
        <a:p>
          <a:endParaRPr lang="en-US"/>
        </a:p>
      </dgm:t>
    </dgm:pt>
    <dgm:pt modelId="{A0C11502-9959-47AE-9BE2-9208E4354670}" type="pres">
      <dgm:prSet presAssocID="{E1D9DB54-645A-4272-81A4-16FFC67F77A7}" presName="Accent" presStyleLbl="bgShp" presStyleIdx="5" presStyleCnt="6" custLinFactNeighborX="3234" custLinFactNeighborY="85990"/>
      <dgm:spPr/>
      <dgm:t>
        <a:bodyPr/>
        <a:lstStyle/>
        <a:p>
          <a:endParaRPr lang="en-US"/>
        </a:p>
      </dgm:t>
    </dgm:pt>
    <dgm:pt modelId="{DC1A0F86-CF63-4DDE-A084-01BC0D525AC7}" type="pres">
      <dgm:prSet presAssocID="{E1D9DB54-645A-4272-81A4-16FFC67F77A7}" presName="Child6" presStyleLbl="node1" presStyleIdx="5" presStyleCnt="6">
        <dgm:presLayoutVars>
          <dgm:chMax val="0"/>
          <dgm:chPref val="0"/>
          <dgm:bulletEnabled val="1"/>
        </dgm:presLayoutVars>
      </dgm:prSet>
      <dgm:spPr/>
      <dgm:t>
        <a:bodyPr/>
        <a:lstStyle/>
        <a:p>
          <a:endParaRPr lang="en-US"/>
        </a:p>
      </dgm:t>
    </dgm:pt>
  </dgm:ptLst>
  <dgm:cxnLst>
    <dgm:cxn modelId="{B6D63A74-69E7-430E-B26D-65991945AB0A}" srcId="{A05CCDB1-55E0-4039-AFE2-4A255C5AA974}" destId="{71289ED7-2A05-4CC7-9AAE-C389E25E934D}" srcOrd="3" destOrd="0" parTransId="{8B6D918E-1679-4683-9F8D-270B48EF8133}" sibTransId="{1FEE337C-A1BB-46A9-8CBA-B683F37416A8}"/>
    <dgm:cxn modelId="{CBA7DBED-B57A-4F5B-8E84-4D76B519FDEE}" srcId="{A05CCDB1-55E0-4039-AFE2-4A255C5AA974}" destId="{28089026-8FC8-411D-B55C-489A0AAC65E6}" srcOrd="1" destOrd="0" parTransId="{31A799A0-487A-4955-8F84-106E494E3865}" sibTransId="{CAC198B1-053D-4E81-9C57-90B50045E9C0}"/>
    <dgm:cxn modelId="{5306E297-64D0-4803-BF71-A01FF063DEA8}" type="presOf" srcId="{71289ED7-2A05-4CC7-9AAE-C389E25E934D}" destId="{4C7D9F1C-9AEB-4A5C-8E1E-E35CE3D7CE35}" srcOrd="0" destOrd="0" presId="urn:microsoft.com/office/officeart/2011/layout/HexagonRadial"/>
    <dgm:cxn modelId="{D98598E7-DD45-455A-8D2D-507669DFEFBF}" srcId="{A05CCDB1-55E0-4039-AFE2-4A255C5AA974}" destId="{A854247D-31B6-449E-B00F-F278C65EC570}" srcOrd="0" destOrd="0" parTransId="{C615443B-DC88-4BCF-A6F1-D5D949129EF5}" sibTransId="{DF5FE6F5-8957-4978-A052-7F88B8ADF8B8}"/>
    <dgm:cxn modelId="{B7AB5944-F97A-46B9-9FDB-D2F67606DE32}" type="presOf" srcId="{28089026-8FC8-411D-B55C-489A0AAC65E6}" destId="{EBF0D8A5-6E63-42FA-A60D-F59CFFD10335}" srcOrd="0" destOrd="0" presId="urn:microsoft.com/office/officeart/2011/layout/HexagonRadial"/>
    <dgm:cxn modelId="{B80490D5-D445-4C55-8346-6C6081157F43}" srcId="{FADF48C0-E5DA-4277-A1D7-125813897360}" destId="{A05CCDB1-55E0-4039-AFE2-4A255C5AA974}" srcOrd="0" destOrd="0" parTransId="{7B7FA362-8A69-4703-8F81-DE721FD04E11}" sibTransId="{DFD2BBD9-2D41-4CB0-B987-13C480ED33D8}"/>
    <dgm:cxn modelId="{A31519DC-841C-4E4B-B363-F544D28731EB}" type="presOf" srcId="{A05CCDB1-55E0-4039-AFE2-4A255C5AA974}" destId="{46684860-7F98-486B-9226-542088464FED}" srcOrd="0" destOrd="0" presId="urn:microsoft.com/office/officeart/2011/layout/HexagonRadial"/>
    <dgm:cxn modelId="{1D70742A-DE20-48EC-BD9B-7C74D6329077}" srcId="{A05CCDB1-55E0-4039-AFE2-4A255C5AA974}" destId="{27EC50D1-AA18-4D77-98CF-F6A13B2A3A0F}" srcOrd="2" destOrd="0" parTransId="{4EFB144B-86A4-412D-BD8A-D75D28994731}" sibTransId="{8C6A103C-28B6-40DB-94E3-701CCB7278F7}"/>
    <dgm:cxn modelId="{46BA64D6-634F-4A93-A311-F80B73C75D38}" type="presOf" srcId="{FADF48C0-E5DA-4277-A1D7-125813897360}" destId="{1D236C52-BC22-4D74-9727-5857B2421E6D}" srcOrd="0" destOrd="0" presId="urn:microsoft.com/office/officeart/2011/layout/HexagonRadial"/>
    <dgm:cxn modelId="{A0510281-07D1-4F81-AE1C-BC6D0700EE89}" srcId="{A05CCDB1-55E0-4039-AFE2-4A255C5AA974}" destId="{E1D9DB54-645A-4272-81A4-16FFC67F77A7}" srcOrd="5" destOrd="0" parTransId="{728A7146-0E7C-4360-BCB3-1496FCDA4A6B}" sibTransId="{AB8B0C0C-3C14-4CE2-86E5-521F90D48615}"/>
    <dgm:cxn modelId="{51CA3B74-545A-458F-87AB-A462AB4C3E8A}" type="presOf" srcId="{E1D9DB54-645A-4272-81A4-16FFC67F77A7}" destId="{DC1A0F86-CF63-4DDE-A084-01BC0D525AC7}" srcOrd="0" destOrd="0" presId="urn:microsoft.com/office/officeart/2011/layout/HexagonRadial"/>
    <dgm:cxn modelId="{447D3284-C2F3-4D0A-A806-FC873DC8C4C0}" type="presOf" srcId="{A854247D-31B6-449E-B00F-F278C65EC570}" destId="{42867299-ABAF-47D1-9744-A8AA50CB4BF5}" srcOrd="0" destOrd="0" presId="urn:microsoft.com/office/officeart/2011/layout/HexagonRadial"/>
    <dgm:cxn modelId="{F2D48FA0-CEAA-404F-AFB0-2F82E63B0741}" type="presOf" srcId="{27EC50D1-AA18-4D77-98CF-F6A13B2A3A0F}" destId="{F97CE1DD-9984-411F-8AC4-0FB1D8DDA25C}" srcOrd="0" destOrd="0" presId="urn:microsoft.com/office/officeart/2011/layout/HexagonRadial"/>
    <dgm:cxn modelId="{02569153-F1BF-46CD-B5A3-7D48A7EA92E5}" srcId="{A05CCDB1-55E0-4039-AFE2-4A255C5AA974}" destId="{BCAF5978-14A1-4397-B237-A530B38435FE}" srcOrd="4" destOrd="0" parTransId="{17E7EEAE-B1E7-4908-B118-4A8BD88C6D2D}" sibTransId="{A123B19A-5DCE-4DA4-AFE7-BDC558D7CBB7}"/>
    <dgm:cxn modelId="{4CA9C619-9B3D-4063-A371-8EADA0CC3056}" type="presOf" srcId="{BCAF5978-14A1-4397-B237-A530B38435FE}" destId="{8B7BB102-6D7F-4744-9DFE-865DB8210BCE}" srcOrd="0" destOrd="0" presId="urn:microsoft.com/office/officeart/2011/layout/HexagonRadial"/>
    <dgm:cxn modelId="{32A7010A-2EAA-484F-938E-9DAB742AEA30}" type="presParOf" srcId="{1D236C52-BC22-4D74-9727-5857B2421E6D}" destId="{46684860-7F98-486B-9226-542088464FED}" srcOrd="0" destOrd="0" presId="urn:microsoft.com/office/officeart/2011/layout/HexagonRadial"/>
    <dgm:cxn modelId="{49A37C10-CCB0-4E14-807B-57AD63D7A90C}" type="presParOf" srcId="{1D236C52-BC22-4D74-9727-5857B2421E6D}" destId="{12C52434-4C59-403E-9A5B-8E564F0F79FB}" srcOrd="1" destOrd="0" presId="urn:microsoft.com/office/officeart/2011/layout/HexagonRadial"/>
    <dgm:cxn modelId="{6BA711B1-F5E8-4306-941E-E067E78E7F20}" type="presParOf" srcId="{12C52434-4C59-403E-9A5B-8E564F0F79FB}" destId="{348818AF-6B13-4B2D-92CE-72985006BEEF}" srcOrd="0" destOrd="0" presId="urn:microsoft.com/office/officeart/2011/layout/HexagonRadial"/>
    <dgm:cxn modelId="{57E74A4C-CFBE-4826-A40E-D4CA7A448251}" type="presParOf" srcId="{1D236C52-BC22-4D74-9727-5857B2421E6D}" destId="{42867299-ABAF-47D1-9744-A8AA50CB4BF5}" srcOrd="2" destOrd="0" presId="urn:microsoft.com/office/officeart/2011/layout/HexagonRadial"/>
    <dgm:cxn modelId="{9B103E57-1A91-4D44-A448-FC7D8276473A}" type="presParOf" srcId="{1D236C52-BC22-4D74-9727-5857B2421E6D}" destId="{16C48DE8-65F7-4B17-B634-E350B8C95448}" srcOrd="3" destOrd="0" presId="urn:microsoft.com/office/officeart/2011/layout/HexagonRadial"/>
    <dgm:cxn modelId="{52B819E7-8308-45F6-83EA-19E26CA40A37}" type="presParOf" srcId="{16C48DE8-65F7-4B17-B634-E350B8C95448}" destId="{926019E8-1F96-46E6-B0AE-D0B8BF90D624}" srcOrd="0" destOrd="0" presId="urn:microsoft.com/office/officeart/2011/layout/HexagonRadial"/>
    <dgm:cxn modelId="{E1A5E3C6-566D-4B34-8DA7-1A6D820AB411}" type="presParOf" srcId="{1D236C52-BC22-4D74-9727-5857B2421E6D}" destId="{EBF0D8A5-6E63-42FA-A60D-F59CFFD10335}" srcOrd="4" destOrd="0" presId="urn:microsoft.com/office/officeart/2011/layout/HexagonRadial"/>
    <dgm:cxn modelId="{AD16C3F8-FFB4-49C2-9EEA-B01E43C78708}" type="presParOf" srcId="{1D236C52-BC22-4D74-9727-5857B2421E6D}" destId="{A3353B06-E46E-4701-B21C-F9F87E414558}" srcOrd="5" destOrd="0" presId="urn:microsoft.com/office/officeart/2011/layout/HexagonRadial"/>
    <dgm:cxn modelId="{57741843-973E-4BF6-B473-2387ECFA48A2}" type="presParOf" srcId="{A3353B06-E46E-4701-B21C-F9F87E414558}" destId="{6AEC5C52-E475-4E5A-8B72-83FFD10F90E0}" srcOrd="0" destOrd="0" presId="urn:microsoft.com/office/officeart/2011/layout/HexagonRadial"/>
    <dgm:cxn modelId="{26E25FD9-FBB4-4D7E-A0A6-848C63E8530D}" type="presParOf" srcId="{1D236C52-BC22-4D74-9727-5857B2421E6D}" destId="{F97CE1DD-9984-411F-8AC4-0FB1D8DDA25C}" srcOrd="6" destOrd="0" presId="urn:microsoft.com/office/officeart/2011/layout/HexagonRadial"/>
    <dgm:cxn modelId="{9DF92EA3-58E6-4C06-9AD6-CB8F82B2E9DD}" type="presParOf" srcId="{1D236C52-BC22-4D74-9727-5857B2421E6D}" destId="{97D9E86A-CA4E-4019-A89E-3F27C1EDDC65}" srcOrd="7" destOrd="0" presId="urn:microsoft.com/office/officeart/2011/layout/HexagonRadial"/>
    <dgm:cxn modelId="{DD2D4F16-F02A-4872-B3A8-79C6AD3AA979}" type="presParOf" srcId="{97D9E86A-CA4E-4019-A89E-3F27C1EDDC65}" destId="{35977E31-834A-4CCC-B803-799D0F9EAAF7}" srcOrd="0" destOrd="0" presId="urn:microsoft.com/office/officeart/2011/layout/HexagonRadial"/>
    <dgm:cxn modelId="{359FFDFB-C911-4A4B-9DA2-D241A2E61A13}" type="presParOf" srcId="{1D236C52-BC22-4D74-9727-5857B2421E6D}" destId="{4C7D9F1C-9AEB-4A5C-8E1E-E35CE3D7CE35}" srcOrd="8" destOrd="0" presId="urn:microsoft.com/office/officeart/2011/layout/HexagonRadial"/>
    <dgm:cxn modelId="{E907CC5C-7C52-4893-825C-F51B0116EA39}" type="presParOf" srcId="{1D236C52-BC22-4D74-9727-5857B2421E6D}" destId="{CE46547C-2D0C-4FE4-8FB7-09059021CD90}" srcOrd="9" destOrd="0" presId="urn:microsoft.com/office/officeart/2011/layout/HexagonRadial"/>
    <dgm:cxn modelId="{2937F045-4DA9-4B2B-8934-4E84421F33C6}" type="presParOf" srcId="{CE46547C-2D0C-4FE4-8FB7-09059021CD90}" destId="{08566D9B-6F6C-4139-B414-5B1AA8257251}" srcOrd="0" destOrd="0" presId="urn:microsoft.com/office/officeart/2011/layout/HexagonRadial"/>
    <dgm:cxn modelId="{BF223783-7BCB-433A-A3E6-7B5DDB0F30F3}" type="presParOf" srcId="{1D236C52-BC22-4D74-9727-5857B2421E6D}" destId="{8B7BB102-6D7F-4744-9DFE-865DB8210BCE}" srcOrd="10" destOrd="0" presId="urn:microsoft.com/office/officeart/2011/layout/HexagonRadial"/>
    <dgm:cxn modelId="{B42EE899-582B-42B8-8C96-2F7C60DDB3B5}" type="presParOf" srcId="{1D236C52-BC22-4D74-9727-5857B2421E6D}" destId="{35A22109-02C9-4C55-B74F-F1FD870D8236}" srcOrd="11" destOrd="0" presId="urn:microsoft.com/office/officeart/2011/layout/HexagonRadial"/>
    <dgm:cxn modelId="{43C8327B-1E10-4627-BDCB-6FD0FF9EC84A}" type="presParOf" srcId="{35A22109-02C9-4C55-B74F-F1FD870D8236}" destId="{A0C11502-9959-47AE-9BE2-9208E4354670}" srcOrd="0" destOrd="0" presId="urn:microsoft.com/office/officeart/2011/layout/HexagonRadial"/>
    <dgm:cxn modelId="{1489DBCA-DB20-460A-B7D3-B08913CC1584}" type="presParOf" srcId="{1D236C52-BC22-4D74-9727-5857B2421E6D}" destId="{DC1A0F86-CF63-4DDE-A084-01BC0D525AC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DF48C0-E5DA-4277-A1D7-125813897360}" type="doc">
      <dgm:prSet loTypeId="urn:microsoft.com/office/officeart/2011/layout/HexagonRadial" loCatId="cycle" qsTypeId="urn:microsoft.com/office/officeart/2005/8/quickstyle/simple5" qsCatId="simple" csTypeId="urn:microsoft.com/office/officeart/2005/8/colors/colorful1" csCatId="colorful" phldr="1"/>
      <dgm:spPr/>
      <dgm:t>
        <a:bodyPr/>
        <a:lstStyle/>
        <a:p>
          <a:endParaRPr lang="en-US"/>
        </a:p>
      </dgm:t>
    </dgm:pt>
    <dgm:pt modelId="{A05CCDB1-55E0-4039-AFE2-4A255C5AA974}">
      <dgm:prSet phldrT="[Text]" custT="1">
        <dgm:style>
          <a:lnRef idx="0">
            <a:schemeClr val="accent1"/>
          </a:lnRef>
          <a:fillRef idx="3">
            <a:schemeClr val="accent1"/>
          </a:fillRef>
          <a:effectRef idx="3">
            <a:schemeClr val="accent1"/>
          </a:effectRef>
          <a:fontRef idx="minor">
            <a:schemeClr val="lt1"/>
          </a:fontRef>
        </dgm:style>
      </dgm:prSet>
      <dgm:spPr>
        <a:solidFill>
          <a:schemeClr val="accent5">
            <a:lumMod val="50000"/>
          </a:schemeClr>
        </a:solidFill>
        <a:ln>
          <a:noFill/>
        </a:ln>
        <a:effectLst/>
        <a:scene3d>
          <a:camera prst="orthographicFront">
            <a:rot lat="0" lon="0" rev="0"/>
          </a:camera>
          <a:lightRig rig="threePt" dir="t">
            <a:rot lat="0" lon="0" rev="1200000"/>
          </a:lightRig>
        </a:scene3d>
      </dgm:spPr>
      <dgm:t>
        <a:bodyPr/>
        <a:lstStyle/>
        <a:p>
          <a:r>
            <a:rPr lang="en-US" sz="2400" b="1" dirty="0" smtClean="0">
              <a:latin typeface="Gill Sans MT" pitchFamily="34" charset="0"/>
            </a:rPr>
            <a:t>ISSUE</a:t>
          </a:r>
          <a:endParaRPr lang="en-US" sz="2400" b="1" dirty="0">
            <a:latin typeface="Gill Sans MT" pitchFamily="34" charset="0"/>
          </a:endParaRPr>
        </a:p>
      </dgm:t>
    </dgm:pt>
    <dgm:pt modelId="{7B7FA362-8A69-4703-8F81-DE721FD04E11}" type="parTrans" cxnId="{B80490D5-D445-4C55-8346-6C6081157F43}">
      <dgm:prSet/>
      <dgm:spPr/>
      <dgm:t>
        <a:bodyPr/>
        <a:lstStyle/>
        <a:p>
          <a:endParaRPr lang="en-US"/>
        </a:p>
      </dgm:t>
    </dgm:pt>
    <dgm:pt modelId="{DFD2BBD9-2D41-4CB0-B987-13C480ED33D8}" type="sibTrans" cxnId="{B80490D5-D445-4C55-8346-6C6081157F43}">
      <dgm:prSet/>
      <dgm:spPr/>
      <dgm:t>
        <a:bodyPr/>
        <a:lstStyle/>
        <a:p>
          <a:endParaRPr lang="en-US"/>
        </a:p>
      </dgm:t>
    </dgm:pt>
    <dgm:pt modelId="{A854247D-31B6-449E-B00F-F278C65EC570}">
      <dgm:prSet phldrT="[Text]" custT="1"/>
      <dgm:spPr>
        <a:ln>
          <a:noFill/>
        </a:ln>
        <a:effectLst/>
        <a:scene3d>
          <a:camera prst="orthographicFront">
            <a:rot lat="0" lon="0" rev="0"/>
          </a:camera>
          <a:lightRig rig="threePt" dir="t">
            <a:rot lat="0" lon="0" rev="1200000"/>
          </a:lightRig>
        </a:scene3d>
      </dgm:spPr>
      <dgm:t>
        <a:bodyPr/>
        <a:lstStyle/>
        <a:p>
          <a:r>
            <a:rPr lang="en-US" sz="1600" b="1" dirty="0" smtClean="0">
              <a:latin typeface="Gill Sans MT" pitchFamily="34" charset="0"/>
            </a:rPr>
            <a:t>Agencies</a:t>
          </a:r>
          <a:endParaRPr lang="en-US" sz="1600" b="1" dirty="0">
            <a:latin typeface="Gill Sans MT" pitchFamily="34" charset="0"/>
          </a:endParaRPr>
        </a:p>
      </dgm:t>
    </dgm:pt>
    <dgm:pt modelId="{C615443B-DC88-4BCF-A6F1-D5D949129EF5}" type="parTrans" cxnId="{D98598E7-DD45-455A-8D2D-507669DFEFBF}">
      <dgm:prSet/>
      <dgm:spPr/>
      <dgm:t>
        <a:bodyPr/>
        <a:lstStyle/>
        <a:p>
          <a:endParaRPr lang="en-US"/>
        </a:p>
      </dgm:t>
    </dgm:pt>
    <dgm:pt modelId="{DF5FE6F5-8957-4978-A052-7F88B8ADF8B8}" type="sibTrans" cxnId="{D98598E7-DD45-455A-8D2D-507669DFEFBF}">
      <dgm:prSet/>
      <dgm:spPr/>
      <dgm:t>
        <a:bodyPr/>
        <a:lstStyle/>
        <a:p>
          <a:endParaRPr lang="en-US"/>
        </a:p>
      </dgm:t>
    </dgm:pt>
    <dgm:pt modelId="{28089026-8FC8-411D-B55C-489A0AAC65E6}">
      <dgm:prSet phldrT="[Text]" custT="1">
        <dgm:style>
          <a:lnRef idx="0">
            <a:schemeClr val="accent1"/>
          </a:lnRef>
          <a:fillRef idx="3">
            <a:schemeClr val="accent1"/>
          </a:fillRef>
          <a:effectRef idx="3">
            <a:schemeClr val="accent1"/>
          </a:effectRef>
          <a:fontRef idx="minor">
            <a:schemeClr val="lt1"/>
          </a:fontRef>
        </dgm:style>
      </dgm:prSet>
      <dgm:spPr>
        <a:ln/>
        <a:effectLst/>
        <a:scene3d>
          <a:camera prst="orthographicFront">
            <a:rot lat="0" lon="0" rev="0"/>
          </a:camera>
          <a:lightRig rig="threePt" dir="t">
            <a:rot lat="0" lon="0" rev="1200000"/>
          </a:lightRig>
        </a:scene3d>
      </dgm:spPr>
      <dgm:t>
        <a:bodyPr/>
        <a:lstStyle/>
        <a:p>
          <a:r>
            <a:rPr lang="en-US" sz="1300" b="1" dirty="0" smtClean="0">
              <a:latin typeface="Gill Sans MT" pitchFamily="34" charset="0"/>
            </a:rPr>
            <a:t>Government</a:t>
          </a:r>
          <a:endParaRPr lang="en-US" sz="1300" b="1" dirty="0">
            <a:latin typeface="Gill Sans MT" pitchFamily="34" charset="0"/>
          </a:endParaRPr>
        </a:p>
      </dgm:t>
    </dgm:pt>
    <dgm:pt modelId="{31A799A0-487A-4955-8F84-106E494E3865}" type="parTrans" cxnId="{CBA7DBED-B57A-4F5B-8E84-4D76B519FDEE}">
      <dgm:prSet/>
      <dgm:spPr/>
      <dgm:t>
        <a:bodyPr/>
        <a:lstStyle/>
        <a:p>
          <a:endParaRPr lang="en-US"/>
        </a:p>
      </dgm:t>
    </dgm:pt>
    <dgm:pt modelId="{CAC198B1-053D-4E81-9C57-90B50045E9C0}" type="sibTrans" cxnId="{CBA7DBED-B57A-4F5B-8E84-4D76B519FDEE}">
      <dgm:prSet/>
      <dgm:spPr/>
      <dgm:t>
        <a:bodyPr/>
        <a:lstStyle/>
        <a:p>
          <a:endParaRPr lang="en-US"/>
        </a:p>
      </dgm:t>
    </dgm:pt>
    <dgm:pt modelId="{27EC50D1-AA18-4D77-98CF-F6A13B2A3A0F}">
      <dgm:prSet phldrT="[Text]" custT="1"/>
      <dgm:spPr>
        <a:ln>
          <a:noFill/>
        </a:ln>
        <a:effectLst/>
        <a:scene3d>
          <a:camera prst="orthographicFront">
            <a:rot lat="0" lon="0" rev="0"/>
          </a:camera>
          <a:lightRig rig="threePt" dir="t">
            <a:rot lat="0" lon="0" rev="1200000"/>
          </a:lightRig>
        </a:scene3d>
      </dgm:spPr>
      <dgm:t>
        <a:bodyPr/>
        <a:lstStyle/>
        <a:p>
          <a:r>
            <a:rPr lang="en-US" sz="1500" b="1" dirty="0" smtClean="0">
              <a:latin typeface="Gill Sans MT" pitchFamily="34" charset="0"/>
            </a:rPr>
            <a:t>Nonprofits</a:t>
          </a:r>
          <a:endParaRPr lang="en-US" sz="1500" b="1" dirty="0">
            <a:latin typeface="Gill Sans MT" pitchFamily="34" charset="0"/>
          </a:endParaRPr>
        </a:p>
      </dgm:t>
    </dgm:pt>
    <dgm:pt modelId="{4EFB144B-86A4-412D-BD8A-D75D28994731}" type="parTrans" cxnId="{1D70742A-DE20-48EC-BD9B-7C74D6329077}">
      <dgm:prSet/>
      <dgm:spPr/>
      <dgm:t>
        <a:bodyPr/>
        <a:lstStyle/>
        <a:p>
          <a:endParaRPr lang="en-US"/>
        </a:p>
      </dgm:t>
    </dgm:pt>
    <dgm:pt modelId="{8C6A103C-28B6-40DB-94E3-701CCB7278F7}" type="sibTrans" cxnId="{1D70742A-DE20-48EC-BD9B-7C74D6329077}">
      <dgm:prSet/>
      <dgm:spPr/>
      <dgm:t>
        <a:bodyPr/>
        <a:lstStyle/>
        <a:p>
          <a:endParaRPr lang="en-US"/>
        </a:p>
      </dgm:t>
    </dgm:pt>
    <dgm:pt modelId="{71289ED7-2A05-4CC7-9AAE-C389E25E934D}">
      <dgm:prSet phldrT="[Text]" custT="1"/>
      <dgm:spPr>
        <a:ln>
          <a:noFill/>
        </a:ln>
        <a:effectLst/>
        <a:scene3d>
          <a:camera prst="orthographicFront">
            <a:rot lat="0" lon="0" rev="0"/>
          </a:camera>
          <a:lightRig rig="threePt" dir="t">
            <a:rot lat="0" lon="0" rev="1200000"/>
          </a:lightRig>
        </a:scene3d>
      </dgm:spPr>
      <dgm:t>
        <a:bodyPr/>
        <a:lstStyle/>
        <a:p>
          <a:r>
            <a:rPr lang="en-US" sz="1500" b="1" dirty="0" smtClean="0">
              <a:latin typeface="Gill Sans MT" pitchFamily="34" charset="0"/>
            </a:rPr>
            <a:t>Businesses</a:t>
          </a:r>
          <a:endParaRPr lang="en-US" sz="1500" b="1" dirty="0">
            <a:latin typeface="Gill Sans MT" pitchFamily="34" charset="0"/>
          </a:endParaRPr>
        </a:p>
      </dgm:t>
    </dgm:pt>
    <dgm:pt modelId="{8B6D918E-1679-4683-9F8D-270B48EF8133}" type="parTrans" cxnId="{B6D63A74-69E7-430E-B26D-65991945AB0A}">
      <dgm:prSet/>
      <dgm:spPr/>
      <dgm:t>
        <a:bodyPr/>
        <a:lstStyle/>
        <a:p>
          <a:endParaRPr lang="en-US"/>
        </a:p>
      </dgm:t>
    </dgm:pt>
    <dgm:pt modelId="{1FEE337C-A1BB-46A9-8CBA-B683F37416A8}" type="sibTrans" cxnId="{B6D63A74-69E7-430E-B26D-65991945AB0A}">
      <dgm:prSet/>
      <dgm:spPr/>
      <dgm:t>
        <a:bodyPr/>
        <a:lstStyle/>
        <a:p>
          <a:endParaRPr lang="en-US"/>
        </a:p>
      </dgm:t>
    </dgm:pt>
    <dgm:pt modelId="{BCAF5978-14A1-4397-B237-A530B38435FE}">
      <dgm:prSet phldrT="[Text]" custT="1"/>
      <dgm:spPr>
        <a:ln>
          <a:noFill/>
        </a:ln>
        <a:effectLst/>
        <a:scene3d>
          <a:camera prst="orthographicFront">
            <a:rot lat="0" lon="0" rev="0"/>
          </a:camera>
          <a:lightRig rig="threePt" dir="t">
            <a:rot lat="0" lon="0" rev="1200000"/>
          </a:lightRig>
        </a:scene3d>
      </dgm:spPr>
      <dgm:t>
        <a:bodyPr/>
        <a:lstStyle/>
        <a:p>
          <a:r>
            <a:rPr lang="en-US" sz="1600" b="1" dirty="0" smtClean="0">
              <a:latin typeface="Gill Sans MT" pitchFamily="34" charset="0"/>
            </a:rPr>
            <a:t>Residents</a:t>
          </a:r>
          <a:endParaRPr lang="en-US" sz="1600" b="1" dirty="0">
            <a:latin typeface="Gill Sans MT" pitchFamily="34" charset="0"/>
          </a:endParaRPr>
        </a:p>
      </dgm:t>
    </dgm:pt>
    <dgm:pt modelId="{17E7EEAE-B1E7-4908-B118-4A8BD88C6D2D}" type="parTrans" cxnId="{02569153-F1BF-46CD-B5A3-7D48A7EA92E5}">
      <dgm:prSet/>
      <dgm:spPr/>
      <dgm:t>
        <a:bodyPr/>
        <a:lstStyle/>
        <a:p>
          <a:endParaRPr lang="en-US"/>
        </a:p>
      </dgm:t>
    </dgm:pt>
    <dgm:pt modelId="{A123B19A-5DCE-4DA4-AFE7-BDC558D7CBB7}" type="sibTrans" cxnId="{02569153-F1BF-46CD-B5A3-7D48A7EA92E5}">
      <dgm:prSet/>
      <dgm:spPr/>
      <dgm:t>
        <a:bodyPr/>
        <a:lstStyle/>
        <a:p>
          <a:endParaRPr lang="en-US"/>
        </a:p>
      </dgm:t>
    </dgm:pt>
    <dgm:pt modelId="{E1D9DB54-645A-4272-81A4-16FFC67F77A7}">
      <dgm:prSet phldrT="[Text]" custT="1"/>
      <dgm:spPr>
        <a:solidFill>
          <a:schemeClr val="accent2">
            <a:lumMod val="50000"/>
          </a:schemeClr>
        </a:solidFill>
        <a:ln>
          <a:noFill/>
        </a:ln>
        <a:effectLst/>
        <a:scene3d>
          <a:camera prst="orthographicFront">
            <a:rot lat="0" lon="0" rev="0"/>
          </a:camera>
          <a:lightRig rig="threePt" dir="t">
            <a:rot lat="0" lon="0" rev="1200000"/>
          </a:lightRig>
        </a:scene3d>
      </dgm:spPr>
      <dgm:t>
        <a:bodyPr/>
        <a:lstStyle/>
        <a:p>
          <a:r>
            <a:rPr lang="en-US" sz="1300" b="1" i="0" dirty="0" smtClean="0">
              <a:latin typeface="Gill Sans MT" pitchFamily="34" charset="0"/>
            </a:rPr>
            <a:t>Philanthropy</a:t>
          </a:r>
          <a:endParaRPr lang="en-US" sz="1300" b="1" i="0" dirty="0">
            <a:latin typeface="Gill Sans MT" pitchFamily="34" charset="0"/>
          </a:endParaRPr>
        </a:p>
      </dgm:t>
    </dgm:pt>
    <dgm:pt modelId="{728A7146-0E7C-4360-BCB3-1496FCDA4A6B}" type="parTrans" cxnId="{A0510281-07D1-4F81-AE1C-BC6D0700EE89}">
      <dgm:prSet/>
      <dgm:spPr/>
      <dgm:t>
        <a:bodyPr/>
        <a:lstStyle/>
        <a:p>
          <a:endParaRPr lang="en-US"/>
        </a:p>
      </dgm:t>
    </dgm:pt>
    <dgm:pt modelId="{AB8B0C0C-3C14-4CE2-86E5-521F90D48615}" type="sibTrans" cxnId="{A0510281-07D1-4F81-AE1C-BC6D0700EE89}">
      <dgm:prSet/>
      <dgm:spPr/>
      <dgm:t>
        <a:bodyPr/>
        <a:lstStyle/>
        <a:p>
          <a:endParaRPr lang="en-US"/>
        </a:p>
      </dgm:t>
    </dgm:pt>
    <dgm:pt modelId="{1D236C52-BC22-4D74-9727-5857B2421E6D}" type="pres">
      <dgm:prSet presAssocID="{FADF48C0-E5DA-4277-A1D7-125813897360}" presName="Name0" presStyleCnt="0">
        <dgm:presLayoutVars>
          <dgm:chMax val="1"/>
          <dgm:chPref val="1"/>
          <dgm:dir/>
          <dgm:animOne val="branch"/>
          <dgm:animLvl val="lvl"/>
        </dgm:presLayoutVars>
      </dgm:prSet>
      <dgm:spPr/>
      <dgm:t>
        <a:bodyPr/>
        <a:lstStyle/>
        <a:p>
          <a:endParaRPr lang="en-US"/>
        </a:p>
      </dgm:t>
    </dgm:pt>
    <dgm:pt modelId="{46684860-7F98-486B-9226-542088464FED}" type="pres">
      <dgm:prSet presAssocID="{A05CCDB1-55E0-4039-AFE2-4A255C5AA974}" presName="Parent" presStyleLbl="node0" presStyleIdx="0" presStyleCnt="1">
        <dgm:presLayoutVars>
          <dgm:chMax val="6"/>
          <dgm:chPref val="6"/>
        </dgm:presLayoutVars>
      </dgm:prSet>
      <dgm:spPr/>
      <dgm:t>
        <a:bodyPr/>
        <a:lstStyle/>
        <a:p>
          <a:endParaRPr lang="en-US"/>
        </a:p>
      </dgm:t>
    </dgm:pt>
    <dgm:pt modelId="{12C52434-4C59-403E-9A5B-8E564F0F79FB}" type="pres">
      <dgm:prSet presAssocID="{A854247D-31B6-449E-B00F-F278C65EC570}" presName="Accent1" presStyleCnt="0"/>
      <dgm:spPr/>
      <dgm:t>
        <a:bodyPr/>
        <a:lstStyle/>
        <a:p>
          <a:endParaRPr lang="en-US"/>
        </a:p>
      </dgm:t>
    </dgm:pt>
    <dgm:pt modelId="{348818AF-6B13-4B2D-92CE-72985006BEEF}" type="pres">
      <dgm:prSet presAssocID="{A854247D-31B6-449E-B00F-F278C65EC570}" presName="Accent" presStyleLbl="bgShp" presStyleIdx="0" presStyleCnt="6"/>
      <dgm:spPr/>
      <dgm:t>
        <a:bodyPr/>
        <a:lstStyle/>
        <a:p>
          <a:endParaRPr lang="en-US"/>
        </a:p>
      </dgm:t>
    </dgm:pt>
    <dgm:pt modelId="{42867299-ABAF-47D1-9744-A8AA50CB4BF5}" type="pres">
      <dgm:prSet presAssocID="{A854247D-31B6-449E-B00F-F278C65EC570}" presName="Child1" presStyleLbl="node1" presStyleIdx="0" presStyleCnt="6">
        <dgm:presLayoutVars>
          <dgm:chMax val="0"/>
          <dgm:chPref val="0"/>
          <dgm:bulletEnabled val="1"/>
        </dgm:presLayoutVars>
      </dgm:prSet>
      <dgm:spPr/>
      <dgm:t>
        <a:bodyPr/>
        <a:lstStyle/>
        <a:p>
          <a:endParaRPr lang="en-US"/>
        </a:p>
      </dgm:t>
    </dgm:pt>
    <dgm:pt modelId="{16C48DE8-65F7-4B17-B634-E350B8C95448}" type="pres">
      <dgm:prSet presAssocID="{28089026-8FC8-411D-B55C-489A0AAC65E6}" presName="Accent2" presStyleCnt="0"/>
      <dgm:spPr/>
      <dgm:t>
        <a:bodyPr/>
        <a:lstStyle/>
        <a:p>
          <a:endParaRPr lang="en-US"/>
        </a:p>
      </dgm:t>
    </dgm:pt>
    <dgm:pt modelId="{926019E8-1F96-46E6-B0AE-D0B8BF90D624}" type="pres">
      <dgm:prSet presAssocID="{28089026-8FC8-411D-B55C-489A0AAC65E6}" presName="Accent" presStyleLbl="bgShp" presStyleIdx="1" presStyleCnt="6" custFlipHor="1" custScaleX="15334" custScaleY="24643" custLinFactNeighborX="-20200"/>
      <dgm:spPr/>
      <dgm:t>
        <a:bodyPr/>
        <a:lstStyle/>
        <a:p>
          <a:endParaRPr lang="en-US"/>
        </a:p>
      </dgm:t>
    </dgm:pt>
    <dgm:pt modelId="{EBF0D8A5-6E63-42FA-A60D-F59CFFD10335}" type="pres">
      <dgm:prSet presAssocID="{28089026-8FC8-411D-B55C-489A0AAC65E6}" presName="Child2" presStyleLbl="node1" presStyleIdx="1" presStyleCnt="6">
        <dgm:presLayoutVars>
          <dgm:chMax val="0"/>
          <dgm:chPref val="0"/>
          <dgm:bulletEnabled val="1"/>
        </dgm:presLayoutVars>
      </dgm:prSet>
      <dgm:spPr/>
      <dgm:t>
        <a:bodyPr/>
        <a:lstStyle/>
        <a:p>
          <a:endParaRPr lang="en-US"/>
        </a:p>
      </dgm:t>
    </dgm:pt>
    <dgm:pt modelId="{A3353B06-E46E-4701-B21C-F9F87E414558}" type="pres">
      <dgm:prSet presAssocID="{27EC50D1-AA18-4D77-98CF-F6A13B2A3A0F}" presName="Accent3" presStyleCnt="0"/>
      <dgm:spPr/>
      <dgm:t>
        <a:bodyPr/>
        <a:lstStyle/>
        <a:p>
          <a:endParaRPr lang="en-US"/>
        </a:p>
      </dgm:t>
    </dgm:pt>
    <dgm:pt modelId="{6AEC5C52-E475-4E5A-8B72-83FFD10F90E0}" type="pres">
      <dgm:prSet presAssocID="{27EC50D1-AA18-4D77-98CF-F6A13B2A3A0F}" presName="Accent" presStyleLbl="bgShp" presStyleIdx="2" presStyleCnt="6" custScaleY="7033" custLinFactNeighborY="-31649"/>
      <dgm:spPr/>
      <dgm:t>
        <a:bodyPr/>
        <a:lstStyle/>
        <a:p>
          <a:endParaRPr lang="en-US"/>
        </a:p>
      </dgm:t>
    </dgm:pt>
    <dgm:pt modelId="{F97CE1DD-9984-411F-8AC4-0FB1D8DDA25C}" type="pres">
      <dgm:prSet presAssocID="{27EC50D1-AA18-4D77-98CF-F6A13B2A3A0F}" presName="Child3" presStyleLbl="node1" presStyleIdx="2" presStyleCnt="6">
        <dgm:presLayoutVars>
          <dgm:chMax val="0"/>
          <dgm:chPref val="0"/>
          <dgm:bulletEnabled val="1"/>
        </dgm:presLayoutVars>
      </dgm:prSet>
      <dgm:spPr/>
      <dgm:t>
        <a:bodyPr/>
        <a:lstStyle/>
        <a:p>
          <a:endParaRPr lang="en-US"/>
        </a:p>
      </dgm:t>
    </dgm:pt>
    <dgm:pt modelId="{97D9E86A-CA4E-4019-A89E-3F27C1EDDC65}" type="pres">
      <dgm:prSet presAssocID="{71289ED7-2A05-4CC7-9AAE-C389E25E934D}" presName="Accent4" presStyleCnt="0"/>
      <dgm:spPr/>
      <dgm:t>
        <a:bodyPr/>
        <a:lstStyle/>
        <a:p>
          <a:endParaRPr lang="en-US"/>
        </a:p>
      </dgm:t>
    </dgm:pt>
    <dgm:pt modelId="{35977E31-834A-4CCC-B803-799D0F9EAAF7}" type="pres">
      <dgm:prSet presAssocID="{71289ED7-2A05-4CC7-9AAE-C389E25E934D}" presName="Accent" presStyleLbl="bgShp" presStyleIdx="3" presStyleCnt="6" custFlipVert="1" custScaleX="14394" custScaleY="7033" custLinFactNeighborX="20199"/>
      <dgm:spPr/>
      <dgm:t>
        <a:bodyPr/>
        <a:lstStyle/>
        <a:p>
          <a:endParaRPr lang="en-US"/>
        </a:p>
      </dgm:t>
    </dgm:pt>
    <dgm:pt modelId="{4C7D9F1C-9AEB-4A5C-8E1E-E35CE3D7CE35}" type="pres">
      <dgm:prSet presAssocID="{71289ED7-2A05-4CC7-9AAE-C389E25E934D}" presName="Child4" presStyleLbl="node1" presStyleIdx="3" presStyleCnt="6">
        <dgm:presLayoutVars>
          <dgm:chMax val="0"/>
          <dgm:chPref val="0"/>
          <dgm:bulletEnabled val="1"/>
        </dgm:presLayoutVars>
      </dgm:prSet>
      <dgm:spPr/>
      <dgm:t>
        <a:bodyPr/>
        <a:lstStyle/>
        <a:p>
          <a:endParaRPr lang="en-US"/>
        </a:p>
      </dgm:t>
    </dgm:pt>
    <dgm:pt modelId="{CE46547C-2D0C-4FE4-8FB7-09059021CD90}" type="pres">
      <dgm:prSet presAssocID="{BCAF5978-14A1-4397-B237-A530B38435FE}" presName="Accent5" presStyleCnt="0"/>
      <dgm:spPr/>
      <dgm:t>
        <a:bodyPr/>
        <a:lstStyle/>
        <a:p>
          <a:endParaRPr lang="en-US"/>
        </a:p>
      </dgm:t>
    </dgm:pt>
    <dgm:pt modelId="{08566D9B-6F6C-4139-B414-5B1AA8257251}" type="pres">
      <dgm:prSet presAssocID="{BCAF5978-14A1-4397-B237-A530B38435FE}" presName="Accent" presStyleLbl="bgShp" presStyleIdx="4" presStyleCnt="6" custScaleX="7577" custScaleY="20442" custLinFactNeighborX="22722"/>
      <dgm:spPr/>
      <dgm:t>
        <a:bodyPr/>
        <a:lstStyle/>
        <a:p>
          <a:endParaRPr lang="en-US"/>
        </a:p>
      </dgm:t>
    </dgm:pt>
    <dgm:pt modelId="{8B7BB102-6D7F-4744-9DFE-865DB8210BCE}" type="pres">
      <dgm:prSet presAssocID="{BCAF5978-14A1-4397-B237-A530B38435FE}" presName="Child5" presStyleLbl="node1" presStyleIdx="4" presStyleCnt="6">
        <dgm:presLayoutVars>
          <dgm:chMax val="0"/>
          <dgm:chPref val="0"/>
          <dgm:bulletEnabled val="1"/>
        </dgm:presLayoutVars>
      </dgm:prSet>
      <dgm:spPr/>
      <dgm:t>
        <a:bodyPr/>
        <a:lstStyle/>
        <a:p>
          <a:endParaRPr lang="en-US"/>
        </a:p>
      </dgm:t>
    </dgm:pt>
    <dgm:pt modelId="{35A22109-02C9-4C55-B74F-F1FD870D8236}" type="pres">
      <dgm:prSet presAssocID="{E1D9DB54-645A-4272-81A4-16FFC67F77A7}" presName="Accent6" presStyleCnt="0"/>
      <dgm:spPr/>
      <dgm:t>
        <a:bodyPr/>
        <a:lstStyle/>
        <a:p>
          <a:endParaRPr lang="en-US"/>
        </a:p>
      </dgm:t>
    </dgm:pt>
    <dgm:pt modelId="{A0C11502-9959-47AE-9BE2-9208E4354670}" type="pres">
      <dgm:prSet presAssocID="{E1D9DB54-645A-4272-81A4-16FFC67F77A7}" presName="Accent" presStyleLbl="bgShp" presStyleIdx="5" presStyleCnt="6" custFlipVert="1" custScaleY="25094" custLinFactNeighborY="46887"/>
      <dgm:spPr/>
      <dgm:t>
        <a:bodyPr/>
        <a:lstStyle/>
        <a:p>
          <a:endParaRPr lang="en-US"/>
        </a:p>
      </dgm:t>
    </dgm:pt>
    <dgm:pt modelId="{DC1A0F86-CF63-4DDE-A084-01BC0D525AC7}" type="pres">
      <dgm:prSet presAssocID="{E1D9DB54-645A-4272-81A4-16FFC67F77A7}" presName="Child6" presStyleLbl="node1" presStyleIdx="5" presStyleCnt="6">
        <dgm:presLayoutVars>
          <dgm:chMax val="0"/>
          <dgm:chPref val="0"/>
          <dgm:bulletEnabled val="1"/>
        </dgm:presLayoutVars>
      </dgm:prSet>
      <dgm:spPr/>
      <dgm:t>
        <a:bodyPr/>
        <a:lstStyle/>
        <a:p>
          <a:endParaRPr lang="en-US"/>
        </a:p>
      </dgm:t>
    </dgm:pt>
  </dgm:ptLst>
  <dgm:cxnLst>
    <dgm:cxn modelId="{31D5D911-C31B-4E7B-8EC1-F700DF6F36DD}" type="presOf" srcId="{A05CCDB1-55E0-4039-AFE2-4A255C5AA974}" destId="{46684860-7F98-486B-9226-542088464FED}" srcOrd="0" destOrd="0" presId="urn:microsoft.com/office/officeart/2011/layout/HexagonRadial"/>
    <dgm:cxn modelId="{B6D63A74-69E7-430E-B26D-65991945AB0A}" srcId="{A05CCDB1-55E0-4039-AFE2-4A255C5AA974}" destId="{71289ED7-2A05-4CC7-9AAE-C389E25E934D}" srcOrd="3" destOrd="0" parTransId="{8B6D918E-1679-4683-9F8D-270B48EF8133}" sibTransId="{1FEE337C-A1BB-46A9-8CBA-B683F37416A8}"/>
    <dgm:cxn modelId="{CBA7DBED-B57A-4F5B-8E84-4D76B519FDEE}" srcId="{A05CCDB1-55E0-4039-AFE2-4A255C5AA974}" destId="{28089026-8FC8-411D-B55C-489A0AAC65E6}" srcOrd="1" destOrd="0" parTransId="{31A799A0-487A-4955-8F84-106E494E3865}" sibTransId="{CAC198B1-053D-4E81-9C57-90B50045E9C0}"/>
    <dgm:cxn modelId="{AC337E65-2D11-4B37-BCD3-2D7FA03EDF8C}" type="presOf" srcId="{71289ED7-2A05-4CC7-9AAE-C389E25E934D}" destId="{4C7D9F1C-9AEB-4A5C-8E1E-E35CE3D7CE35}" srcOrd="0" destOrd="0" presId="urn:microsoft.com/office/officeart/2011/layout/HexagonRadial"/>
    <dgm:cxn modelId="{C7392013-9E46-4986-BA60-3C6079937C8C}" type="presOf" srcId="{27EC50D1-AA18-4D77-98CF-F6A13B2A3A0F}" destId="{F97CE1DD-9984-411F-8AC4-0FB1D8DDA25C}" srcOrd="0" destOrd="0" presId="urn:microsoft.com/office/officeart/2011/layout/HexagonRadial"/>
    <dgm:cxn modelId="{D98598E7-DD45-455A-8D2D-507669DFEFBF}" srcId="{A05CCDB1-55E0-4039-AFE2-4A255C5AA974}" destId="{A854247D-31B6-449E-B00F-F278C65EC570}" srcOrd="0" destOrd="0" parTransId="{C615443B-DC88-4BCF-A6F1-D5D949129EF5}" sibTransId="{DF5FE6F5-8957-4978-A052-7F88B8ADF8B8}"/>
    <dgm:cxn modelId="{E9B5090B-E89B-450E-8274-1F43C3808A4F}" type="presOf" srcId="{FADF48C0-E5DA-4277-A1D7-125813897360}" destId="{1D236C52-BC22-4D74-9727-5857B2421E6D}" srcOrd="0" destOrd="0" presId="urn:microsoft.com/office/officeart/2011/layout/HexagonRadial"/>
    <dgm:cxn modelId="{5206FA74-82B6-46D8-82D8-86664CC7B9FB}" type="presOf" srcId="{A854247D-31B6-449E-B00F-F278C65EC570}" destId="{42867299-ABAF-47D1-9744-A8AA50CB4BF5}" srcOrd="0" destOrd="0" presId="urn:microsoft.com/office/officeart/2011/layout/HexagonRadial"/>
    <dgm:cxn modelId="{B80490D5-D445-4C55-8346-6C6081157F43}" srcId="{FADF48C0-E5DA-4277-A1D7-125813897360}" destId="{A05CCDB1-55E0-4039-AFE2-4A255C5AA974}" srcOrd="0" destOrd="0" parTransId="{7B7FA362-8A69-4703-8F81-DE721FD04E11}" sibTransId="{DFD2BBD9-2D41-4CB0-B987-13C480ED33D8}"/>
    <dgm:cxn modelId="{1D70742A-DE20-48EC-BD9B-7C74D6329077}" srcId="{A05CCDB1-55E0-4039-AFE2-4A255C5AA974}" destId="{27EC50D1-AA18-4D77-98CF-F6A13B2A3A0F}" srcOrd="2" destOrd="0" parTransId="{4EFB144B-86A4-412D-BD8A-D75D28994731}" sibTransId="{8C6A103C-28B6-40DB-94E3-701CCB7278F7}"/>
    <dgm:cxn modelId="{A0510281-07D1-4F81-AE1C-BC6D0700EE89}" srcId="{A05CCDB1-55E0-4039-AFE2-4A255C5AA974}" destId="{E1D9DB54-645A-4272-81A4-16FFC67F77A7}" srcOrd="5" destOrd="0" parTransId="{728A7146-0E7C-4360-BCB3-1496FCDA4A6B}" sibTransId="{AB8B0C0C-3C14-4CE2-86E5-521F90D48615}"/>
    <dgm:cxn modelId="{262825A1-D3BD-46ED-AA7A-322C864C7292}" type="presOf" srcId="{BCAF5978-14A1-4397-B237-A530B38435FE}" destId="{8B7BB102-6D7F-4744-9DFE-865DB8210BCE}" srcOrd="0" destOrd="0" presId="urn:microsoft.com/office/officeart/2011/layout/HexagonRadial"/>
    <dgm:cxn modelId="{97711489-C749-417E-BAD6-590F8928CF21}" type="presOf" srcId="{E1D9DB54-645A-4272-81A4-16FFC67F77A7}" destId="{DC1A0F86-CF63-4DDE-A084-01BC0D525AC7}" srcOrd="0" destOrd="0" presId="urn:microsoft.com/office/officeart/2011/layout/HexagonRadial"/>
    <dgm:cxn modelId="{02569153-F1BF-46CD-B5A3-7D48A7EA92E5}" srcId="{A05CCDB1-55E0-4039-AFE2-4A255C5AA974}" destId="{BCAF5978-14A1-4397-B237-A530B38435FE}" srcOrd="4" destOrd="0" parTransId="{17E7EEAE-B1E7-4908-B118-4A8BD88C6D2D}" sibTransId="{A123B19A-5DCE-4DA4-AFE7-BDC558D7CBB7}"/>
    <dgm:cxn modelId="{D5EDDCCC-E7B3-49A0-9561-DCDB8796BC88}" type="presOf" srcId="{28089026-8FC8-411D-B55C-489A0AAC65E6}" destId="{EBF0D8A5-6E63-42FA-A60D-F59CFFD10335}" srcOrd="0" destOrd="0" presId="urn:microsoft.com/office/officeart/2011/layout/HexagonRadial"/>
    <dgm:cxn modelId="{2403165D-F552-47FC-9DB9-72352B579DAF}" type="presParOf" srcId="{1D236C52-BC22-4D74-9727-5857B2421E6D}" destId="{46684860-7F98-486B-9226-542088464FED}" srcOrd="0" destOrd="0" presId="urn:microsoft.com/office/officeart/2011/layout/HexagonRadial"/>
    <dgm:cxn modelId="{E4D9533D-C939-475D-BCEC-C6AA306D70F8}" type="presParOf" srcId="{1D236C52-BC22-4D74-9727-5857B2421E6D}" destId="{12C52434-4C59-403E-9A5B-8E564F0F79FB}" srcOrd="1" destOrd="0" presId="urn:microsoft.com/office/officeart/2011/layout/HexagonRadial"/>
    <dgm:cxn modelId="{E886861D-9204-4765-90ED-565040AE5102}" type="presParOf" srcId="{12C52434-4C59-403E-9A5B-8E564F0F79FB}" destId="{348818AF-6B13-4B2D-92CE-72985006BEEF}" srcOrd="0" destOrd="0" presId="urn:microsoft.com/office/officeart/2011/layout/HexagonRadial"/>
    <dgm:cxn modelId="{0776366C-9FAD-4FE6-9673-51BFE301397F}" type="presParOf" srcId="{1D236C52-BC22-4D74-9727-5857B2421E6D}" destId="{42867299-ABAF-47D1-9744-A8AA50CB4BF5}" srcOrd="2" destOrd="0" presId="urn:microsoft.com/office/officeart/2011/layout/HexagonRadial"/>
    <dgm:cxn modelId="{CC232880-3F0A-4A78-94D0-04EB8FFBD4AC}" type="presParOf" srcId="{1D236C52-BC22-4D74-9727-5857B2421E6D}" destId="{16C48DE8-65F7-4B17-B634-E350B8C95448}" srcOrd="3" destOrd="0" presId="urn:microsoft.com/office/officeart/2011/layout/HexagonRadial"/>
    <dgm:cxn modelId="{ABDF87DD-0586-4B5A-ACD1-39A720284797}" type="presParOf" srcId="{16C48DE8-65F7-4B17-B634-E350B8C95448}" destId="{926019E8-1F96-46E6-B0AE-D0B8BF90D624}" srcOrd="0" destOrd="0" presId="urn:microsoft.com/office/officeart/2011/layout/HexagonRadial"/>
    <dgm:cxn modelId="{7CFB6469-CEC7-417B-AB5A-4A37CB7DA399}" type="presParOf" srcId="{1D236C52-BC22-4D74-9727-5857B2421E6D}" destId="{EBF0D8A5-6E63-42FA-A60D-F59CFFD10335}" srcOrd="4" destOrd="0" presId="urn:microsoft.com/office/officeart/2011/layout/HexagonRadial"/>
    <dgm:cxn modelId="{D26D4679-2B7D-4EA8-8845-601FF5EA2CC5}" type="presParOf" srcId="{1D236C52-BC22-4D74-9727-5857B2421E6D}" destId="{A3353B06-E46E-4701-B21C-F9F87E414558}" srcOrd="5" destOrd="0" presId="urn:microsoft.com/office/officeart/2011/layout/HexagonRadial"/>
    <dgm:cxn modelId="{41B6996B-2771-42D9-879D-21652721D52F}" type="presParOf" srcId="{A3353B06-E46E-4701-B21C-F9F87E414558}" destId="{6AEC5C52-E475-4E5A-8B72-83FFD10F90E0}" srcOrd="0" destOrd="0" presId="urn:microsoft.com/office/officeart/2011/layout/HexagonRadial"/>
    <dgm:cxn modelId="{29EEC38D-1C09-481E-84C8-3336DC992C60}" type="presParOf" srcId="{1D236C52-BC22-4D74-9727-5857B2421E6D}" destId="{F97CE1DD-9984-411F-8AC4-0FB1D8DDA25C}" srcOrd="6" destOrd="0" presId="urn:microsoft.com/office/officeart/2011/layout/HexagonRadial"/>
    <dgm:cxn modelId="{DC8EB2DE-2139-4706-9E41-71B590B639FC}" type="presParOf" srcId="{1D236C52-BC22-4D74-9727-5857B2421E6D}" destId="{97D9E86A-CA4E-4019-A89E-3F27C1EDDC65}" srcOrd="7" destOrd="0" presId="urn:microsoft.com/office/officeart/2011/layout/HexagonRadial"/>
    <dgm:cxn modelId="{75F54EEC-931A-4FAC-9476-B15045E8E3F4}" type="presParOf" srcId="{97D9E86A-CA4E-4019-A89E-3F27C1EDDC65}" destId="{35977E31-834A-4CCC-B803-799D0F9EAAF7}" srcOrd="0" destOrd="0" presId="urn:microsoft.com/office/officeart/2011/layout/HexagonRadial"/>
    <dgm:cxn modelId="{0B707C0E-1310-4750-90E0-14EC3DE820C6}" type="presParOf" srcId="{1D236C52-BC22-4D74-9727-5857B2421E6D}" destId="{4C7D9F1C-9AEB-4A5C-8E1E-E35CE3D7CE35}" srcOrd="8" destOrd="0" presId="urn:microsoft.com/office/officeart/2011/layout/HexagonRadial"/>
    <dgm:cxn modelId="{04085BD6-FE27-40F5-ACB9-08B7B5981D84}" type="presParOf" srcId="{1D236C52-BC22-4D74-9727-5857B2421E6D}" destId="{CE46547C-2D0C-4FE4-8FB7-09059021CD90}" srcOrd="9" destOrd="0" presId="urn:microsoft.com/office/officeart/2011/layout/HexagonRadial"/>
    <dgm:cxn modelId="{C5C32DDF-C152-4D76-AF88-1512F2A3B5B4}" type="presParOf" srcId="{CE46547C-2D0C-4FE4-8FB7-09059021CD90}" destId="{08566D9B-6F6C-4139-B414-5B1AA8257251}" srcOrd="0" destOrd="0" presId="urn:microsoft.com/office/officeart/2011/layout/HexagonRadial"/>
    <dgm:cxn modelId="{F05B81D4-C5A9-4B95-9871-1C24C9EDB988}" type="presParOf" srcId="{1D236C52-BC22-4D74-9727-5857B2421E6D}" destId="{8B7BB102-6D7F-4744-9DFE-865DB8210BCE}" srcOrd="10" destOrd="0" presId="urn:microsoft.com/office/officeart/2011/layout/HexagonRadial"/>
    <dgm:cxn modelId="{07C27764-3D60-4280-A554-00CF66E19EF8}" type="presParOf" srcId="{1D236C52-BC22-4D74-9727-5857B2421E6D}" destId="{35A22109-02C9-4C55-B74F-F1FD870D8236}" srcOrd="11" destOrd="0" presId="urn:microsoft.com/office/officeart/2011/layout/HexagonRadial"/>
    <dgm:cxn modelId="{1ACE6518-061E-4AC4-B591-3121E2671588}" type="presParOf" srcId="{35A22109-02C9-4C55-B74F-F1FD870D8236}" destId="{A0C11502-9959-47AE-9BE2-9208E4354670}" srcOrd="0" destOrd="0" presId="urn:microsoft.com/office/officeart/2011/layout/HexagonRadial"/>
    <dgm:cxn modelId="{7EFAF0EB-835B-4323-9426-F159A2E473DA}" type="presParOf" srcId="{1D236C52-BC22-4D74-9727-5857B2421E6D}" destId="{DC1A0F86-CF63-4DDE-A084-01BC0D525AC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CECED7-1024-48DF-AA90-8CC03B30315C}" type="doc">
      <dgm:prSet loTypeId="urn:microsoft.com/office/officeart/2005/8/layout/cycle1" loCatId="cycle" qsTypeId="urn:microsoft.com/office/officeart/2005/8/quickstyle/simple4" qsCatId="simple" csTypeId="urn:microsoft.com/office/officeart/2005/8/colors/accent3_2" csCatId="accent3" phldr="1"/>
      <dgm:spPr/>
      <dgm:t>
        <a:bodyPr/>
        <a:lstStyle/>
        <a:p>
          <a:endParaRPr lang="en-US"/>
        </a:p>
      </dgm:t>
    </dgm:pt>
    <dgm:pt modelId="{4CC4749D-F181-4BDE-97CD-06EC7AC6009C}">
      <dgm:prSet phldrT="[Text]" custT="1"/>
      <dgm:spPr>
        <a:noFill/>
      </dgm:spPr>
      <dgm:t>
        <a:bodyPr/>
        <a:lstStyle/>
        <a:p>
          <a:r>
            <a:rPr lang="en-US" sz="1000" b="1" dirty="0" smtClean="0">
              <a:solidFill>
                <a:srgbClr val="00006C"/>
              </a:solidFill>
            </a:rPr>
            <a:t>.</a:t>
          </a:r>
          <a:endParaRPr lang="en-US" sz="1000" b="1" dirty="0">
            <a:solidFill>
              <a:srgbClr val="00006C"/>
            </a:solidFill>
          </a:endParaRPr>
        </a:p>
      </dgm:t>
    </dgm:pt>
    <dgm:pt modelId="{8B39896C-1926-4C37-AD9D-44F779CE4EA9}" type="sibTrans" cxnId="{393B1422-E67A-438A-BA09-84AB5EF6F883}">
      <dgm:prSet/>
      <dgm:spPr>
        <a:solidFill>
          <a:schemeClr val="bg1"/>
        </a:solidFill>
        <a:ln>
          <a:solidFill>
            <a:schemeClr val="bg1"/>
          </a:solidFill>
        </a:ln>
      </dgm:spPr>
      <dgm:t>
        <a:bodyPr/>
        <a:lstStyle/>
        <a:p>
          <a:endParaRPr lang="en-US"/>
        </a:p>
      </dgm:t>
    </dgm:pt>
    <dgm:pt modelId="{86FDD00D-C58E-4806-AB70-317A20A4691D}" type="parTrans" cxnId="{393B1422-E67A-438A-BA09-84AB5EF6F883}">
      <dgm:prSet/>
      <dgm:spPr/>
      <dgm:t>
        <a:bodyPr/>
        <a:lstStyle/>
        <a:p>
          <a:endParaRPr lang="en-US"/>
        </a:p>
      </dgm:t>
    </dgm:pt>
    <dgm:pt modelId="{43BB6550-2663-4D32-BFEA-4735B3DF5A59}">
      <dgm:prSet phldrT="[Text]" custT="1"/>
      <dgm:spPr>
        <a:noFill/>
      </dgm:spPr>
      <dgm:t>
        <a:bodyPr/>
        <a:lstStyle/>
        <a:p>
          <a:r>
            <a:rPr lang="en-US" sz="1050" b="1" dirty="0" smtClean="0">
              <a:solidFill>
                <a:srgbClr val="00006C"/>
              </a:solidFill>
            </a:rPr>
            <a:t>.</a:t>
          </a:r>
          <a:endParaRPr lang="en-US" sz="1050" b="1" dirty="0">
            <a:solidFill>
              <a:srgbClr val="00006C"/>
            </a:solidFill>
          </a:endParaRPr>
        </a:p>
      </dgm:t>
    </dgm:pt>
    <dgm:pt modelId="{9BB61FEF-62C7-4330-9DD5-E184DC3023DA}" type="sibTrans" cxnId="{70D42A9E-CA57-4B45-BB65-6538CFF42B0D}">
      <dgm:prSet/>
      <dgm:spPr>
        <a:solidFill>
          <a:schemeClr val="bg1"/>
        </a:solidFill>
        <a:ln>
          <a:solidFill>
            <a:schemeClr val="bg1"/>
          </a:solidFill>
        </a:ln>
      </dgm:spPr>
      <dgm:t>
        <a:bodyPr/>
        <a:lstStyle/>
        <a:p>
          <a:endParaRPr lang="en-US"/>
        </a:p>
      </dgm:t>
    </dgm:pt>
    <dgm:pt modelId="{13792DB7-3009-4B74-9D52-BB07592B9918}" type="parTrans" cxnId="{70D42A9E-CA57-4B45-BB65-6538CFF42B0D}">
      <dgm:prSet/>
      <dgm:spPr/>
      <dgm:t>
        <a:bodyPr/>
        <a:lstStyle/>
        <a:p>
          <a:endParaRPr lang="en-US"/>
        </a:p>
      </dgm:t>
    </dgm:pt>
    <dgm:pt modelId="{2CD4CFC1-19B0-43F8-BDDA-73E20EC98B53}">
      <dgm:prSet phldrT="[Text]" custT="1"/>
      <dgm:spPr>
        <a:noFill/>
      </dgm:spPr>
      <dgm:t>
        <a:bodyPr/>
        <a:lstStyle/>
        <a:p>
          <a:r>
            <a:rPr lang="en-US" sz="1050" b="1" dirty="0" smtClean="0">
              <a:solidFill>
                <a:srgbClr val="00006C"/>
              </a:solidFill>
            </a:rPr>
            <a:t>.</a:t>
          </a:r>
          <a:endParaRPr lang="en-US" sz="1050" b="1" dirty="0">
            <a:solidFill>
              <a:srgbClr val="00006C"/>
            </a:solidFill>
          </a:endParaRPr>
        </a:p>
      </dgm:t>
    </dgm:pt>
    <dgm:pt modelId="{B3573B47-A232-4857-8731-FBC182364DF4}" type="sibTrans" cxnId="{56A390C1-D1DC-4F34-8003-FD9C578BE2F0}">
      <dgm:prSet/>
      <dgm:spPr>
        <a:solidFill>
          <a:schemeClr val="bg1"/>
        </a:solidFill>
        <a:ln>
          <a:solidFill>
            <a:schemeClr val="bg1"/>
          </a:solidFill>
        </a:ln>
      </dgm:spPr>
      <dgm:t>
        <a:bodyPr/>
        <a:lstStyle/>
        <a:p>
          <a:endParaRPr lang="en-US"/>
        </a:p>
      </dgm:t>
    </dgm:pt>
    <dgm:pt modelId="{01B5ED66-586E-4C69-A02B-1416E9F2B1D7}" type="parTrans" cxnId="{56A390C1-D1DC-4F34-8003-FD9C578BE2F0}">
      <dgm:prSet/>
      <dgm:spPr/>
      <dgm:t>
        <a:bodyPr/>
        <a:lstStyle/>
        <a:p>
          <a:endParaRPr lang="en-US"/>
        </a:p>
      </dgm:t>
    </dgm:pt>
    <dgm:pt modelId="{7CE1D44D-B4DB-48A2-BC10-F4878DF41898}">
      <dgm:prSet phldrT="[Text]" custT="1"/>
      <dgm:spPr>
        <a:noFill/>
      </dgm:spPr>
      <dgm:t>
        <a:bodyPr/>
        <a:lstStyle/>
        <a:p>
          <a:r>
            <a:rPr lang="en-US" sz="1050" b="1" dirty="0" smtClean="0">
              <a:solidFill>
                <a:srgbClr val="00006C"/>
              </a:solidFill>
            </a:rPr>
            <a:t>.</a:t>
          </a:r>
          <a:endParaRPr lang="en-US" sz="1050" b="1" dirty="0">
            <a:solidFill>
              <a:srgbClr val="00006C"/>
            </a:solidFill>
          </a:endParaRPr>
        </a:p>
      </dgm:t>
    </dgm:pt>
    <dgm:pt modelId="{26B0B614-61A9-47B4-B450-2ED2085F1ADE}" type="sibTrans" cxnId="{F75AC451-08A3-4542-8363-B0C2AA5ED4CE}">
      <dgm:prSet/>
      <dgm:spPr>
        <a:solidFill>
          <a:schemeClr val="bg1"/>
        </a:solidFill>
        <a:ln>
          <a:solidFill>
            <a:schemeClr val="bg1"/>
          </a:solidFill>
        </a:ln>
      </dgm:spPr>
      <dgm:t>
        <a:bodyPr/>
        <a:lstStyle/>
        <a:p>
          <a:endParaRPr lang="en-US"/>
        </a:p>
      </dgm:t>
    </dgm:pt>
    <dgm:pt modelId="{070EE2DE-C2E3-47D3-9AB7-D34381D67C83}" type="parTrans" cxnId="{F75AC451-08A3-4542-8363-B0C2AA5ED4CE}">
      <dgm:prSet/>
      <dgm:spPr/>
      <dgm:t>
        <a:bodyPr/>
        <a:lstStyle/>
        <a:p>
          <a:endParaRPr lang="en-US"/>
        </a:p>
      </dgm:t>
    </dgm:pt>
    <dgm:pt modelId="{266E5053-6E9B-43DE-8017-78DDE97D2091}">
      <dgm:prSet phldrT="[Text]" custT="1"/>
      <dgm:spPr>
        <a:noFill/>
      </dgm:spPr>
      <dgm:t>
        <a:bodyPr/>
        <a:lstStyle/>
        <a:p>
          <a:r>
            <a:rPr lang="en-US" sz="1050" b="1" dirty="0" smtClean="0">
              <a:solidFill>
                <a:srgbClr val="00006C"/>
              </a:solidFill>
            </a:rPr>
            <a:t>.</a:t>
          </a:r>
          <a:endParaRPr lang="en-US" sz="1050" b="1" dirty="0">
            <a:solidFill>
              <a:srgbClr val="00006C"/>
            </a:solidFill>
          </a:endParaRPr>
        </a:p>
      </dgm:t>
    </dgm:pt>
    <dgm:pt modelId="{E2714ABD-F30F-4806-BA69-F2658EBB06CB}" type="sibTrans" cxnId="{99791C11-0649-406D-A861-AFD6B1D117AB}">
      <dgm:prSet/>
      <dgm:spPr>
        <a:solidFill>
          <a:schemeClr val="bg1"/>
        </a:solidFill>
        <a:ln>
          <a:solidFill>
            <a:schemeClr val="bg1"/>
          </a:solidFill>
        </a:ln>
      </dgm:spPr>
      <dgm:t>
        <a:bodyPr/>
        <a:lstStyle/>
        <a:p>
          <a:endParaRPr lang="en-US"/>
        </a:p>
      </dgm:t>
    </dgm:pt>
    <dgm:pt modelId="{23A6CC8D-3415-416B-BD2E-1FFBE1E1EDFC}" type="parTrans" cxnId="{99791C11-0649-406D-A861-AFD6B1D117AB}">
      <dgm:prSet/>
      <dgm:spPr/>
      <dgm:t>
        <a:bodyPr/>
        <a:lstStyle/>
        <a:p>
          <a:endParaRPr lang="en-US"/>
        </a:p>
      </dgm:t>
    </dgm:pt>
    <dgm:pt modelId="{DEB6D170-2DEC-4EA6-A993-250782A0A173}">
      <dgm:prSet phldrT="[Text]" custT="1"/>
      <dgm:spPr>
        <a:noFill/>
      </dgm:spPr>
      <dgm:t>
        <a:bodyPr/>
        <a:lstStyle/>
        <a:p>
          <a:r>
            <a:rPr lang="en-US" sz="1050" b="1" dirty="0" smtClean="0">
              <a:solidFill>
                <a:srgbClr val="00006C"/>
              </a:solidFill>
            </a:rPr>
            <a:t>.	</a:t>
          </a:r>
          <a:endParaRPr lang="en-US" sz="1050" b="1" dirty="0">
            <a:solidFill>
              <a:srgbClr val="00006C"/>
            </a:solidFill>
          </a:endParaRPr>
        </a:p>
      </dgm:t>
    </dgm:pt>
    <dgm:pt modelId="{576B2376-5104-436B-A114-EBED4204683C}" type="sibTrans" cxnId="{47188FD2-EE04-4BD4-99AC-C185209FC106}">
      <dgm:prSet/>
      <dgm:spPr>
        <a:solidFill>
          <a:schemeClr val="bg1"/>
        </a:solidFill>
        <a:ln>
          <a:solidFill>
            <a:schemeClr val="bg1"/>
          </a:solidFill>
        </a:ln>
      </dgm:spPr>
      <dgm:t>
        <a:bodyPr/>
        <a:lstStyle/>
        <a:p>
          <a:endParaRPr lang="en-US"/>
        </a:p>
      </dgm:t>
    </dgm:pt>
    <dgm:pt modelId="{9CFD08F3-FA53-4FEB-914B-6BD765F2DE6A}" type="parTrans" cxnId="{47188FD2-EE04-4BD4-99AC-C185209FC106}">
      <dgm:prSet/>
      <dgm:spPr/>
      <dgm:t>
        <a:bodyPr/>
        <a:lstStyle/>
        <a:p>
          <a:endParaRPr lang="en-US"/>
        </a:p>
      </dgm:t>
    </dgm:pt>
    <dgm:pt modelId="{E0DCE00D-C082-4114-9517-EC4AF46456CC}">
      <dgm:prSet phldrT="[Text]" custT="1"/>
      <dgm:spPr>
        <a:noFill/>
      </dgm:spPr>
      <dgm:t>
        <a:bodyPr/>
        <a:lstStyle/>
        <a:p>
          <a:r>
            <a:rPr lang="en-US" sz="1050" b="1" dirty="0" smtClean="0">
              <a:solidFill>
                <a:srgbClr val="00006C"/>
              </a:solidFill>
            </a:rPr>
            <a:t>.</a:t>
          </a:r>
          <a:endParaRPr lang="en-US" sz="1050" b="1" dirty="0">
            <a:solidFill>
              <a:srgbClr val="00006C"/>
            </a:solidFill>
          </a:endParaRPr>
        </a:p>
      </dgm:t>
    </dgm:pt>
    <dgm:pt modelId="{B1CB1FAD-CE9B-433F-B5C5-ABFC05D27E00}" type="sibTrans" cxnId="{AB28219B-D192-4379-8513-8FACBE46D94C}">
      <dgm:prSet/>
      <dgm:spPr>
        <a:solidFill>
          <a:schemeClr val="bg1"/>
        </a:solidFill>
        <a:ln>
          <a:solidFill>
            <a:schemeClr val="bg1"/>
          </a:solidFill>
        </a:ln>
      </dgm:spPr>
      <dgm:t>
        <a:bodyPr/>
        <a:lstStyle/>
        <a:p>
          <a:endParaRPr lang="en-US"/>
        </a:p>
      </dgm:t>
    </dgm:pt>
    <dgm:pt modelId="{1B9EDE98-6409-4820-A92E-8A552D93CBFA}" type="parTrans" cxnId="{AB28219B-D192-4379-8513-8FACBE46D94C}">
      <dgm:prSet/>
      <dgm:spPr/>
      <dgm:t>
        <a:bodyPr/>
        <a:lstStyle/>
        <a:p>
          <a:endParaRPr lang="en-US"/>
        </a:p>
      </dgm:t>
    </dgm:pt>
    <dgm:pt modelId="{296009B6-2861-41FF-AA41-BB6BCCC7E8D0}" type="pres">
      <dgm:prSet presAssocID="{ADCECED7-1024-48DF-AA90-8CC03B30315C}" presName="cycle" presStyleCnt="0">
        <dgm:presLayoutVars>
          <dgm:dir/>
          <dgm:resizeHandles val="exact"/>
        </dgm:presLayoutVars>
      </dgm:prSet>
      <dgm:spPr/>
      <dgm:t>
        <a:bodyPr/>
        <a:lstStyle/>
        <a:p>
          <a:endParaRPr lang="en-US"/>
        </a:p>
      </dgm:t>
    </dgm:pt>
    <dgm:pt modelId="{0ED39233-3853-4357-B14A-5A0FCED178ED}" type="pres">
      <dgm:prSet presAssocID="{E0DCE00D-C082-4114-9517-EC4AF46456CC}" presName="dummy" presStyleCnt="0"/>
      <dgm:spPr/>
    </dgm:pt>
    <dgm:pt modelId="{2CED5446-0AB4-4D1B-9D3B-32E255EB5EC1}" type="pres">
      <dgm:prSet presAssocID="{E0DCE00D-C082-4114-9517-EC4AF46456CC}" presName="node" presStyleLbl="revTx" presStyleIdx="0" presStyleCnt="7" custRadScaleRad="103162" custRadScaleInc="21563">
        <dgm:presLayoutVars>
          <dgm:bulletEnabled val="1"/>
        </dgm:presLayoutVars>
      </dgm:prSet>
      <dgm:spPr/>
      <dgm:t>
        <a:bodyPr/>
        <a:lstStyle/>
        <a:p>
          <a:endParaRPr lang="en-US"/>
        </a:p>
      </dgm:t>
    </dgm:pt>
    <dgm:pt modelId="{FC2C2BAD-7AE2-4563-A020-4D527F9F099C}" type="pres">
      <dgm:prSet presAssocID="{B1CB1FAD-CE9B-433F-B5C5-ABFC05D27E00}" presName="sibTrans" presStyleLbl="node1" presStyleIdx="0" presStyleCnt="7"/>
      <dgm:spPr/>
      <dgm:t>
        <a:bodyPr/>
        <a:lstStyle/>
        <a:p>
          <a:endParaRPr lang="en-US"/>
        </a:p>
      </dgm:t>
    </dgm:pt>
    <dgm:pt modelId="{B72B7674-EDEC-4B24-9A01-71ED47271232}" type="pres">
      <dgm:prSet presAssocID="{DEB6D170-2DEC-4EA6-A993-250782A0A173}" presName="dummy" presStyleCnt="0"/>
      <dgm:spPr/>
    </dgm:pt>
    <dgm:pt modelId="{7F904907-3A63-4F7D-A15F-2DE5E1992B73}" type="pres">
      <dgm:prSet presAssocID="{DEB6D170-2DEC-4EA6-A993-250782A0A173}" presName="node" presStyleLbl="revTx" presStyleIdx="1" presStyleCnt="7">
        <dgm:presLayoutVars>
          <dgm:bulletEnabled val="1"/>
        </dgm:presLayoutVars>
      </dgm:prSet>
      <dgm:spPr/>
      <dgm:t>
        <a:bodyPr/>
        <a:lstStyle/>
        <a:p>
          <a:endParaRPr lang="en-US"/>
        </a:p>
      </dgm:t>
    </dgm:pt>
    <dgm:pt modelId="{5C307DAA-92A2-4A54-8F42-1EB19FECA6B3}" type="pres">
      <dgm:prSet presAssocID="{576B2376-5104-436B-A114-EBED4204683C}" presName="sibTrans" presStyleLbl="node1" presStyleIdx="1" presStyleCnt="7"/>
      <dgm:spPr/>
      <dgm:t>
        <a:bodyPr/>
        <a:lstStyle/>
        <a:p>
          <a:endParaRPr lang="en-US"/>
        </a:p>
      </dgm:t>
    </dgm:pt>
    <dgm:pt modelId="{998C8264-FC0D-4F43-B3CA-7158549FA9BC}" type="pres">
      <dgm:prSet presAssocID="{266E5053-6E9B-43DE-8017-78DDE97D2091}" presName="dummy" presStyleCnt="0"/>
      <dgm:spPr/>
    </dgm:pt>
    <dgm:pt modelId="{4808B66D-965B-4BD8-8CA5-8CCC23B3CBC4}" type="pres">
      <dgm:prSet presAssocID="{266E5053-6E9B-43DE-8017-78DDE97D2091}" presName="node" presStyleLbl="revTx" presStyleIdx="2" presStyleCnt="7">
        <dgm:presLayoutVars>
          <dgm:bulletEnabled val="1"/>
        </dgm:presLayoutVars>
      </dgm:prSet>
      <dgm:spPr/>
      <dgm:t>
        <a:bodyPr/>
        <a:lstStyle/>
        <a:p>
          <a:endParaRPr lang="en-US"/>
        </a:p>
      </dgm:t>
    </dgm:pt>
    <dgm:pt modelId="{66746532-DFD3-406D-AB83-0FCDF3230AB6}" type="pres">
      <dgm:prSet presAssocID="{E2714ABD-F30F-4806-BA69-F2658EBB06CB}" presName="sibTrans" presStyleLbl="node1" presStyleIdx="2" presStyleCnt="7"/>
      <dgm:spPr/>
      <dgm:t>
        <a:bodyPr/>
        <a:lstStyle/>
        <a:p>
          <a:endParaRPr lang="en-US"/>
        </a:p>
      </dgm:t>
    </dgm:pt>
    <dgm:pt modelId="{01D8A928-04C0-4BE2-A1B7-D986F379131A}" type="pres">
      <dgm:prSet presAssocID="{7CE1D44D-B4DB-48A2-BC10-F4878DF41898}" presName="dummy" presStyleCnt="0"/>
      <dgm:spPr/>
    </dgm:pt>
    <dgm:pt modelId="{5C54B3BD-DF12-4668-8B97-EC284178F2E5}" type="pres">
      <dgm:prSet presAssocID="{7CE1D44D-B4DB-48A2-BC10-F4878DF41898}" presName="node" presStyleLbl="revTx" presStyleIdx="3" presStyleCnt="7">
        <dgm:presLayoutVars>
          <dgm:bulletEnabled val="1"/>
        </dgm:presLayoutVars>
      </dgm:prSet>
      <dgm:spPr/>
      <dgm:t>
        <a:bodyPr/>
        <a:lstStyle/>
        <a:p>
          <a:endParaRPr lang="en-US"/>
        </a:p>
      </dgm:t>
    </dgm:pt>
    <dgm:pt modelId="{A15BF9E0-E879-4BF8-BEB0-629D31561B7D}" type="pres">
      <dgm:prSet presAssocID="{26B0B614-61A9-47B4-B450-2ED2085F1ADE}" presName="sibTrans" presStyleLbl="node1" presStyleIdx="3" presStyleCnt="7"/>
      <dgm:spPr/>
      <dgm:t>
        <a:bodyPr/>
        <a:lstStyle/>
        <a:p>
          <a:endParaRPr lang="en-US"/>
        </a:p>
      </dgm:t>
    </dgm:pt>
    <dgm:pt modelId="{AC40F1A5-15B5-4B10-9F99-A64886E76A00}" type="pres">
      <dgm:prSet presAssocID="{2CD4CFC1-19B0-43F8-BDDA-73E20EC98B53}" presName="dummy" presStyleCnt="0"/>
      <dgm:spPr/>
    </dgm:pt>
    <dgm:pt modelId="{BB48C8FC-A4CA-4004-9B0F-5B2F3681C2A9}" type="pres">
      <dgm:prSet presAssocID="{2CD4CFC1-19B0-43F8-BDDA-73E20EC98B53}" presName="node" presStyleLbl="revTx" presStyleIdx="4" presStyleCnt="7">
        <dgm:presLayoutVars>
          <dgm:bulletEnabled val="1"/>
        </dgm:presLayoutVars>
      </dgm:prSet>
      <dgm:spPr/>
      <dgm:t>
        <a:bodyPr/>
        <a:lstStyle/>
        <a:p>
          <a:endParaRPr lang="en-US"/>
        </a:p>
      </dgm:t>
    </dgm:pt>
    <dgm:pt modelId="{B9D62E0E-39AE-4F89-B39E-367A7179CC10}" type="pres">
      <dgm:prSet presAssocID="{B3573B47-A232-4857-8731-FBC182364DF4}" presName="sibTrans" presStyleLbl="node1" presStyleIdx="4" presStyleCnt="7"/>
      <dgm:spPr/>
      <dgm:t>
        <a:bodyPr/>
        <a:lstStyle/>
        <a:p>
          <a:endParaRPr lang="en-US"/>
        </a:p>
      </dgm:t>
    </dgm:pt>
    <dgm:pt modelId="{296B771E-3D72-432D-A236-3150DA5EE80C}" type="pres">
      <dgm:prSet presAssocID="{43BB6550-2663-4D32-BFEA-4735B3DF5A59}" presName="dummy" presStyleCnt="0"/>
      <dgm:spPr/>
    </dgm:pt>
    <dgm:pt modelId="{C137053F-D6A8-4C9A-9730-4D30ED9A4386}" type="pres">
      <dgm:prSet presAssocID="{43BB6550-2663-4D32-BFEA-4735B3DF5A59}" presName="node" presStyleLbl="revTx" presStyleIdx="5" presStyleCnt="7">
        <dgm:presLayoutVars>
          <dgm:bulletEnabled val="1"/>
        </dgm:presLayoutVars>
      </dgm:prSet>
      <dgm:spPr/>
      <dgm:t>
        <a:bodyPr/>
        <a:lstStyle/>
        <a:p>
          <a:endParaRPr lang="en-US"/>
        </a:p>
      </dgm:t>
    </dgm:pt>
    <dgm:pt modelId="{4DA419D8-B559-4013-B4CD-F8110958F392}" type="pres">
      <dgm:prSet presAssocID="{9BB61FEF-62C7-4330-9DD5-E184DC3023DA}" presName="sibTrans" presStyleLbl="node1" presStyleIdx="5" presStyleCnt="7"/>
      <dgm:spPr/>
      <dgm:t>
        <a:bodyPr/>
        <a:lstStyle/>
        <a:p>
          <a:endParaRPr lang="en-US"/>
        </a:p>
      </dgm:t>
    </dgm:pt>
    <dgm:pt modelId="{008C057F-9B4C-41A5-BDD0-6D997792DE90}" type="pres">
      <dgm:prSet presAssocID="{4CC4749D-F181-4BDE-97CD-06EC7AC6009C}" presName="dummy" presStyleCnt="0"/>
      <dgm:spPr/>
    </dgm:pt>
    <dgm:pt modelId="{125EBEE5-B883-44BF-9A6F-1D070EDA015A}" type="pres">
      <dgm:prSet presAssocID="{4CC4749D-F181-4BDE-97CD-06EC7AC6009C}" presName="node" presStyleLbl="revTx" presStyleIdx="6" presStyleCnt="7" custRadScaleRad="100416" custRadScaleInc="-3770">
        <dgm:presLayoutVars>
          <dgm:bulletEnabled val="1"/>
        </dgm:presLayoutVars>
      </dgm:prSet>
      <dgm:spPr/>
      <dgm:t>
        <a:bodyPr/>
        <a:lstStyle/>
        <a:p>
          <a:endParaRPr lang="en-US"/>
        </a:p>
      </dgm:t>
    </dgm:pt>
    <dgm:pt modelId="{7A0B17DB-5407-4390-80DA-103768B94A3D}" type="pres">
      <dgm:prSet presAssocID="{8B39896C-1926-4C37-AD9D-44F779CE4EA9}" presName="sibTrans" presStyleLbl="node1" presStyleIdx="6" presStyleCnt="7"/>
      <dgm:spPr/>
      <dgm:t>
        <a:bodyPr/>
        <a:lstStyle/>
        <a:p>
          <a:endParaRPr lang="en-US"/>
        </a:p>
      </dgm:t>
    </dgm:pt>
  </dgm:ptLst>
  <dgm:cxnLst>
    <dgm:cxn modelId="{17A5FE22-A104-45F2-AC34-6007A5470049}" type="presOf" srcId="{B1CB1FAD-CE9B-433F-B5C5-ABFC05D27E00}" destId="{FC2C2BAD-7AE2-4563-A020-4D527F9F099C}" srcOrd="0" destOrd="0" presId="urn:microsoft.com/office/officeart/2005/8/layout/cycle1"/>
    <dgm:cxn modelId="{87541BF4-B7FB-465A-87D8-F68DC7044983}" type="presOf" srcId="{4CC4749D-F181-4BDE-97CD-06EC7AC6009C}" destId="{125EBEE5-B883-44BF-9A6F-1D070EDA015A}" srcOrd="0" destOrd="0" presId="urn:microsoft.com/office/officeart/2005/8/layout/cycle1"/>
    <dgm:cxn modelId="{B07AC8D0-ECA2-4D05-8065-ACC1E551FE19}" type="presOf" srcId="{B3573B47-A232-4857-8731-FBC182364DF4}" destId="{B9D62E0E-39AE-4F89-B39E-367A7179CC10}" srcOrd="0" destOrd="0" presId="urn:microsoft.com/office/officeart/2005/8/layout/cycle1"/>
    <dgm:cxn modelId="{F75AC451-08A3-4542-8363-B0C2AA5ED4CE}" srcId="{ADCECED7-1024-48DF-AA90-8CC03B30315C}" destId="{7CE1D44D-B4DB-48A2-BC10-F4878DF41898}" srcOrd="3" destOrd="0" parTransId="{070EE2DE-C2E3-47D3-9AB7-D34381D67C83}" sibTransId="{26B0B614-61A9-47B4-B450-2ED2085F1ADE}"/>
    <dgm:cxn modelId="{3F5E6220-6320-4F9E-A305-24B147F0CA13}" type="presOf" srcId="{ADCECED7-1024-48DF-AA90-8CC03B30315C}" destId="{296009B6-2861-41FF-AA41-BB6BCCC7E8D0}" srcOrd="0" destOrd="0" presId="urn:microsoft.com/office/officeart/2005/8/layout/cycle1"/>
    <dgm:cxn modelId="{47188FD2-EE04-4BD4-99AC-C185209FC106}" srcId="{ADCECED7-1024-48DF-AA90-8CC03B30315C}" destId="{DEB6D170-2DEC-4EA6-A993-250782A0A173}" srcOrd="1" destOrd="0" parTransId="{9CFD08F3-FA53-4FEB-914B-6BD765F2DE6A}" sibTransId="{576B2376-5104-436B-A114-EBED4204683C}"/>
    <dgm:cxn modelId="{62AB17C8-2560-468A-8D28-C6B8C47F11AB}" type="presOf" srcId="{43BB6550-2663-4D32-BFEA-4735B3DF5A59}" destId="{C137053F-D6A8-4C9A-9730-4D30ED9A4386}" srcOrd="0" destOrd="0" presId="urn:microsoft.com/office/officeart/2005/8/layout/cycle1"/>
    <dgm:cxn modelId="{DCA8EABF-D713-4045-BDD7-A5A05D483E66}" type="presOf" srcId="{9BB61FEF-62C7-4330-9DD5-E184DC3023DA}" destId="{4DA419D8-B559-4013-B4CD-F8110958F392}" srcOrd="0" destOrd="0" presId="urn:microsoft.com/office/officeart/2005/8/layout/cycle1"/>
    <dgm:cxn modelId="{F841C194-2C97-4354-98F8-D0F8BE1CFB7D}" type="presOf" srcId="{7CE1D44D-B4DB-48A2-BC10-F4878DF41898}" destId="{5C54B3BD-DF12-4668-8B97-EC284178F2E5}" srcOrd="0" destOrd="0" presId="urn:microsoft.com/office/officeart/2005/8/layout/cycle1"/>
    <dgm:cxn modelId="{56B5268E-720A-4276-B0CD-84DBF2CE5718}" type="presOf" srcId="{26B0B614-61A9-47B4-B450-2ED2085F1ADE}" destId="{A15BF9E0-E879-4BF8-BEB0-629D31561B7D}" srcOrd="0" destOrd="0" presId="urn:microsoft.com/office/officeart/2005/8/layout/cycle1"/>
    <dgm:cxn modelId="{AAC62336-858E-45D3-8221-D6B56023AAEC}" type="presOf" srcId="{E2714ABD-F30F-4806-BA69-F2658EBB06CB}" destId="{66746532-DFD3-406D-AB83-0FCDF3230AB6}" srcOrd="0" destOrd="0" presId="urn:microsoft.com/office/officeart/2005/8/layout/cycle1"/>
    <dgm:cxn modelId="{BEB71015-8A74-4A9A-8C4D-F2B311BC5154}" type="presOf" srcId="{576B2376-5104-436B-A114-EBED4204683C}" destId="{5C307DAA-92A2-4A54-8F42-1EB19FECA6B3}" srcOrd="0" destOrd="0" presId="urn:microsoft.com/office/officeart/2005/8/layout/cycle1"/>
    <dgm:cxn modelId="{70D42A9E-CA57-4B45-BB65-6538CFF42B0D}" srcId="{ADCECED7-1024-48DF-AA90-8CC03B30315C}" destId="{43BB6550-2663-4D32-BFEA-4735B3DF5A59}" srcOrd="5" destOrd="0" parTransId="{13792DB7-3009-4B74-9D52-BB07592B9918}" sibTransId="{9BB61FEF-62C7-4330-9DD5-E184DC3023DA}"/>
    <dgm:cxn modelId="{CDF2DD44-2043-47EC-A3F6-A461CE2A6308}" type="presOf" srcId="{2CD4CFC1-19B0-43F8-BDDA-73E20EC98B53}" destId="{BB48C8FC-A4CA-4004-9B0F-5B2F3681C2A9}" srcOrd="0" destOrd="0" presId="urn:microsoft.com/office/officeart/2005/8/layout/cycle1"/>
    <dgm:cxn modelId="{DAAC7447-4AE4-4EB8-8DD9-78434AA13DA0}" type="presOf" srcId="{DEB6D170-2DEC-4EA6-A993-250782A0A173}" destId="{7F904907-3A63-4F7D-A15F-2DE5E1992B73}" srcOrd="0" destOrd="0" presId="urn:microsoft.com/office/officeart/2005/8/layout/cycle1"/>
    <dgm:cxn modelId="{393B1422-E67A-438A-BA09-84AB5EF6F883}" srcId="{ADCECED7-1024-48DF-AA90-8CC03B30315C}" destId="{4CC4749D-F181-4BDE-97CD-06EC7AC6009C}" srcOrd="6" destOrd="0" parTransId="{86FDD00D-C58E-4806-AB70-317A20A4691D}" sibTransId="{8B39896C-1926-4C37-AD9D-44F779CE4EA9}"/>
    <dgm:cxn modelId="{0844BA71-81C3-4AE9-9345-32B6A91F2480}" type="presOf" srcId="{E0DCE00D-C082-4114-9517-EC4AF46456CC}" destId="{2CED5446-0AB4-4D1B-9D3B-32E255EB5EC1}" srcOrd="0" destOrd="0" presId="urn:microsoft.com/office/officeart/2005/8/layout/cycle1"/>
    <dgm:cxn modelId="{62EF23EB-7824-4199-8EC7-1DCE9AC3A04A}" type="presOf" srcId="{266E5053-6E9B-43DE-8017-78DDE97D2091}" destId="{4808B66D-965B-4BD8-8CA5-8CCC23B3CBC4}" srcOrd="0" destOrd="0" presId="urn:microsoft.com/office/officeart/2005/8/layout/cycle1"/>
    <dgm:cxn modelId="{E7EA7BCE-5FF8-4609-97F1-7F8520D170EF}" type="presOf" srcId="{8B39896C-1926-4C37-AD9D-44F779CE4EA9}" destId="{7A0B17DB-5407-4390-80DA-103768B94A3D}" srcOrd="0" destOrd="0" presId="urn:microsoft.com/office/officeart/2005/8/layout/cycle1"/>
    <dgm:cxn modelId="{99791C11-0649-406D-A861-AFD6B1D117AB}" srcId="{ADCECED7-1024-48DF-AA90-8CC03B30315C}" destId="{266E5053-6E9B-43DE-8017-78DDE97D2091}" srcOrd="2" destOrd="0" parTransId="{23A6CC8D-3415-416B-BD2E-1FFBE1E1EDFC}" sibTransId="{E2714ABD-F30F-4806-BA69-F2658EBB06CB}"/>
    <dgm:cxn modelId="{56A390C1-D1DC-4F34-8003-FD9C578BE2F0}" srcId="{ADCECED7-1024-48DF-AA90-8CC03B30315C}" destId="{2CD4CFC1-19B0-43F8-BDDA-73E20EC98B53}" srcOrd="4" destOrd="0" parTransId="{01B5ED66-586E-4C69-A02B-1416E9F2B1D7}" sibTransId="{B3573B47-A232-4857-8731-FBC182364DF4}"/>
    <dgm:cxn modelId="{AB28219B-D192-4379-8513-8FACBE46D94C}" srcId="{ADCECED7-1024-48DF-AA90-8CC03B30315C}" destId="{E0DCE00D-C082-4114-9517-EC4AF46456CC}" srcOrd="0" destOrd="0" parTransId="{1B9EDE98-6409-4820-A92E-8A552D93CBFA}" sibTransId="{B1CB1FAD-CE9B-433F-B5C5-ABFC05D27E00}"/>
    <dgm:cxn modelId="{881B8C3D-4ECF-427D-8944-B642A36AE026}" type="presParOf" srcId="{296009B6-2861-41FF-AA41-BB6BCCC7E8D0}" destId="{0ED39233-3853-4357-B14A-5A0FCED178ED}" srcOrd="0" destOrd="0" presId="urn:microsoft.com/office/officeart/2005/8/layout/cycle1"/>
    <dgm:cxn modelId="{F65A58A9-584E-40AE-9FC2-B9A817C297E5}" type="presParOf" srcId="{296009B6-2861-41FF-AA41-BB6BCCC7E8D0}" destId="{2CED5446-0AB4-4D1B-9D3B-32E255EB5EC1}" srcOrd="1" destOrd="0" presId="urn:microsoft.com/office/officeart/2005/8/layout/cycle1"/>
    <dgm:cxn modelId="{4D1FCE36-1A42-4AA2-BB6C-6116BE78813C}" type="presParOf" srcId="{296009B6-2861-41FF-AA41-BB6BCCC7E8D0}" destId="{FC2C2BAD-7AE2-4563-A020-4D527F9F099C}" srcOrd="2" destOrd="0" presId="urn:microsoft.com/office/officeart/2005/8/layout/cycle1"/>
    <dgm:cxn modelId="{0CB5549C-7C41-40AC-AD52-4F2269C96425}" type="presParOf" srcId="{296009B6-2861-41FF-AA41-BB6BCCC7E8D0}" destId="{B72B7674-EDEC-4B24-9A01-71ED47271232}" srcOrd="3" destOrd="0" presId="urn:microsoft.com/office/officeart/2005/8/layout/cycle1"/>
    <dgm:cxn modelId="{A0958C5F-3A33-4396-AAB1-E33F2B0AC408}" type="presParOf" srcId="{296009B6-2861-41FF-AA41-BB6BCCC7E8D0}" destId="{7F904907-3A63-4F7D-A15F-2DE5E1992B73}" srcOrd="4" destOrd="0" presId="urn:microsoft.com/office/officeart/2005/8/layout/cycle1"/>
    <dgm:cxn modelId="{BDDA6B72-CA65-439D-B897-D7960E851891}" type="presParOf" srcId="{296009B6-2861-41FF-AA41-BB6BCCC7E8D0}" destId="{5C307DAA-92A2-4A54-8F42-1EB19FECA6B3}" srcOrd="5" destOrd="0" presId="urn:microsoft.com/office/officeart/2005/8/layout/cycle1"/>
    <dgm:cxn modelId="{7245028F-021B-4FFE-93F2-66976E045C64}" type="presParOf" srcId="{296009B6-2861-41FF-AA41-BB6BCCC7E8D0}" destId="{998C8264-FC0D-4F43-B3CA-7158549FA9BC}" srcOrd="6" destOrd="0" presId="urn:microsoft.com/office/officeart/2005/8/layout/cycle1"/>
    <dgm:cxn modelId="{CD04A69E-C032-42D7-88DD-9B85D0B4C398}" type="presParOf" srcId="{296009B6-2861-41FF-AA41-BB6BCCC7E8D0}" destId="{4808B66D-965B-4BD8-8CA5-8CCC23B3CBC4}" srcOrd="7" destOrd="0" presId="urn:microsoft.com/office/officeart/2005/8/layout/cycle1"/>
    <dgm:cxn modelId="{897DA558-A1BC-47FE-A6AA-724D61A41D9D}" type="presParOf" srcId="{296009B6-2861-41FF-AA41-BB6BCCC7E8D0}" destId="{66746532-DFD3-406D-AB83-0FCDF3230AB6}" srcOrd="8" destOrd="0" presId="urn:microsoft.com/office/officeart/2005/8/layout/cycle1"/>
    <dgm:cxn modelId="{025D6785-7062-48EA-9789-2E2D43F494B2}" type="presParOf" srcId="{296009B6-2861-41FF-AA41-BB6BCCC7E8D0}" destId="{01D8A928-04C0-4BE2-A1B7-D986F379131A}" srcOrd="9" destOrd="0" presId="urn:microsoft.com/office/officeart/2005/8/layout/cycle1"/>
    <dgm:cxn modelId="{B5B4348E-0925-4553-9E63-833EFCBA4E2C}" type="presParOf" srcId="{296009B6-2861-41FF-AA41-BB6BCCC7E8D0}" destId="{5C54B3BD-DF12-4668-8B97-EC284178F2E5}" srcOrd="10" destOrd="0" presId="urn:microsoft.com/office/officeart/2005/8/layout/cycle1"/>
    <dgm:cxn modelId="{39947BB0-101B-4340-BED9-2C1313383D5C}" type="presParOf" srcId="{296009B6-2861-41FF-AA41-BB6BCCC7E8D0}" destId="{A15BF9E0-E879-4BF8-BEB0-629D31561B7D}" srcOrd="11" destOrd="0" presId="urn:microsoft.com/office/officeart/2005/8/layout/cycle1"/>
    <dgm:cxn modelId="{7771C626-4E4E-4F7D-8B24-C8D949EB5087}" type="presParOf" srcId="{296009B6-2861-41FF-AA41-BB6BCCC7E8D0}" destId="{AC40F1A5-15B5-4B10-9F99-A64886E76A00}" srcOrd="12" destOrd="0" presId="urn:microsoft.com/office/officeart/2005/8/layout/cycle1"/>
    <dgm:cxn modelId="{417334D9-A88C-412E-AB9D-B22750029044}" type="presParOf" srcId="{296009B6-2861-41FF-AA41-BB6BCCC7E8D0}" destId="{BB48C8FC-A4CA-4004-9B0F-5B2F3681C2A9}" srcOrd="13" destOrd="0" presId="urn:microsoft.com/office/officeart/2005/8/layout/cycle1"/>
    <dgm:cxn modelId="{4C070D84-E1A4-4861-A08C-D2831CFB74AC}" type="presParOf" srcId="{296009B6-2861-41FF-AA41-BB6BCCC7E8D0}" destId="{B9D62E0E-39AE-4F89-B39E-367A7179CC10}" srcOrd="14" destOrd="0" presId="urn:microsoft.com/office/officeart/2005/8/layout/cycle1"/>
    <dgm:cxn modelId="{BA2D038D-E767-4E16-91FD-B9047182DE13}" type="presParOf" srcId="{296009B6-2861-41FF-AA41-BB6BCCC7E8D0}" destId="{296B771E-3D72-432D-A236-3150DA5EE80C}" srcOrd="15" destOrd="0" presId="urn:microsoft.com/office/officeart/2005/8/layout/cycle1"/>
    <dgm:cxn modelId="{D765B9D3-ADC8-4240-AA67-6A4828530233}" type="presParOf" srcId="{296009B6-2861-41FF-AA41-BB6BCCC7E8D0}" destId="{C137053F-D6A8-4C9A-9730-4D30ED9A4386}" srcOrd="16" destOrd="0" presId="urn:microsoft.com/office/officeart/2005/8/layout/cycle1"/>
    <dgm:cxn modelId="{FB00D25B-F0E6-4EC8-90B2-6D8F3E186C5D}" type="presParOf" srcId="{296009B6-2861-41FF-AA41-BB6BCCC7E8D0}" destId="{4DA419D8-B559-4013-B4CD-F8110958F392}" srcOrd="17" destOrd="0" presId="urn:microsoft.com/office/officeart/2005/8/layout/cycle1"/>
    <dgm:cxn modelId="{657AF606-2F1F-4345-A925-350658C63EDF}" type="presParOf" srcId="{296009B6-2861-41FF-AA41-BB6BCCC7E8D0}" destId="{008C057F-9B4C-41A5-BDD0-6D997792DE90}" srcOrd="18" destOrd="0" presId="urn:microsoft.com/office/officeart/2005/8/layout/cycle1"/>
    <dgm:cxn modelId="{D5570817-F5A9-4FD9-B9BC-141DBD6EC262}" type="presParOf" srcId="{296009B6-2861-41FF-AA41-BB6BCCC7E8D0}" destId="{125EBEE5-B883-44BF-9A6F-1D070EDA015A}" srcOrd="19" destOrd="0" presId="urn:microsoft.com/office/officeart/2005/8/layout/cycle1"/>
    <dgm:cxn modelId="{0B325DAB-CA7C-43B9-A224-C297FAE8F7CF}" type="presParOf" srcId="{296009B6-2861-41FF-AA41-BB6BCCC7E8D0}" destId="{7A0B17DB-5407-4390-80DA-103768B94A3D}"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84860-7F98-486B-9226-542088464FED}">
      <dsp:nvSpPr>
        <dsp:cNvPr id="0" name=""/>
        <dsp:cNvSpPr/>
      </dsp:nvSpPr>
      <dsp:spPr>
        <a:xfrm>
          <a:off x="3092255" y="1548673"/>
          <a:ext cx="1968431" cy="1702772"/>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latin typeface="Gill Sans MT" pitchFamily="34" charset="0"/>
          </a:endParaRPr>
        </a:p>
      </dsp:txBody>
      <dsp:txXfrm>
        <a:off x="3418452" y="1830846"/>
        <a:ext cx="1316037" cy="1138426"/>
      </dsp:txXfrm>
    </dsp:sp>
    <dsp:sp modelId="{926019E8-1F96-46E6-B0AE-D0B8BF90D624}">
      <dsp:nvSpPr>
        <dsp:cNvPr id="0" name=""/>
        <dsp:cNvSpPr/>
      </dsp:nvSpPr>
      <dsp:spPr>
        <a:xfrm>
          <a:off x="4489249" y="450053"/>
          <a:ext cx="45006" cy="63991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867299-ABAF-47D1-9744-A8AA50CB4BF5}">
      <dsp:nvSpPr>
        <dsp:cNvPr id="0" name=""/>
        <dsp:cNvSpPr/>
      </dsp:nvSpPr>
      <dsp:spPr>
        <a:xfrm>
          <a:off x="3273576" y="0"/>
          <a:ext cx="1613115" cy="1395534"/>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Downtown</a:t>
          </a:r>
          <a:endParaRPr lang="en-US" sz="1700" b="1" kern="1200" dirty="0"/>
        </a:p>
      </dsp:txBody>
      <dsp:txXfrm>
        <a:off x="3540904" y="231270"/>
        <a:ext cx="1078459" cy="932994"/>
      </dsp:txXfrm>
    </dsp:sp>
    <dsp:sp modelId="{6AEC5C52-E475-4E5A-8B72-83FFD10F90E0}">
      <dsp:nvSpPr>
        <dsp:cNvPr id="0" name=""/>
        <dsp:cNvSpPr/>
      </dsp:nvSpPr>
      <dsp:spPr>
        <a:xfrm>
          <a:off x="5164339" y="1425181"/>
          <a:ext cx="742683" cy="63991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F0D8A5-6E63-42FA-A60D-F59CFFD10335}">
      <dsp:nvSpPr>
        <dsp:cNvPr id="0" name=""/>
        <dsp:cNvSpPr/>
      </dsp:nvSpPr>
      <dsp:spPr>
        <a:xfrm>
          <a:off x="4752990" y="858347"/>
          <a:ext cx="1613115" cy="1395534"/>
        </a:xfrm>
        <a:prstGeom prst="hexagon">
          <a:avLst>
            <a:gd name="adj" fmla="val 28570"/>
            <a:gd name="vf" fmla="val 115470"/>
          </a:avLst>
        </a:prstGeom>
        <a:solidFill>
          <a:srgbClr val="77800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Traffic</a:t>
          </a:r>
          <a:endParaRPr lang="en-US" sz="2000" b="1" kern="1200" dirty="0"/>
        </a:p>
      </dsp:txBody>
      <dsp:txXfrm>
        <a:off x="5020318" y="1089617"/>
        <a:ext cx="1078459" cy="932994"/>
      </dsp:txXfrm>
    </dsp:sp>
    <dsp:sp modelId="{35977E31-834A-4CCC-B803-799D0F9EAAF7}">
      <dsp:nvSpPr>
        <dsp:cNvPr id="0" name=""/>
        <dsp:cNvSpPr/>
      </dsp:nvSpPr>
      <dsp:spPr>
        <a:xfrm>
          <a:off x="5239345" y="3075386"/>
          <a:ext cx="742683" cy="63991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97CE1DD-9984-411F-8AC4-0FB1D8DDA25C}">
      <dsp:nvSpPr>
        <dsp:cNvPr id="0" name=""/>
        <dsp:cNvSpPr/>
      </dsp:nvSpPr>
      <dsp:spPr>
        <a:xfrm>
          <a:off x="4752990" y="2545758"/>
          <a:ext cx="1613115" cy="1395534"/>
        </a:xfrm>
        <a:prstGeom prst="hexagon">
          <a:avLst>
            <a:gd name="adj" fmla="val 2857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Jobs</a:t>
          </a:r>
          <a:endParaRPr lang="en-US" sz="2000" b="1" kern="1200" dirty="0"/>
        </a:p>
      </dsp:txBody>
      <dsp:txXfrm>
        <a:off x="5020318" y="2777028"/>
        <a:ext cx="1078459" cy="932994"/>
      </dsp:txXfrm>
    </dsp:sp>
    <dsp:sp modelId="{08566D9B-6F6C-4139-B414-5B1AA8257251}">
      <dsp:nvSpPr>
        <dsp:cNvPr id="0" name=""/>
        <dsp:cNvSpPr/>
      </dsp:nvSpPr>
      <dsp:spPr>
        <a:xfrm>
          <a:off x="3664145" y="3675461"/>
          <a:ext cx="742683" cy="63991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7D9F1C-9AEB-4A5C-8E1E-E35CE3D7CE35}">
      <dsp:nvSpPr>
        <dsp:cNvPr id="0" name=""/>
        <dsp:cNvSpPr/>
      </dsp:nvSpPr>
      <dsp:spPr>
        <a:xfrm>
          <a:off x="3273576" y="3405065"/>
          <a:ext cx="1613115" cy="1395534"/>
        </a:xfrm>
        <a:prstGeom prst="hexagon">
          <a:avLst>
            <a:gd name="adj" fmla="val 28570"/>
            <a:gd name="vf" fmla="val 1154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Safety</a:t>
          </a:r>
          <a:endParaRPr lang="en-US" sz="2000" b="1" kern="1200" dirty="0"/>
        </a:p>
      </dsp:txBody>
      <dsp:txXfrm>
        <a:off x="3540904" y="3636335"/>
        <a:ext cx="1078459" cy="932994"/>
      </dsp:txXfrm>
    </dsp:sp>
    <dsp:sp modelId="{A0C11502-9959-47AE-9BE2-9208E4354670}">
      <dsp:nvSpPr>
        <dsp:cNvPr id="0" name=""/>
        <dsp:cNvSpPr/>
      </dsp:nvSpPr>
      <dsp:spPr>
        <a:xfrm>
          <a:off x="2238973" y="2775345"/>
          <a:ext cx="742683" cy="63991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B7BB102-6D7F-4744-9DFE-865DB8210BCE}">
      <dsp:nvSpPr>
        <dsp:cNvPr id="0" name=""/>
        <dsp:cNvSpPr/>
      </dsp:nvSpPr>
      <dsp:spPr>
        <a:xfrm>
          <a:off x="1787293" y="2546718"/>
          <a:ext cx="1613115" cy="1395534"/>
        </a:xfrm>
        <a:prstGeom prst="hexagon">
          <a:avLst>
            <a:gd name="adj" fmla="val 28570"/>
            <a:gd name="vf" fmla="val 11547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Arts</a:t>
          </a:r>
          <a:endParaRPr lang="en-US" sz="2000" b="1" kern="1200" dirty="0"/>
        </a:p>
      </dsp:txBody>
      <dsp:txXfrm>
        <a:off x="2054621" y="2777988"/>
        <a:ext cx="1078459" cy="932994"/>
      </dsp:txXfrm>
    </dsp:sp>
    <dsp:sp modelId="{DC1A0F86-CF63-4DDE-A084-01BC0D525AC7}">
      <dsp:nvSpPr>
        <dsp:cNvPr id="0" name=""/>
        <dsp:cNvSpPr/>
      </dsp:nvSpPr>
      <dsp:spPr>
        <a:xfrm>
          <a:off x="1787293" y="856427"/>
          <a:ext cx="1613115" cy="1395534"/>
        </a:xfrm>
        <a:prstGeom prst="hexagon">
          <a:avLst>
            <a:gd name="adj" fmla="val 28570"/>
            <a:gd name="vf" fmla="val 115470"/>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b="1" kern="1200" dirty="0" smtClean="0"/>
        </a:p>
      </dsp:txBody>
      <dsp:txXfrm>
        <a:off x="2054621" y="1087697"/>
        <a:ext cx="1078459" cy="932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84860-7F98-486B-9226-542088464FED}">
      <dsp:nvSpPr>
        <dsp:cNvPr id="0" name=""/>
        <dsp:cNvSpPr/>
      </dsp:nvSpPr>
      <dsp:spPr>
        <a:xfrm>
          <a:off x="3123507" y="1499509"/>
          <a:ext cx="1905941" cy="1648716"/>
        </a:xfrm>
        <a:prstGeom prst="hexagon">
          <a:avLst>
            <a:gd name="adj" fmla="val 28570"/>
            <a:gd name="vf" fmla="val 115470"/>
          </a:avLst>
        </a:prstGeom>
        <a:solidFill>
          <a:schemeClr val="accent5">
            <a:lumMod val="50000"/>
          </a:schemeClr>
        </a:solidFill>
        <a:ln>
          <a:noFill/>
        </a:ln>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Gill Sans MT" pitchFamily="34" charset="0"/>
            </a:rPr>
            <a:t>ISSUE</a:t>
          </a:r>
          <a:endParaRPr lang="en-US" sz="2400" b="1" kern="1200" dirty="0">
            <a:latin typeface="Gill Sans MT" pitchFamily="34" charset="0"/>
          </a:endParaRPr>
        </a:p>
      </dsp:txBody>
      <dsp:txXfrm>
        <a:off x="3439348" y="1772724"/>
        <a:ext cx="1274259" cy="1102286"/>
      </dsp:txXfrm>
    </dsp:sp>
    <dsp:sp modelId="{926019E8-1F96-46E6-B0AE-D0B8BF90D624}">
      <dsp:nvSpPr>
        <dsp:cNvPr id="0" name=""/>
        <dsp:cNvSpPr/>
      </dsp:nvSpPr>
      <dsp:spPr>
        <a:xfrm flipH="1">
          <a:off x="4476152" y="944167"/>
          <a:ext cx="110267" cy="15268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2867299-ABAF-47D1-9744-A8AA50CB4BF5}">
      <dsp:nvSpPr>
        <dsp:cNvPr id="0" name=""/>
        <dsp:cNvSpPr/>
      </dsp:nvSpPr>
      <dsp:spPr>
        <a:xfrm>
          <a:off x="3299072" y="0"/>
          <a:ext cx="1561905" cy="1351231"/>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Gill Sans MT" pitchFamily="34" charset="0"/>
            </a:rPr>
            <a:t>Agencies</a:t>
          </a:r>
          <a:endParaRPr lang="en-US" sz="1600" b="1" kern="1200" dirty="0">
            <a:latin typeface="Gill Sans MT" pitchFamily="34" charset="0"/>
          </a:endParaRPr>
        </a:p>
      </dsp:txBody>
      <dsp:txXfrm>
        <a:off x="3557913" y="223928"/>
        <a:ext cx="1044223" cy="903375"/>
      </dsp:txXfrm>
    </dsp:sp>
    <dsp:sp modelId="{6AEC5C52-E475-4E5A-8B72-83FFD10F90E0}">
      <dsp:nvSpPr>
        <dsp:cNvPr id="0" name=""/>
        <dsp:cNvSpPr/>
      </dsp:nvSpPr>
      <dsp:spPr>
        <a:xfrm>
          <a:off x="5156245" y="1960956"/>
          <a:ext cx="719106" cy="43576"/>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F0D8A5-6E63-42FA-A60D-F59CFFD10335}">
      <dsp:nvSpPr>
        <dsp:cNvPr id="0" name=""/>
        <dsp:cNvSpPr/>
      </dsp:nvSpPr>
      <dsp:spPr>
        <a:xfrm>
          <a:off x="4731521" y="831098"/>
          <a:ext cx="1561905" cy="1351231"/>
        </a:xfrm>
        <a:prstGeom prst="hexagon">
          <a:avLst>
            <a:gd name="adj" fmla="val 28570"/>
            <a:gd name="vf" fmla="val 11547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latin typeface="Gill Sans MT" pitchFamily="34" charset="0"/>
            </a:rPr>
            <a:t>Government</a:t>
          </a:r>
          <a:endParaRPr lang="en-US" sz="1300" b="1" kern="1200" dirty="0">
            <a:latin typeface="Gill Sans MT" pitchFamily="34" charset="0"/>
          </a:endParaRPr>
        </a:p>
      </dsp:txBody>
      <dsp:txXfrm>
        <a:off x="4990362" y="1055026"/>
        <a:ext cx="1044223" cy="903375"/>
      </dsp:txXfrm>
    </dsp:sp>
    <dsp:sp modelId="{35977E31-834A-4CCC-B803-799D0F9EAAF7}">
      <dsp:nvSpPr>
        <dsp:cNvPr id="0" name=""/>
        <dsp:cNvSpPr/>
      </dsp:nvSpPr>
      <dsp:spPr>
        <a:xfrm flipV="1">
          <a:off x="5026297" y="3464593"/>
          <a:ext cx="103508" cy="43576"/>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97CE1DD-9984-411F-8AC4-0FB1D8DDA25C}">
      <dsp:nvSpPr>
        <dsp:cNvPr id="0" name=""/>
        <dsp:cNvSpPr/>
      </dsp:nvSpPr>
      <dsp:spPr>
        <a:xfrm>
          <a:off x="4731521" y="2464940"/>
          <a:ext cx="1561905" cy="1351231"/>
        </a:xfrm>
        <a:prstGeom prst="hexagon">
          <a:avLst>
            <a:gd name="adj" fmla="val 2857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latin typeface="Gill Sans MT" pitchFamily="34" charset="0"/>
            </a:rPr>
            <a:t>Nonprofits</a:t>
          </a:r>
          <a:endParaRPr lang="en-US" sz="1500" b="1" kern="1200" dirty="0">
            <a:latin typeface="Gill Sans MT" pitchFamily="34" charset="0"/>
          </a:endParaRPr>
        </a:p>
      </dsp:txBody>
      <dsp:txXfrm>
        <a:off x="4990362" y="2688868"/>
        <a:ext cx="1044223" cy="903375"/>
      </dsp:txXfrm>
    </dsp:sp>
    <dsp:sp modelId="{08566D9B-6F6C-4139-B414-5B1AA8257251}">
      <dsp:nvSpPr>
        <dsp:cNvPr id="0" name=""/>
        <dsp:cNvSpPr/>
      </dsp:nvSpPr>
      <dsp:spPr>
        <a:xfrm>
          <a:off x="3622759" y="3558780"/>
          <a:ext cx="54486" cy="126659"/>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7D9F1C-9AEB-4A5C-8E1E-E35CE3D7CE35}">
      <dsp:nvSpPr>
        <dsp:cNvPr id="0" name=""/>
        <dsp:cNvSpPr/>
      </dsp:nvSpPr>
      <dsp:spPr>
        <a:xfrm>
          <a:off x="3299072" y="3296968"/>
          <a:ext cx="1561905" cy="1351231"/>
        </a:xfrm>
        <a:prstGeom prst="hexagon">
          <a:avLst>
            <a:gd name="adj" fmla="val 28570"/>
            <a:gd name="vf" fmla="val 1154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latin typeface="Gill Sans MT" pitchFamily="34" charset="0"/>
            </a:rPr>
            <a:t>Businesses</a:t>
          </a:r>
          <a:endParaRPr lang="en-US" sz="1500" b="1" kern="1200" dirty="0">
            <a:latin typeface="Gill Sans MT" pitchFamily="34" charset="0"/>
          </a:endParaRPr>
        </a:p>
      </dsp:txBody>
      <dsp:txXfrm>
        <a:off x="3557913" y="3520896"/>
        <a:ext cx="1044223" cy="903375"/>
      </dsp:txXfrm>
    </dsp:sp>
    <dsp:sp modelId="{A0C11502-9959-47AE-9BE2-9208E4354670}">
      <dsp:nvSpPr>
        <dsp:cNvPr id="0" name=""/>
        <dsp:cNvSpPr/>
      </dsp:nvSpPr>
      <dsp:spPr>
        <a:xfrm flipV="1">
          <a:off x="2274057" y="2677015"/>
          <a:ext cx="719106" cy="155483"/>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B7BB102-6D7F-4744-9DFE-865DB8210BCE}">
      <dsp:nvSpPr>
        <dsp:cNvPr id="0" name=""/>
        <dsp:cNvSpPr/>
      </dsp:nvSpPr>
      <dsp:spPr>
        <a:xfrm>
          <a:off x="1859973" y="2465870"/>
          <a:ext cx="1561905" cy="1351231"/>
        </a:xfrm>
        <a:prstGeom prst="hexagon">
          <a:avLst>
            <a:gd name="adj" fmla="val 28570"/>
            <a:gd name="vf" fmla="val 11547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Gill Sans MT" pitchFamily="34" charset="0"/>
            </a:rPr>
            <a:t>Residents</a:t>
          </a:r>
          <a:endParaRPr lang="en-US" sz="1600" b="1" kern="1200" dirty="0">
            <a:latin typeface="Gill Sans MT" pitchFamily="34" charset="0"/>
          </a:endParaRPr>
        </a:p>
      </dsp:txBody>
      <dsp:txXfrm>
        <a:off x="2118814" y="2689798"/>
        <a:ext cx="1044223" cy="903375"/>
      </dsp:txXfrm>
    </dsp:sp>
    <dsp:sp modelId="{DC1A0F86-CF63-4DDE-A084-01BC0D525AC7}">
      <dsp:nvSpPr>
        <dsp:cNvPr id="0" name=""/>
        <dsp:cNvSpPr/>
      </dsp:nvSpPr>
      <dsp:spPr>
        <a:xfrm>
          <a:off x="1859973" y="829238"/>
          <a:ext cx="1561905" cy="1351231"/>
        </a:xfrm>
        <a:prstGeom prst="hexagon">
          <a:avLst>
            <a:gd name="adj" fmla="val 28570"/>
            <a:gd name="vf" fmla="val 115470"/>
          </a:avLst>
        </a:prstGeom>
        <a:solidFill>
          <a:schemeClr val="accent2">
            <a:lumMod val="50000"/>
          </a:schemeClr>
        </a:soli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i="0" kern="1200" dirty="0" smtClean="0">
              <a:latin typeface="Gill Sans MT" pitchFamily="34" charset="0"/>
            </a:rPr>
            <a:t>Philanthropy</a:t>
          </a:r>
          <a:endParaRPr lang="en-US" sz="1300" b="1" i="0" kern="1200" dirty="0">
            <a:latin typeface="Gill Sans MT" pitchFamily="34" charset="0"/>
          </a:endParaRPr>
        </a:p>
      </dsp:txBody>
      <dsp:txXfrm>
        <a:off x="2118814" y="1053166"/>
        <a:ext cx="1044223" cy="903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D5446-0AB4-4D1B-9D3B-32E255EB5EC1}">
      <dsp:nvSpPr>
        <dsp:cNvPr id="0" name=""/>
        <dsp:cNvSpPr/>
      </dsp:nvSpPr>
      <dsp:spPr>
        <a:xfrm>
          <a:off x="5539010" y="5694"/>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006C"/>
              </a:solidFill>
            </a:rPr>
            <a:t>.</a:t>
          </a:r>
          <a:endParaRPr lang="en-US" sz="1050" b="1" kern="1200" dirty="0">
            <a:solidFill>
              <a:srgbClr val="00006C"/>
            </a:solidFill>
          </a:endParaRPr>
        </a:p>
      </dsp:txBody>
      <dsp:txXfrm>
        <a:off x="5539010" y="5694"/>
        <a:ext cx="885545" cy="885545"/>
      </dsp:txXfrm>
    </dsp:sp>
    <dsp:sp modelId="{FC2C2BAD-7AE2-4563-A020-4D527F9F099C}">
      <dsp:nvSpPr>
        <dsp:cNvPr id="0" name=""/>
        <dsp:cNvSpPr/>
      </dsp:nvSpPr>
      <dsp:spPr>
        <a:xfrm>
          <a:off x="2547561" y="-126471"/>
          <a:ext cx="4586116" cy="4586116"/>
        </a:xfrm>
        <a:prstGeom prst="circularArrow">
          <a:avLst>
            <a:gd name="adj1" fmla="val 3765"/>
            <a:gd name="adj2" fmla="val 234946"/>
            <a:gd name="adj3" fmla="val 20136087"/>
            <a:gd name="adj4" fmla="val 19126416"/>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904907-3A63-4F7D-A15F-2DE5E1992B73}">
      <dsp:nvSpPr>
        <dsp:cNvPr id="0" name=""/>
        <dsp:cNvSpPr/>
      </dsp:nvSpPr>
      <dsp:spPr>
        <a:xfrm>
          <a:off x="6525312" y="1429646"/>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006C"/>
              </a:solidFill>
            </a:rPr>
            <a:t>.	</a:t>
          </a:r>
          <a:endParaRPr lang="en-US" sz="1050" b="1" kern="1200" dirty="0">
            <a:solidFill>
              <a:srgbClr val="00006C"/>
            </a:solidFill>
          </a:endParaRPr>
        </a:p>
      </dsp:txBody>
      <dsp:txXfrm>
        <a:off x="6525312" y="1429646"/>
        <a:ext cx="885545" cy="885545"/>
      </dsp:txXfrm>
    </dsp:sp>
    <dsp:sp modelId="{5C307DAA-92A2-4A54-8F42-1EB19FECA6B3}">
      <dsp:nvSpPr>
        <dsp:cNvPr id="0" name=""/>
        <dsp:cNvSpPr/>
      </dsp:nvSpPr>
      <dsp:spPr>
        <a:xfrm>
          <a:off x="2621841" y="47987"/>
          <a:ext cx="4586116" cy="4586116"/>
        </a:xfrm>
        <a:prstGeom prst="circularArrow">
          <a:avLst>
            <a:gd name="adj1" fmla="val 3765"/>
            <a:gd name="adj2" fmla="val 234946"/>
            <a:gd name="adj3" fmla="val 1229585"/>
            <a:gd name="adj4" fmla="val 21557797"/>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08B66D-965B-4BD8-8CA5-8CCC23B3CBC4}">
      <dsp:nvSpPr>
        <dsp:cNvPr id="0" name=""/>
        <dsp:cNvSpPr/>
      </dsp:nvSpPr>
      <dsp:spPr>
        <a:xfrm>
          <a:off x="6118653" y="3211334"/>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006C"/>
              </a:solidFill>
            </a:rPr>
            <a:t>.</a:t>
          </a:r>
          <a:endParaRPr lang="en-US" sz="1050" b="1" kern="1200" dirty="0">
            <a:solidFill>
              <a:srgbClr val="00006C"/>
            </a:solidFill>
          </a:endParaRPr>
        </a:p>
      </dsp:txBody>
      <dsp:txXfrm>
        <a:off x="6118653" y="3211334"/>
        <a:ext cx="885545" cy="885545"/>
      </dsp:txXfrm>
    </dsp:sp>
    <dsp:sp modelId="{66746532-DFD3-406D-AB83-0FCDF3230AB6}">
      <dsp:nvSpPr>
        <dsp:cNvPr id="0" name=""/>
        <dsp:cNvSpPr/>
      </dsp:nvSpPr>
      <dsp:spPr>
        <a:xfrm>
          <a:off x="2621841" y="47987"/>
          <a:ext cx="4586116" cy="4586116"/>
        </a:xfrm>
        <a:prstGeom prst="circularArrow">
          <a:avLst>
            <a:gd name="adj1" fmla="val 3765"/>
            <a:gd name="adj2" fmla="val 234946"/>
            <a:gd name="adj3" fmla="val 4436852"/>
            <a:gd name="adj4" fmla="val 3308344"/>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C54B3BD-DF12-4668-8B97-EC284178F2E5}">
      <dsp:nvSpPr>
        <dsp:cNvPr id="0" name=""/>
        <dsp:cNvSpPr/>
      </dsp:nvSpPr>
      <dsp:spPr>
        <a:xfrm>
          <a:off x="4472127" y="4004259"/>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006C"/>
              </a:solidFill>
            </a:rPr>
            <a:t>.</a:t>
          </a:r>
          <a:endParaRPr lang="en-US" sz="1050" b="1" kern="1200" dirty="0">
            <a:solidFill>
              <a:srgbClr val="00006C"/>
            </a:solidFill>
          </a:endParaRPr>
        </a:p>
      </dsp:txBody>
      <dsp:txXfrm>
        <a:off x="4472127" y="4004259"/>
        <a:ext cx="885545" cy="885545"/>
      </dsp:txXfrm>
    </dsp:sp>
    <dsp:sp modelId="{A15BF9E0-E879-4BF8-BEB0-629D31561B7D}">
      <dsp:nvSpPr>
        <dsp:cNvPr id="0" name=""/>
        <dsp:cNvSpPr/>
      </dsp:nvSpPr>
      <dsp:spPr>
        <a:xfrm>
          <a:off x="2621841" y="47987"/>
          <a:ext cx="4586116" cy="4586116"/>
        </a:xfrm>
        <a:prstGeom prst="circularArrow">
          <a:avLst>
            <a:gd name="adj1" fmla="val 3765"/>
            <a:gd name="adj2" fmla="val 234946"/>
            <a:gd name="adj3" fmla="val 7256711"/>
            <a:gd name="adj4" fmla="val 6128202"/>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B48C8FC-A4CA-4004-9B0F-5B2F3681C2A9}">
      <dsp:nvSpPr>
        <dsp:cNvPr id="0" name=""/>
        <dsp:cNvSpPr/>
      </dsp:nvSpPr>
      <dsp:spPr>
        <a:xfrm>
          <a:off x="2825600" y="3211334"/>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006C"/>
              </a:solidFill>
            </a:rPr>
            <a:t>.</a:t>
          </a:r>
          <a:endParaRPr lang="en-US" sz="1050" b="1" kern="1200" dirty="0">
            <a:solidFill>
              <a:srgbClr val="00006C"/>
            </a:solidFill>
          </a:endParaRPr>
        </a:p>
      </dsp:txBody>
      <dsp:txXfrm>
        <a:off x="2825600" y="3211334"/>
        <a:ext cx="885545" cy="885545"/>
      </dsp:txXfrm>
    </dsp:sp>
    <dsp:sp modelId="{B9D62E0E-39AE-4F89-B39E-367A7179CC10}">
      <dsp:nvSpPr>
        <dsp:cNvPr id="0" name=""/>
        <dsp:cNvSpPr/>
      </dsp:nvSpPr>
      <dsp:spPr>
        <a:xfrm>
          <a:off x="2621841" y="47987"/>
          <a:ext cx="4586116" cy="4586116"/>
        </a:xfrm>
        <a:prstGeom prst="circularArrow">
          <a:avLst>
            <a:gd name="adj1" fmla="val 3765"/>
            <a:gd name="adj2" fmla="val 234946"/>
            <a:gd name="adj3" fmla="val 10607257"/>
            <a:gd name="adj4" fmla="val 9335470"/>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37053F-D6A8-4C9A-9730-4D30ED9A4386}">
      <dsp:nvSpPr>
        <dsp:cNvPr id="0" name=""/>
        <dsp:cNvSpPr/>
      </dsp:nvSpPr>
      <dsp:spPr>
        <a:xfrm>
          <a:off x="2418941" y="1429646"/>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006C"/>
              </a:solidFill>
            </a:rPr>
            <a:t>.</a:t>
          </a:r>
          <a:endParaRPr lang="en-US" sz="1050" b="1" kern="1200" dirty="0">
            <a:solidFill>
              <a:srgbClr val="00006C"/>
            </a:solidFill>
          </a:endParaRPr>
        </a:p>
      </dsp:txBody>
      <dsp:txXfrm>
        <a:off x="2418941" y="1429646"/>
        <a:ext cx="885545" cy="885545"/>
      </dsp:txXfrm>
    </dsp:sp>
    <dsp:sp modelId="{4DA419D8-B559-4013-B4CD-F8110958F392}">
      <dsp:nvSpPr>
        <dsp:cNvPr id="0" name=""/>
        <dsp:cNvSpPr/>
      </dsp:nvSpPr>
      <dsp:spPr>
        <a:xfrm>
          <a:off x="2631215" y="28198"/>
          <a:ext cx="4586116" cy="4586116"/>
        </a:xfrm>
        <a:prstGeom prst="circularArrow">
          <a:avLst>
            <a:gd name="adj1" fmla="val 3765"/>
            <a:gd name="adj2" fmla="val 234946"/>
            <a:gd name="adj3" fmla="val 13484492"/>
            <a:gd name="adj4" fmla="val 12302849"/>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5EBEE5-B883-44BF-9A6F-1D070EDA015A}">
      <dsp:nvSpPr>
        <dsp:cNvPr id="0" name=""/>
        <dsp:cNvSpPr/>
      </dsp:nvSpPr>
      <dsp:spPr>
        <a:xfrm>
          <a:off x="3533139" y="3422"/>
          <a:ext cx="885545" cy="88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solidFill>
                <a:srgbClr val="00006C"/>
              </a:solidFill>
            </a:rPr>
            <a:t>.</a:t>
          </a:r>
          <a:endParaRPr lang="en-US" sz="1000" b="1" kern="1200" dirty="0">
            <a:solidFill>
              <a:srgbClr val="00006C"/>
            </a:solidFill>
          </a:endParaRPr>
        </a:p>
      </dsp:txBody>
      <dsp:txXfrm>
        <a:off x="3533139" y="3422"/>
        <a:ext cx="885545" cy="885545"/>
      </dsp:txXfrm>
    </dsp:sp>
    <dsp:sp modelId="{7A0B17DB-5407-4390-80DA-103768B94A3D}">
      <dsp:nvSpPr>
        <dsp:cNvPr id="0" name=""/>
        <dsp:cNvSpPr/>
      </dsp:nvSpPr>
      <dsp:spPr>
        <a:xfrm>
          <a:off x="2731620" y="9197"/>
          <a:ext cx="4586116" cy="4586116"/>
        </a:xfrm>
        <a:prstGeom prst="circularArrow">
          <a:avLst>
            <a:gd name="adj1" fmla="val 3765"/>
            <a:gd name="adj2" fmla="val 234946"/>
            <a:gd name="adj3" fmla="val 16813212"/>
            <a:gd name="adj4" fmla="val 15196610"/>
            <a:gd name="adj5" fmla="val 4393"/>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A0893E75-D400-4C04-8BEF-70084F354997}" type="datetimeFigureOut">
              <a:rPr lang="en-US"/>
              <a:pPr>
                <a:defRPr/>
              </a:pPr>
              <a:t>5/6/2014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vl1pPr>
          </a:lstStyle>
          <a:p>
            <a:pPr>
              <a:defRPr/>
            </a:pPr>
            <a:fld id="{1C88D913-EE74-42F4-A5E3-5B326D6A1A77}" type="slidenum">
              <a:rPr lang="en-US"/>
              <a:pPr>
                <a:defRPr/>
              </a:pPr>
              <a:t>‹#›</a:t>
            </a:fld>
            <a:endParaRPr lang="en-US" dirty="0"/>
          </a:p>
        </p:txBody>
      </p:sp>
    </p:spTree>
    <p:extLst>
      <p:ext uri="{BB962C8B-B14F-4D97-AF65-F5344CB8AC3E}">
        <p14:creationId xmlns:p14="http://schemas.microsoft.com/office/powerpoint/2010/main" val="3620295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PH"/>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08574889-526F-4DB5-A306-C856272B960E}" type="datetimeFigureOut">
              <a:rPr lang="en-PH"/>
              <a:pPr>
                <a:defRPr/>
              </a:pPr>
              <a:t>5/6/2014</a:t>
            </a:fld>
            <a:endParaRPr lang="en-PH"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PH"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PH"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PH"/>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C35054E4-A043-4FDD-B9D5-14EFA681A8FD}" type="slidenum">
              <a:rPr lang="en-PH"/>
              <a:pPr>
                <a:defRPr/>
              </a:pPr>
              <a:t>‹#›</a:t>
            </a:fld>
            <a:endParaRPr lang="en-PH" dirty="0"/>
          </a:p>
        </p:txBody>
      </p:sp>
    </p:spTree>
    <p:extLst>
      <p:ext uri="{BB962C8B-B14F-4D97-AF65-F5344CB8AC3E}">
        <p14:creationId xmlns:p14="http://schemas.microsoft.com/office/powerpoint/2010/main" val="12444644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defRPr/>
            </a:pPr>
            <a:r>
              <a:rPr lang="en-US" dirty="0" smtClean="0"/>
              <a:t>SCRIPT</a:t>
            </a:r>
          </a:p>
          <a:p>
            <a:pPr eaLnBrk="1" hangingPunct="1">
              <a:defRPr/>
            </a:pPr>
            <a:r>
              <a:rPr lang="en-US" dirty="0" smtClean="0"/>
              <a:t> </a:t>
            </a:r>
          </a:p>
          <a:p>
            <a:pPr eaLnBrk="1" hangingPunct="1">
              <a:defRPr/>
            </a:pPr>
            <a:r>
              <a:rPr lang="en-US" dirty="0" smtClean="0"/>
              <a:t>NEW PARTNERSHIPS FOR ECONOMIC PROSPERITY: </a:t>
            </a:r>
            <a:br>
              <a:rPr lang="en-US" dirty="0" smtClean="0"/>
            </a:br>
            <a:r>
              <a:rPr lang="en-US" dirty="0" smtClean="0"/>
              <a:t>San Jose’s Story of Civic Innovation </a:t>
            </a:r>
          </a:p>
          <a:p>
            <a:pPr eaLnBrk="1" hangingPunct="1">
              <a:defRPr/>
            </a:pPr>
            <a:r>
              <a:rPr lang="en-US" dirty="0" smtClean="0"/>
              <a:t> </a:t>
            </a:r>
          </a:p>
          <a:p>
            <a:pPr eaLnBrk="1" hangingPunct="1">
              <a:defRPr/>
            </a:pPr>
            <a:r>
              <a:rPr lang="en-US" dirty="0" smtClean="0"/>
              <a:t>Where was your City at 6 years ago, in 2007? (pause)</a:t>
            </a:r>
          </a:p>
          <a:p>
            <a:pPr eaLnBrk="1" hangingPunct="1">
              <a:defRPr/>
            </a:pPr>
            <a:r>
              <a:rPr lang="en-US" dirty="0" smtClean="0"/>
              <a:t> </a:t>
            </a:r>
          </a:p>
          <a:p>
            <a:pPr eaLnBrk="1" hangingPunct="1">
              <a:defRPr/>
            </a:pPr>
            <a:r>
              <a:rPr lang="en-US" dirty="0" smtClean="0"/>
              <a:t>In San Jose:</a:t>
            </a:r>
          </a:p>
          <a:p>
            <a:pPr marL="171450" indent="-171450" eaLnBrk="1" hangingPunct="1">
              <a:buFont typeface="Arial" pitchFamily="34" charset="0"/>
              <a:buChar char="•"/>
              <a:defRPr/>
            </a:pPr>
            <a:r>
              <a:rPr lang="en-US" dirty="0" smtClean="0"/>
              <a:t>We had just completed </a:t>
            </a:r>
            <a:endParaRPr lang="en-US" dirty="0"/>
          </a:p>
        </p:txBody>
      </p:sp>
      <p:sp>
        <p:nvSpPr>
          <p:cNvPr id="4" name="Slide Number Placeholder 3"/>
          <p:cNvSpPr>
            <a:spLocks noGrp="1"/>
          </p:cNvSpPr>
          <p:nvPr>
            <p:ph type="sldNum" sz="quarter" idx="5"/>
          </p:nvPr>
        </p:nvSpPr>
        <p:spPr/>
        <p:txBody>
          <a:bodyPr/>
          <a:lstStyle/>
          <a:p>
            <a:pPr>
              <a:defRPr/>
            </a:pPr>
            <a:fld id="{6689F3E6-3D61-4879-BD34-6FA4CA363B8F}" type="slidenum">
              <a:rPr lang="en-PH" smtClean="0"/>
              <a:pPr>
                <a:defRPr/>
              </a:pPr>
              <a:t>1</a:t>
            </a:fld>
            <a:endParaRPr lang="en-P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9685FE3-5C5C-450E-A74D-F47184B0D9F5}" type="slidenum">
              <a:rPr lang="en-PH" smtClean="0"/>
              <a:pPr>
                <a:defRPr/>
              </a:pPr>
              <a:t>16</a:t>
            </a:fld>
            <a:endParaRPr lang="en-PH"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D0078C71-FBFA-4AB1-B6CE-F66C4B2369BA}" type="slidenum">
              <a:rPr lang="en-PH" smtClean="0"/>
              <a:pPr>
                <a:defRPr/>
              </a:pPr>
              <a:t>17</a:t>
            </a:fld>
            <a:endParaRPr lang="en-PH"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7755209D-3EAA-461F-9531-11EAF2BFA22C}" type="slidenum">
              <a:rPr lang="en-PH" smtClean="0"/>
              <a:pPr>
                <a:defRPr/>
              </a:pPr>
              <a:t>18</a:t>
            </a:fld>
            <a:endParaRPr lang="en-PH"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0A58791-FB92-4694-B54F-76B69EBCBB35}" type="slidenum">
              <a:rPr lang="en-PH" smtClean="0"/>
              <a:pPr>
                <a:defRPr/>
              </a:pPr>
              <a:t>19</a:t>
            </a:fld>
            <a:endParaRPr lang="en-PH"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INSIGHT #2:</a:t>
            </a:r>
            <a:r>
              <a:rPr lang="en-US" b="1" smtClean="0"/>
              <a:t>  ACTIVATE UNIQUE ASSETS</a:t>
            </a:r>
            <a:endParaRPr lang="en-US" smtClean="0"/>
          </a:p>
        </p:txBody>
      </p:sp>
      <p:sp>
        <p:nvSpPr>
          <p:cNvPr id="4" name="Slide Number Placeholder 3"/>
          <p:cNvSpPr>
            <a:spLocks noGrp="1"/>
          </p:cNvSpPr>
          <p:nvPr>
            <p:ph type="sldNum" sz="quarter" idx="5"/>
          </p:nvPr>
        </p:nvSpPr>
        <p:spPr/>
        <p:txBody>
          <a:bodyPr/>
          <a:lstStyle/>
          <a:p>
            <a:pPr>
              <a:defRPr/>
            </a:pPr>
            <a:fld id="{5EE75524-54EB-4782-ABE9-3ECD1E7C286E}" type="slidenum">
              <a:rPr lang="en-PH" smtClean="0"/>
              <a:pPr>
                <a:defRPr/>
              </a:pPr>
              <a:t>20</a:t>
            </a:fld>
            <a:endParaRPr lang="en-PH"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Green Vision</a:t>
            </a:r>
          </a:p>
          <a:p>
            <a:pPr eaLnBrk="1" hangingPunct="1"/>
            <a:r>
              <a:rPr lang="en-US" smtClean="0"/>
              <a:t> </a:t>
            </a:r>
          </a:p>
          <a:p>
            <a:pPr eaLnBrk="1" hangingPunct="1"/>
            <a:r>
              <a:rPr lang="en-US" smtClean="0"/>
              <a:t>In 2007, as our hard times set in, our City Council adopted San Jose’s Green Vision.   We set 10 ambitious environmental and economic goals to achieve over 15 years.</a:t>
            </a:r>
          </a:p>
          <a:p>
            <a:pPr eaLnBrk="1" hangingPunct="1"/>
            <a:r>
              <a:rPr lang="en-US" smtClean="0"/>
              <a:t> </a:t>
            </a:r>
          </a:p>
          <a:p>
            <a:pPr eaLnBrk="1" hangingPunct="1"/>
            <a:r>
              <a:rPr lang="en-US" smtClean="0"/>
              <a:t>These goals are specific and measurable.  </a:t>
            </a:r>
          </a:p>
          <a:p>
            <a:pPr eaLnBrk="1" hangingPunct="1"/>
            <a:r>
              <a:rPr lang="en-US" smtClean="0"/>
              <a:t> </a:t>
            </a:r>
          </a:p>
          <a:p>
            <a:pPr eaLnBrk="1" hangingPunct="1"/>
            <a:r>
              <a:rPr lang="en-US" smtClean="0"/>
              <a:t>The idea was to align efforts of companies, residents and partners in a common direction.</a:t>
            </a:r>
          </a:p>
          <a:p>
            <a:pPr eaLnBrk="1" hangingPunct="1"/>
            <a:r>
              <a:rPr lang="en-US" smtClean="0"/>
              <a:t> </a:t>
            </a:r>
          </a:p>
          <a:p>
            <a:pPr eaLnBrk="1" hangingPunct="1"/>
            <a:r>
              <a:rPr lang="en-US" smtClean="0"/>
              <a:t>This March, we celebrated five years of progress.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92C5F1FC-CFE8-4A63-AB57-10E738AF8C94}" type="slidenum">
              <a:rPr lang="en-PH" smtClean="0"/>
              <a:pPr>
                <a:defRPr/>
              </a:pPr>
              <a:t>21</a:t>
            </a:fld>
            <a:endParaRPr lang="en-PH"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We’ve driven measurable change:  </a:t>
            </a:r>
            <a:endParaRPr lang="en-US" sz="1100" smtClean="0"/>
          </a:p>
          <a:p>
            <a:pPr marL="628650" lvl="1" indent="-171450" eaLnBrk="1" hangingPunct="1">
              <a:buFontTx/>
              <a:buChar char="•"/>
            </a:pPr>
            <a:r>
              <a:rPr lang="en-US" smtClean="0"/>
              <a:t>We’ve reduced our per capita energy use by 13%. </a:t>
            </a:r>
            <a:endParaRPr lang="en-US" sz="1100" smtClean="0"/>
          </a:p>
          <a:p>
            <a:pPr marL="628650" lvl="1" indent="-171450" eaLnBrk="1" hangingPunct="1">
              <a:buFontTx/>
              <a:buChar char="•"/>
            </a:pPr>
            <a:r>
              <a:rPr lang="en-US" smtClean="0"/>
              <a:t>We get 21% of our electricity from renewable energy, up from 13% five years ago.</a:t>
            </a:r>
            <a:endParaRPr lang="en-US" sz="1100" smtClean="0"/>
          </a:p>
          <a:p>
            <a:pPr marL="628650" lvl="1" indent="-171450" eaLnBrk="1" hangingPunct="1">
              <a:buFontTx/>
              <a:buChar char="•"/>
            </a:pPr>
            <a:r>
              <a:rPr lang="en-US" smtClean="0"/>
              <a:t>Trash diverted from landfills has increased from 63% to 73%.</a:t>
            </a:r>
            <a:endParaRPr lang="en-US" sz="1100" smtClean="0"/>
          </a:p>
          <a:p>
            <a:pPr marL="628650" lvl="1" indent="-171450" eaLnBrk="1" hangingPunct="1">
              <a:buFontTx/>
              <a:buChar char="•"/>
            </a:pPr>
            <a:r>
              <a:rPr lang="en-US" smtClean="0"/>
              <a:t>Green building count risen from 1 million to 7 million.</a:t>
            </a:r>
            <a:endParaRPr lang="en-US" sz="1100" smtClean="0"/>
          </a:p>
          <a:p>
            <a:pPr marL="628650" lvl="1" indent="-171450" eaLnBrk="1" hangingPunct="1">
              <a:buFontTx/>
              <a:buChar char="•"/>
            </a:pPr>
            <a:r>
              <a:rPr lang="en-US" smtClean="0"/>
              <a:t>Increased our core clean tech jobs from 6000 to 10,000 and was named in 2012 the nation’s top City for Clean Tech</a:t>
            </a:r>
            <a:endParaRPr lang="en-US" sz="1100" smtClean="0"/>
          </a:p>
          <a:p>
            <a:pPr eaLnBrk="1" hangingPunct="1"/>
            <a:r>
              <a:rPr lang="en-US" smtClean="0"/>
              <a:t> </a:t>
            </a:r>
            <a:endParaRPr lang="en-US" sz="1100" smtClean="0"/>
          </a:p>
          <a:p>
            <a:pPr eaLnBrk="1" hangingPunct="1"/>
            <a:r>
              <a:rPr lang="en-US" smtClean="0"/>
              <a:t>Green Vision has helped us get recognized as a national leader in the areas of clean tech jobs, solar power generation, water and solid waste recycling, and electric vehicle adoption. </a:t>
            </a:r>
            <a:endParaRPr lang="en-US" sz="1100"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375B28E7-D7B5-4AA2-8C3E-7A0BB51CC38C}" type="slidenum">
              <a:rPr lang="en-PH" smtClean="0"/>
              <a:pPr>
                <a:defRPr/>
              </a:pPr>
              <a:t>22</a:t>
            </a:fld>
            <a:endParaRPr lang="en-PH"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Envision 2040</a:t>
            </a:r>
          </a:p>
          <a:p>
            <a:pPr eaLnBrk="1" hangingPunct="1"/>
            <a:r>
              <a:rPr lang="en-US" smtClean="0"/>
              <a:t> </a:t>
            </a:r>
          </a:p>
          <a:p>
            <a:pPr eaLnBrk="1" hangingPunct="1"/>
            <a:r>
              <a:rPr lang="en-US" smtClean="0"/>
              <a:t>Our second experience in aligning around ambition was adoption of our 30 year General Plan last year.</a:t>
            </a:r>
          </a:p>
          <a:p>
            <a:pPr eaLnBrk="1" hangingPunct="1"/>
            <a:r>
              <a:rPr lang="en-US" smtClean="0"/>
              <a:t> </a:t>
            </a:r>
          </a:p>
          <a:p>
            <a:pPr eaLnBrk="1" hangingPunct="1"/>
            <a:r>
              <a:rPr lang="en-US" smtClean="0"/>
              <a:t>This General Plan is a </a:t>
            </a:r>
            <a:r>
              <a:rPr lang="en-US" u="sng" smtClean="0"/>
              <a:t>radical departure</a:t>
            </a:r>
            <a:r>
              <a:rPr lang="en-US" smtClean="0"/>
              <a:t> from the suburban growth patterns of San Jose’s  past.</a:t>
            </a:r>
          </a:p>
        </p:txBody>
      </p:sp>
      <p:sp>
        <p:nvSpPr>
          <p:cNvPr id="4" name="Slide Number Placeholder 3"/>
          <p:cNvSpPr>
            <a:spLocks noGrp="1"/>
          </p:cNvSpPr>
          <p:nvPr>
            <p:ph type="sldNum" sz="quarter" idx="5"/>
          </p:nvPr>
        </p:nvSpPr>
        <p:spPr/>
        <p:txBody>
          <a:bodyPr/>
          <a:lstStyle/>
          <a:p>
            <a:pPr>
              <a:defRPr/>
            </a:pPr>
            <a:fld id="{3DA5A388-F9F0-4032-86BC-021FD6C266DB}" type="slidenum">
              <a:rPr lang="en-PH" smtClean="0"/>
              <a:pPr>
                <a:defRPr/>
              </a:pPr>
              <a:t>23</a:t>
            </a:fld>
            <a:endParaRPr lang="en-PH"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original vision of San Jose was literally a vision of sprawl, </a:t>
            </a:r>
          </a:p>
          <a:p>
            <a:pPr eaLnBrk="1" hangingPunct="1"/>
            <a:r>
              <a:rPr lang="en-US" smtClean="0"/>
              <a:t>City Manager in 1950s and 1960s,  Dutch Hamann, went on an annexation binge to grow San Jose into the “LA of the North.</a:t>
            </a:r>
          </a:p>
          <a:p>
            <a:pPr eaLnBrk="1" hangingPunct="1"/>
            <a:endParaRPr lang="en-US" smtClean="0"/>
          </a:p>
          <a:p>
            <a:pPr eaLnBrk="1" hangingPunct="1"/>
            <a:r>
              <a:rPr lang="en-US" smtClean="0"/>
              <a:t>He literally had a team of city staff and pro-growth civic leaders called the “Panzer Division” which would swoop in to annex nearby smaller communities and rural areas.</a:t>
            </a:r>
          </a:p>
          <a:p>
            <a:pPr eaLnBrk="1" hangingPunct="1"/>
            <a:endParaRPr lang="en-US" smtClean="0"/>
          </a:p>
          <a:p>
            <a:pPr eaLnBrk="1" hangingPunct="1"/>
            <a:r>
              <a:rPr lang="en-US" smtClean="0"/>
              <a:t>SJ’s tentacles spread out, city expanded by 100 square miles </a:t>
            </a:r>
          </a:p>
        </p:txBody>
      </p:sp>
      <p:sp>
        <p:nvSpPr>
          <p:cNvPr id="4" name="Slide Number Placeholder 3"/>
          <p:cNvSpPr>
            <a:spLocks noGrp="1"/>
          </p:cNvSpPr>
          <p:nvPr>
            <p:ph type="sldNum" sz="quarter" idx="5"/>
          </p:nvPr>
        </p:nvSpPr>
        <p:spPr/>
        <p:txBody>
          <a:bodyPr/>
          <a:lstStyle/>
          <a:p>
            <a:pPr>
              <a:defRPr/>
            </a:pPr>
            <a:fld id="{40A94641-5C14-4221-840C-8F74EA3059D5}" type="slidenum">
              <a:rPr lang="en-PH" smtClean="0"/>
              <a:pPr>
                <a:defRPr/>
              </a:pPr>
              <a:t>24</a:t>
            </a:fld>
            <a:endParaRPr lang="en-PH"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new General Plan, adopted unanimously by our City Council, anticipates 40% population growth from 2010 to 2040.</a:t>
            </a:r>
          </a:p>
          <a:p>
            <a:pPr eaLnBrk="1" hangingPunct="1"/>
            <a:r>
              <a:rPr lang="en-US" smtClean="0"/>
              <a:t> </a:t>
            </a:r>
          </a:p>
          <a:p>
            <a:pPr eaLnBrk="1" hangingPunct="1"/>
            <a:r>
              <a:rPr lang="en-US" smtClean="0"/>
              <a:t>But it’s a stark contrast to the patterns of the past.</a:t>
            </a:r>
          </a:p>
          <a:p>
            <a:pPr eaLnBrk="1" hangingPunct="1"/>
            <a:r>
              <a:rPr lang="en-US" smtClean="0"/>
              <a:t> </a:t>
            </a:r>
          </a:p>
          <a:p>
            <a:pPr eaLnBrk="1" hangingPunct="1"/>
            <a:r>
              <a:rPr lang="en-US" smtClean="0"/>
              <a:t>All of our future growth will be in the existing urban area, with a focus on growing up not out.  </a:t>
            </a:r>
          </a:p>
          <a:p>
            <a:pPr eaLnBrk="1" hangingPunct="1"/>
            <a:r>
              <a:rPr lang="en-US" smtClean="0"/>
              <a:t> </a:t>
            </a:r>
          </a:p>
          <a:p>
            <a:pPr eaLnBrk="1" hangingPunct="1"/>
            <a:r>
              <a:rPr lang="en-US" smtClean="0"/>
              <a:t>New homes and workplaces will be clustered in compact, mixed use urban village areas near transit hubs and corridors.  There will be no new low-density, single family homes (we have a lot of these!), and instead new kinds of multi-family housing options aimed at singles, empty nesters, young professionals and seniors.</a:t>
            </a:r>
          </a:p>
        </p:txBody>
      </p:sp>
      <p:sp>
        <p:nvSpPr>
          <p:cNvPr id="4" name="Slide Number Placeholder 3"/>
          <p:cNvSpPr>
            <a:spLocks noGrp="1"/>
          </p:cNvSpPr>
          <p:nvPr>
            <p:ph type="sldNum" sz="quarter" idx="5"/>
          </p:nvPr>
        </p:nvSpPr>
        <p:spPr/>
        <p:txBody>
          <a:bodyPr/>
          <a:lstStyle/>
          <a:p>
            <a:pPr>
              <a:defRPr/>
            </a:pPr>
            <a:fld id="{1B5D042C-7568-4303-AD45-5986CF20FBFD}" type="slidenum">
              <a:rPr lang="en-PH" smtClean="0"/>
              <a:pPr>
                <a:defRPr/>
              </a:pPr>
              <a:t>25</a:t>
            </a:fld>
            <a:endParaRPr lang="en-PH"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our “Decade of Investment”—a $600 million bond measure to finance beautiful new libraries, community centers, fire stations, and new police substation.</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2344B374-A7A4-4679-9615-B5CCAF1CC704}" type="slidenum">
              <a:rPr lang="en-PH" smtClean="0"/>
              <a:pPr>
                <a:defRPr/>
              </a:pPr>
              <a:t>2</a:t>
            </a:fld>
            <a:endParaRPr lang="en-PH"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Perhaps the boldest part of our plan is to reduce auto use by 40%--by redesigning our city for more waking, biking, and transit use.</a:t>
            </a:r>
          </a:p>
          <a:p>
            <a:pPr eaLnBrk="1" hangingPunct="1"/>
            <a:r>
              <a:rPr lang="en-US" smtClean="0"/>
              <a:t> </a:t>
            </a:r>
          </a:p>
          <a:p>
            <a:pPr eaLnBrk="1" hangingPunct="1"/>
            <a:r>
              <a:rPr lang="en-US" smtClean="0"/>
              <a:t>We’ll face </a:t>
            </a:r>
            <a:r>
              <a:rPr lang="en-US" b="1" smtClean="0"/>
              <a:t>many challenges</a:t>
            </a:r>
            <a:r>
              <a:rPr lang="en-US" smtClean="0"/>
              <a:t> to implementing Envision 2040.  We’re counting on the boldness of our goals  to motivate a broad network of residents to consistently advocate for implementation.  We’ve already seen start up of a new nonprofit called SPUR San Jose to advocate for quality design and more urbanism.</a:t>
            </a:r>
          </a:p>
          <a:p>
            <a:pPr eaLnBrk="1" hangingPunct="1"/>
            <a:endParaRPr lang="en-US" smtClean="0"/>
          </a:p>
          <a:p>
            <a:pPr eaLnBrk="1" hangingPunct="1"/>
            <a:r>
              <a:rPr lang="en-US" smtClean="0"/>
              <a:t>So, in SJ, its been critically important for our city to articulate and align around ambition.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F58ED2D9-22A1-48D8-94C0-DB982847CEBB}" type="slidenum">
              <a:rPr lang="en-PH" smtClean="0"/>
              <a:pPr>
                <a:defRPr/>
              </a:pPr>
              <a:t>26</a:t>
            </a:fld>
            <a:endParaRPr lang="en-PH"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ED</a:t>
            </a:r>
          </a:p>
          <a:p>
            <a:pPr eaLnBrk="1" hangingPunct="1">
              <a:spcBef>
                <a:spcPct val="0"/>
              </a:spcBef>
            </a:pPr>
            <a:endParaRPr lang="en-US" smtClean="0"/>
          </a:p>
          <a:p>
            <a:pPr eaLnBrk="1" hangingPunct="1">
              <a:spcBef>
                <a:spcPct val="0"/>
              </a:spcBef>
            </a:pPr>
            <a:endParaRPr lang="en-US" smtClean="0"/>
          </a:p>
          <a:p>
            <a:pPr eaLnBrk="1" hangingPunct="1"/>
            <a:r>
              <a:rPr lang="en-US" b="1" smtClean="0"/>
              <a:t>ED</a:t>
            </a:r>
          </a:p>
          <a:p>
            <a:pPr eaLnBrk="1" hangingPunct="1">
              <a:spcBef>
                <a:spcPct val="0"/>
              </a:spcBef>
            </a:pPr>
            <a:endParaRPr lang="en-US" smtClean="0"/>
          </a:p>
          <a:p>
            <a:pPr eaLnBrk="1" hangingPunct="1">
              <a:spcBef>
                <a:spcPct val="0"/>
              </a:spcBef>
            </a:pPr>
            <a:r>
              <a:rPr lang="en-US" smtClean="0"/>
              <a:t>These groups are the key “building blocks” in constructing our future.</a:t>
            </a:r>
          </a:p>
          <a:p>
            <a:pPr eaLnBrk="1" hangingPunct="1">
              <a:spcBef>
                <a:spcPct val="0"/>
              </a:spcBef>
            </a:pPr>
            <a:endParaRPr lang="en-US" smtClean="0"/>
          </a:p>
          <a:p>
            <a:pPr eaLnBrk="1" hangingPunct="1">
              <a:spcBef>
                <a:spcPct val="0"/>
              </a:spcBef>
            </a:pPr>
            <a:endParaRPr lang="en-US" smtClean="0"/>
          </a:p>
        </p:txBody>
      </p:sp>
      <p:sp>
        <p:nvSpPr>
          <p:cNvPr id="33795"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a:defRPr/>
            </a:pPr>
            <a:fld id="{0F59588D-5477-45C1-A0F7-EEA5933B666F}" type="slidenum">
              <a:rPr lang="en-PH" sz="1200">
                <a:latin typeface="+mn-lt"/>
              </a:rPr>
              <a:pPr algn="r">
                <a:defRPr/>
              </a:pPr>
              <a:t>27</a:t>
            </a:fld>
            <a:endParaRPr lang="en-PH" sz="120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a:t>
            </a:r>
            <a:r>
              <a:rPr lang="en-US" smtClean="0"/>
              <a:t>INSIGHT #3</a:t>
            </a:r>
            <a:r>
              <a:rPr lang="en-US" b="1" smtClean="0"/>
              <a:t>”: PARTNER TO TAP OPM  (that’s “Other People’s Money”)  Ultimately, this is about harnessing the power of networks outside City Hall)</a:t>
            </a:r>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EDC9796D-1FEF-4541-8C25-AB65A7A8C8AE}" type="slidenum">
              <a:rPr lang="en-PH" smtClean="0"/>
              <a:pPr>
                <a:defRPr/>
              </a:pPr>
              <a:t>28</a:t>
            </a:fld>
            <a:endParaRPr lang="en-PH"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Richard was passionate about harnessing the power of the sun to charge electric vehicles easily and cheaply with the swipe of a card.  He had started a small company and even created a protoype of his idea, calling it ChargePoint.</a:t>
            </a:r>
          </a:p>
          <a:p>
            <a:pPr eaLnBrk="1" hangingPunct="1"/>
            <a:r>
              <a:rPr lang="en-US" smtClean="0"/>
              <a:t> </a:t>
            </a:r>
          </a:p>
          <a:p>
            <a:pPr eaLnBrk="1" hangingPunct="1"/>
            <a:r>
              <a:rPr lang="en-US" smtClean="0"/>
              <a:t>But Richard had a hard time selling his idea to investors and customers. </a:t>
            </a:r>
          </a:p>
          <a:p>
            <a:pPr eaLnBrk="1" hangingPunct="1"/>
            <a:r>
              <a:rPr lang="en-US" smtClean="0"/>
              <a:t> </a:t>
            </a:r>
          </a:p>
          <a:p>
            <a:pPr eaLnBrk="1" hangingPunct="1"/>
            <a:r>
              <a:rPr lang="en-US" smtClean="0"/>
              <a:t>Now, back in the day, our city through our Redevelopment Agency would have figured out how to throw money at Richard’s problem: put him in a RDA-subsidized incubator, offer some kind of government grant or loan.</a:t>
            </a:r>
          </a:p>
          <a:p>
            <a:pPr eaLnBrk="1" hangingPunct="1"/>
            <a:r>
              <a:rPr lang="en-US" smtClean="0"/>
              <a:t> </a:t>
            </a:r>
          </a:p>
          <a:p>
            <a:pPr eaLnBrk="1" hangingPunct="1"/>
            <a:r>
              <a:rPr lang="en-US" smtClean="0"/>
              <a:t>But it turned out that what Richard needed most was to show that his product worked in a public setting, where it could be tested and demonstrated by real people.   </a:t>
            </a:r>
          </a:p>
          <a:p>
            <a:pPr eaLnBrk="1" hangingPunct="1"/>
            <a:r>
              <a:rPr lang="en-US" smtClean="0"/>
              <a:t> </a:t>
            </a:r>
          </a:p>
          <a:p>
            <a:pPr eaLnBrk="1" hangingPunct="1"/>
            <a:r>
              <a:rPr lang="en-US" smtClean="0"/>
              <a:t>So we gave Richard</a:t>
            </a:r>
          </a:p>
        </p:txBody>
      </p:sp>
      <p:sp>
        <p:nvSpPr>
          <p:cNvPr id="4" name="Slide Number Placeholder 3"/>
          <p:cNvSpPr>
            <a:spLocks noGrp="1"/>
          </p:cNvSpPr>
          <p:nvPr>
            <p:ph type="sldNum" sz="quarter" idx="5"/>
          </p:nvPr>
        </p:nvSpPr>
        <p:spPr/>
        <p:txBody>
          <a:bodyPr/>
          <a:lstStyle/>
          <a:p>
            <a:pPr>
              <a:defRPr/>
            </a:pPr>
            <a:fld id="{D77090F6-4629-404D-82DE-B15E05C28659}" type="slidenum">
              <a:rPr lang="en-PH" smtClean="0"/>
              <a:pPr>
                <a:defRPr/>
              </a:pPr>
              <a:t>29</a:t>
            </a:fld>
            <a:endParaRPr lang="en-PH"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something more valuable to him than Money: Access to our street and sidewalk right in front of city hall.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CC9D7F4F-6343-426A-BD32-706F8C1E7C8B}" type="slidenum">
              <a:rPr lang="en-PH" smtClean="0"/>
              <a:pPr>
                <a:defRPr/>
              </a:pPr>
              <a:t>30</a:t>
            </a:fld>
            <a:endParaRPr lang="en-PH"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 2009, Richard’s company Chargepoint installed and demonstrated the first public electric vehicle charging station in the nation in front of our City Hall.  </a:t>
            </a:r>
          </a:p>
          <a:p>
            <a:pPr eaLnBrk="1" hangingPunct="1"/>
            <a:r>
              <a:rPr lang="en-US" smtClean="0"/>
              <a:t> </a:t>
            </a:r>
          </a:p>
          <a:p>
            <a:pPr eaLnBrk="1" hangingPunct="1"/>
            <a:r>
              <a:rPr lang="en-US" smtClean="0"/>
              <a:t>Cost to us: ZERO.  Value to Richard: Priceless!</a:t>
            </a:r>
          </a:p>
          <a:p>
            <a:pPr eaLnBrk="1" hangingPunct="1"/>
            <a:r>
              <a:rPr lang="en-US" smtClean="0"/>
              <a:t> </a:t>
            </a:r>
          </a:p>
          <a:p>
            <a:pPr eaLnBrk="1" hangingPunct="1"/>
            <a:r>
              <a:rPr lang="en-US" smtClean="0"/>
              <a:t>This successful demonstration project catapulted Chargepoint </a:t>
            </a:r>
          </a:p>
        </p:txBody>
      </p:sp>
      <p:sp>
        <p:nvSpPr>
          <p:cNvPr id="4" name="Slide Number Placeholder 3"/>
          <p:cNvSpPr>
            <a:spLocks noGrp="1"/>
          </p:cNvSpPr>
          <p:nvPr>
            <p:ph type="sldNum" sz="quarter" idx="5"/>
          </p:nvPr>
        </p:nvSpPr>
        <p:spPr/>
        <p:txBody>
          <a:bodyPr/>
          <a:lstStyle/>
          <a:p>
            <a:pPr>
              <a:defRPr/>
            </a:pPr>
            <a:fld id="{24BE4C77-D28C-40A2-A31F-4C3ACEA58220}" type="slidenum">
              <a:rPr lang="en-PH" smtClean="0"/>
              <a:pPr>
                <a:defRPr/>
              </a:pPr>
              <a:t>31</a:t>
            </a:fld>
            <a:endParaRPr lang="en-PH"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from start-up to scale up! It unlocked venture capital money and a $37 million DOE grant to deploy chargepoint stations in  9 cities across the nation in 9 cities.</a:t>
            </a:r>
          </a:p>
          <a:p>
            <a:pPr eaLnBrk="1" hangingPunct="1"/>
            <a:r>
              <a:rPr lang="en-US" smtClean="0"/>
              <a:t>	</a:t>
            </a:r>
          </a:p>
          <a:p>
            <a:pPr eaLnBrk="1" hangingPunct="1"/>
            <a:r>
              <a:rPr lang="en-US" smtClean="0"/>
              <a:t>Since then, ChargePoint has expanded in 27 states, Canada, Europe, and Australia.  And—the products are manufactured in Silicon Valley.</a:t>
            </a:r>
          </a:p>
          <a:p>
            <a:pPr eaLnBrk="1" hangingPunct="1"/>
            <a:r>
              <a:rPr lang="en-US" smtClean="0"/>
              <a:t> </a:t>
            </a:r>
          </a:p>
          <a:p>
            <a:pPr eaLnBrk="1" hangingPunct="1"/>
            <a:r>
              <a:rPr lang="en-US" smtClean="0"/>
              <a:t>To help more companies like Richard’s, in 2008:  Created Demonstration Partnership Policy allowing use of City facilities for demonstration of new technologies. </a:t>
            </a:r>
          </a:p>
        </p:txBody>
      </p:sp>
      <p:sp>
        <p:nvSpPr>
          <p:cNvPr id="4" name="Slide Number Placeholder 3"/>
          <p:cNvSpPr>
            <a:spLocks noGrp="1"/>
          </p:cNvSpPr>
          <p:nvPr>
            <p:ph type="sldNum" sz="quarter" idx="5"/>
          </p:nvPr>
        </p:nvSpPr>
        <p:spPr/>
        <p:txBody>
          <a:bodyPr/>
          <a:lstStyle/>
          <a:p>
            <a:pPr>
              <a:defRPr/>
            </a:pPr>
            <a:fld id="{A2E6C955-180E-451D-B00D-2DFE9035B379}" type="slidenum">
              <a:rPr lang="en-PH" smtClean="0"/>
              <a:pPr>
                <a:defRPr/>
              </a:pPr>
              <a:t>32</a:t>
            </a:fld>
            <a:endParaRPr lang="en-PH"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smtClean="0"/>
              <a:t>20 more demonstrations:</a:t>
            </a:r>
            <a:r>
              <a:rPr lang="en-US" smtClean="0"/>
              <a:t>  We have experimental solar  on our City Hall rooftops, LED test lights in our building, and a new technology converting fats, oils, and grease waste (FOG) to energy at our treatment plant.  </a:t>
            </a:r>
          </a:p>
          <a:p>
            <a:pPr eaLnBrk="1" hangingPunct="1"/>
            <a:r>
              <a:rPr lang="en-US" smtClean="0"/>
              <a:t> </a:t>
            </a:r>
          </a:p>
          <a:p>
            <a:pPr eaLnBrk="1" hangingPunct="1"/>
            <a:r>
              <a:rPr lang="en-US" smtClean="0"/>
              <a:t>Recently, we worked with 7 companies to test new smart, dimmable LED streetlights to see how residents respond and how much money we save.  We established new  industry design standards and billing systems for smart dimmable lights, and deployed 3000 of them.   Along the way, we’ve become the world leader among public agencies for smart street lighting, and have helped create a new market that didn’t exist.</a:t>
            </a:r>
          </a:p>
        </p:txBody>
      </p:sp>
      <p:sp>
        <p:nvSpPr>
          <p:cNvPr id="4" name="Slide Number Placeholder 3"/>
          <p:cNvSpPr>
            <a:spLocks noGrp="1"/>
          </p:cNvSpPr>
          <p:nvPr>
            <p:ph type="sldNum" sz="quarter" idx="5"/>
          </p:nvPr>
        </p:nvSpPr>
        <p:spPr/>
        <p:txBody>
          <a:bodyPr/>
          <a:lstStyle/>
          <a:p>
            <a:pPr>
              <a:defRPr/>
            </a:pPr>
            <a:fld id="{723ABED0-789A-46AD-890A-3B3FCF1A109B}" type="slidenum">
              <a:rPr lang="en-PH" smtClean="0"/>
              <a:pPr>
                <a:defRPr/>
              </a:pPr>
              <a:t>33</a:t>
            </a:fld>
            <a:endParaRPr lang="en-PH"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These partnerships with startups and global corporation have worked so well that this year we’re moving from </a:t>
            </a:r>
            <a:r>
              <a:rPr lang="en-US" u="sng" smtClean="0"/>
              <a:t>Demonstration Policy</a:t>
            </a:r>
            <a:r>
              <a:rPr lang="en-US" smtClean="0"/>
              <a:t> to a </a:t>
            </a:r>
            <a:r>
              <a:rPr lang="en-US" u="sng" smtClean="0"/>
              <a:t>Demonstration Place</a:t>
            </a:r>
            <a:r>
              <a:rPr lang="en-US" smtClean="0"/>
              <a:t>.  Opening the first facility in the nation dedicated to clean-tech demonstration.  We call it</a:t>
            </a:r>
            <a:r>
              <a:rPr lang="en-US" u="sng" smtClean="0"/>
              <a:t> </a:t>
            </a:r>
            <a:r>
              <a:rPr lang="en-US" smtClean="0"/>
              <a:t>Prospect SV:  </a:t>
            </a:r>
          </a:p>
          <a:p>
            <a:pPr eaLnBrk="1" hangingPunct="1"/>
            <a:r>
              <a:rPr lang="en-US" smtClean="0"/>
              <a:t> </a:t>
            </a:r>
          </a:p>
          <a:p>
            <a:pPr eaLnBrk="1" hangingPunct="1"/>
            <a:r>
              <a:rPr lang="en-US" smtClean="0"/>
              <a:t>So, in an era of limits and smaller government, in San Jose we’ve learned to value the assets that are unique to the public sector and use them to support growth of jobs and companies.</a:t>
            </a:r>
          </a:p>
        </p:txBody>
      </p:sp>
      <p:sp>
        <p:nvSpPr>
          <p:cNvPr id="4" name="Slide Number Placeholder 3"/>
          <p:cNvSpPr>
            <a:spLocks noGrp="1"/>
          </p:cNvSpPr>
          <p:nvPr>
            <p:ph type="sldNum" sz="quarter" idx="5"/>
          </p:nvPr>
        </p:nvSpPr>
        <p:spPr/>
        <p:txBody>
          <a:bodyPr/>
          <a:lstStyle/>
          <a:p>
            <a:pPr>
              <a:defRPr/>
            </a:pPr>
            <a:fld id="{A8F30136-A988-4051-9360-68E386FCE271}" type="slidenum">
              <a:rPr lang="en-PH" smtClean="0"/>
              <a:pPr>
                <a:defRPr/>
              </a:pPr>
              <a:t>34</a:t>
            </a:fld>
            <a:endParaRPr lang="en-PH"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INSIGHT #4:</a:t>
            </a:r>
            <a:r>
              <a:rPr lang="en-US" b="1" smtClean="0"/>
              <a:t> ALIGN AROUND AMBITION. (keep setting bold goals)</a:t>
            </a:r>
          </a:p>
          <a:p>
            <a:pPr eaLnBrk="1" hangingPunct="1"/>
            <a:endParaRPr lang="en-US" b="1" smtClean="0"/>
          </a:p>
          <a:p>
            <a:pPr eaLnBrk="1" hangingPunct="1"/>
            <a:r>
              <a:rPr lang="en-US" smtClean="0"/>
              <a:t>Despite what has felt at times like a preoccupation with budget cutting and retirement reform, we have continued to set bold goals for San Jose’s future.</a:t>
            </a:r>
          </a:p>
          <a:p>
            <a:pPr eaLnBrk="1" hangingPunct="1"/>
            <a:r>
              <a:rPr lang="en-US" smtClean="0"/>
              <a:t> </a:t>
            </a:r>
          </a:p>
          <a:p>
            <a:pPr eaLnBrk="1" hangingPunct="1"/>
            <a:r>
              <a:rPr lang="en-US" smtClean="0"/>
              <a:t>We’ve learned the importance of civic ambition, as a motivator for city staff and the community especially during hard times. </a:t>
            </a:r>
          </a:p>
          <a:p>
            <a:pPr eaLnBrk="1" hangingPunct="1"/>
            <a:r>
              <a:rPr lang="en-US" smtClean="0"/>
              <a:t> </a:t>
            </a:r>
          </a:p>
          <a:p>
            <a:pPr eaLnBrk="1" hangingPunct="1"/>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E1929355-5B37-4D8E-92B0-96817A23DFC1}" type="slidenum">
              <a:rPr lang="en-PH" smtClean="0"/>
              <a:pPr>
                <a:defRPr/>
              </a:pPr>
              <a:t>35</a:t>
            </a:fld>
            <a:endParaRPr lang="en-PH"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Our Redevelopment Agency the second largest in California, had 120 people, a budget of several hundred million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D1D4093-5E81-48C7-83BE-51E065FCC091}" type="slidenum">
              <a:rPr lang="en-PH" smtClean="0"/>
              <a:pPr>
                <a:defRPr/>
              </a:pPr>
              <a:t>3</a:t>
            </a:fld>
            <a:endParaRPr lang="en-PH"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Our Redevelopment Agency was a Goliath.  Virtually every big deal downtown since the 1980s was crafted and subsidized by Redevelopment.  ($1.5 billion)  </a:t>
            </a:r>
          </a:p>
          <a:p>
            <a:pPr eaLnBrk="1" hangingPunct="1"/>
            <a:r>
              <a:rPr lang="en-US" smtClean="0"/>
              <a:t> </a:t>
            </a:r>
          </a:p>
          <a:p>
            <a:pPr eaLnBrk="1" hangingPunct="1"/>
            <a:r>
              <a:rPr lang="en-US" b="1" i="1" smtClean="0"/>
              <a:t>Graphic: point showing everything attributable to RDA downtown (take laser pointer)</a:t>
            </a:r>
            <a:endParaRPr lang="en-US" smtClean="0"/>
          </a:p>
          <a:p>
            <a:pPr eaLnBrk="1" hangingPunct="1"/>
            <a:r>
              <a:rPr lang="en-US" b="1" i="1" smtClean="0"/>
              <a:t> </a:t>
            </a:r>
            <a:endParaRPr lang="en-US" smtClean="0"/>
          </a:p>
          <a:p>
            <a:pPr eaLnBrk="1" hangingPunct="1"/>
            <a:r>
              <a:rPr lang="en-US" smtClean="0"/>
              <a:t>This..mid-rise housing/high-rising housing, this high-tech headquarters, hotels, convention center, parking garages, rep theater, tech museum.</a:t>
            </a:r>
          </a:p>
          <a:p>
            <a:pPr eaLnBrk="1" hangingPunct="1"/>
            <a:r>
              <a:rPr lang="en-US" smtClean="0"/>
              <a:t> </a:t>
            </a:r>
          </a:p>
          <a:p>
            <a:pPr eaLnBrk="1" hangingPunct="1"/>
            <a:r>
              <a:rPr lang="en-US" smtClean="0"/>
              <a:t>“Basically, the entire photo except the sky and mountains…brought to you by Redevelopment!”</a:t>
            </a:r>
          </a:p>
          <a:p>
            <a:pPr eaLnBrk="1" hangingPunct="1"/>
            <a:r>
              <a:rPr lang="en-US" smtClean="0"/>
              <a:t> </a:t>
            </a:r>
          </a:p>
          <a:p>
            <a:pPr eaLnBrk="1" hangingPunct="1"/>
            <a:r>
              <a:rPr lang="en-US" smtClean="0"/>
              <a:t>The problems with this approach started becoming clear to us even before Jerry Brown eliminated TIF funding.</a:t>
            </a:r>
          </a:p>
        </p:txBody>
      </p:sp>
      <p:sp>
        <p:nvSpPr>
          <p:cNvPr id="4" name="Slide Number Placeholder 3"/>
          <p:cNvSpPr>
            <a:spLocks noGrp="1"/>
          </p:cNvSpPr>
          <p:nvPr>
            <p:ph type="sldNum" sz="quarter" idx="5"/>
          </p:nvPr>
        </p:nvSpPr>
        <p:spPr/>
        <p:txBody>
          <a:bodyPr/>
          <a:lstStyle/>
          <a:p>
            <a:pPr>
              <a:defRPr/>
            </a:pPr>
            <a:fld id="{A983CA64-8076-46B1-A25E-4BB7FFC5A361}" type="slidenum">
              <a:rPr lang="en-PH" smtClean="0"/>
              <a:pPr>
                <a:defRPr/>
              </a:pPr>
              <a:t>36</a:t>
            </a:fld>
            <a:endParaRPr lang="en-PH"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Our Redevelopment Agency was a Goliath.  Virtually every big deal downtown since the 1980s was crafted and subsidized by Redevelopment.  ($1.5 billion)  </a:t>
            </a:r>
          </a:p>
          <a:p>
            <a:pPr eaLnBrk="1" hangingPunct="1"/>
            <a:r>
              <a:rPr lang="en-US" smtClean="0"/>
              <a:t> </a:t>
            </a:r>
          </a:p>
          <a:p>
            <a:pPr eaLnBrk="1" hangingPunct="1"/>
            <a:r>
              <a:rPr lang="en-US" b="1" i="1" smtClean="0"/>
              <a:t>Graphic: point showing everything attributable to RDA downtown (take laser pointer)</a:t>
            </a:r>
            <a:endParaRPr lang="en-US" smtClean="0"/>
          </a:p>
          <a:p>
            <a:pPr eaLnBrk="1" hangingPunct="1"/>
            <a:r>
              <a:rPr lang="en-US" b="1" i="1" smtClean="0"/>
              <a:t> </a:t>
            </a:r>
            <a:endParaRPr lang="en-US" smtClean="0"/>
          </a:p>
          <a:p>
            <a:pPr eaLnBrk="1" hangingPunct="1"/>
            <a:r>
              <a:rPr lang="en-US" smtClean="0"/>
              <a:t>This..mid-rise housing/high-rising housing, this high-tech headquarters, hotels, convention center, parking garages, rep theater, tech museum.</a:t>
            </a:r>
          </a:p>
          <a:p>
            <a:pPr eaLnBrk="1" hangingPunct="1"/>
            <a:r>
              <a:rPr lang="en-US" smtClean="0"/>
              <a:t> </a:t>
            </a:r>
          </a:p>
          <a:p>
            <a:pPr eaLnBrk="1" hangingPunct="1"/>
            <a:r>
              <a:rPr lang="en-US" smtClean="0"/>
              <a:t>“Basically, the entire photo except the sky and mountains…brought to you by Redevelopment!”</a:t>
            </a:r>
          </a:p>
          <a:p>
            <a:pPr eaLnBrk="1" hangingPunct="1"/>
            <a:r>
              <a:rPr lang="en-US" smtClean="0"/>
              <a:t> </a:t>
            </a:r>
          </a:p>
          <a:p>
            <a:pPr eaLnBrk="1" hangingPunct="1"/>
            <a:r>
              <a:rPr lang="en-US" smtClean="0"/>
              <a:t>The problems with this approach started becoming clear to us even before Jerry Brown eliminated TIF funding.</a:t>
            </a:r>
          </a:p>
        </p:txBody>
      </p:sp>
      <p:sp>
        <p:nvSpPr>
          <p:cNvPr id="4" name="Slide Number Placeholder 3"/>
          <p:cNvSpPr>
            <a:spLocks noGrp="1"/>
          </p:cNvSpPr>
          <p:nvPr>
            <p:ph type="sldNum" sz="quarter" idx="5"/>
          </p:nvPr>
        </p:nvSpPr>
        <p:spPr/>
        <p:txBody>
          <a:bodyPr/>
          <a:lstStyle/>
          <a:p>
            <a:pPr>
              <a:defRPr/>
            </a:pPr>
            <a:fld id="{B49A14F7-9ADE-4D6A-AAAC-2546F4B9298D}" type="slidenum">
              <a:rPr lang="en-PH" smtClean="0"/>
              <a:pPr>
                <a:defRPr/>
              </a:pPr>
              <a:t>37</a:t>
            </a:fld>
            <a:endParaRPr lang="en-PH"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problems with this approach started becoming clear to us even before Jerry Brown eliminated TIF funding.</a:t>
            </a:r>
          </a:p>
          <a:p>
            <a:pPr eaLnBrk="1" hangingPunct="1"/>
            <a:r>
              <a:rPr lang="en-US" smtClean="0"/>
              <a:t> </a:t>
            </a:r>
          </a:p>
          <a:p>
            <a:pPr eaLnBrk="1" hangingPunct="1"/>
            <a:r>
              <a:rPr lang="en-US" smtClean="0"/>
              <a:t>One problem was no way to maintain this beautiful downtown created by Redevelopment.</a:t>
            </a:r>
          </a:p>
          <a:p>
            <a:pPr eaLnBrk="1" hangingPunct="1"/>
            <a:r>
              <a:rPr lang="en-US" smtClean="0"/>
              <a:t>We had custom-forged brass manhole covers embedded in granite, but…!!!</a:t>
            </a:r>
          </a:p>
          <a:p>
            <a:pPr eaLnBrk="1" hangingPunct="1"/>
            <a:r>
              <a:rPr lang="en-US" smtClean="0"/>
              <a:t>No sustainable funding to keep the trees trimmed, sidewalks cleaned and graffiti cleaned up.</a:t>
            </a:r>
          </a:p>
          <a:p>
            <a:pPr eaLnBrk="1" hangingPunct="1"/>
            <a:r>
              <a:rPr lang="en-US" smtClean="0"/>
              <a:t> </a:t>
            </a:r>
          </a:p>
          <a:p>
            <a:pPr eaLnBrk="1" hangingPunct="1"/>
            <a:r>
              <a:rPr lang="en-US" smtClean="0"/>
              <a:t>Solution:  Downtown property owners voted to tax themselves to pay for more services;</a:t>
            </a:r>
          </a:p>
        </p:txBody>
      </p:sp>
      <p:sp>
        <p:nvSpPr>
          <p:cNvPr id="4" name="Slide Number Placeholder 3"/>
          <p:cNvSpPr>
            <a:spLocks noGrp="1"/>
          </p:cNvSpPr>
          <p:nvPr>
            <p:ph type="sldNum" sz="quarter" idx="5"/>
          </p:nvPr>
        </p:nvSpPr>
        <p:spPr/>
        <p:txBody>
          <a:bodyPr/>
          <a:lstStyle/>
          <a:p>
            <a:pPr>
              <a:defRPr/>
            </a:pPr>
            <a:fld id="{14A70D43-62C8-41D5-8A6A-D31BB015501F}" type="slidenum">
              <a:rPr lang="en-PH" smtClean="0"/>
              <a:pPr>
                <a:defRPr/>
              </a:pPr>
              <a:t>38</a:t>
            </a:fld>
            <a:endParaRPr lang="en-PH"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five years ago, our Downtown Association launched Groundwerx as Property Based Improvement District. ( affectionately known as the PBID)</a:t>
            </a:r>
            <a:endParaRPr lang="en-US" sz="1100" smtClean="0"/>
          </a:p>
          <a:p>
            <a:pPr eaLnBrk="1" hangingPunct="1"/>
            <a:r>
              <a:rPr lang="en-US" smtClean="0"/>
              <a:t> </a:t>
            </a:r>
            <a:endParaRPr lang="en-US" sz="1100" smtClean="0"/>
          </a:p>
          <a:p>
            <a:pPr eaLnBrk="1" hangingPunct="1"/>
            <a:r>
              <a:rPr lang="en-US" smtClean="0"/>
              <a:t>Their initial goal—to keep our downtown as clean as Disneyland</a:t>
            </a:r>
            <a:endParaRPr lang="en-US" sz="1100" smtClean="0"/>
          </a:p>
          <a:p>
            <a:pPr eaLnBrk="1" hangingPunct="1"/>
            <a:r>
              <a:rPr lang="en-US" smtClean="0"/>
              <a:t> </a:t>
            </a:r>
            <a:endParaRPr lang="en-US" sz="1100" smtClean="0"/>
          </a:p>
          <a:p>
            <a:pPr eaLnBrk="1" hangingPunct="1"/>
            <a:r>
              <a:rPr lang="en-US" smtClean="0"/>
              <a:t>Well, we just celebrated the 5</a:t>
            </a:r>
            <a:r>
              <a:rPr lang="en-US" baseline="30000" smtClean="0"/>
              <a:t>th</a:t>
            </a:r>
            <a:r>
              <a:rPr lang="en-US" smtClean="0"/>
              <a:t> Anniversary of these incredibly friendly Groundwerx Ambassadors. They have…</a:t>
            </a:r>
            <a:endParaRPr lang="en-US" sz="1100" smtClean="0"/>
          </a:p>
          <a:p>
            <a:pPr marL="628650" lvl="1" indent="-171450" eaLnBrk="1" hangingPunct="1">
              <a:buFontTx/>
              <a:buChar char="•"/>
            </a:pPr>
            <a:r>
              <a:rPr lang="en-US" smtClean="0"/>
              <a:t>Picked up half-million pounds of trash</a:t>
            </a:r>
            <a:endParaRPr lang="en-US" sz="1100" smtClean="0"/>
          </a:p>
          <a:p>
            <a:pPr marL="628650" lvl="1" indent="-171450" eaLnBrk="1" hangingPunct="1">
              <a:buFontTx/>
              <a:buChar char="•"/>
            </a:pPr>
            <a:r>
              <a:rPr lang="en-US" smtClean="0"/>
              <a:t>Have removed almost 100,000 graffiti tags </a:t>
            </a:r>
            <a:endParaRPr lang="en-US" sz="1100" smtClean="0"/>
          </a:p>
          <a:p>
            <a:pPr marL="628650" lvl="1" indent="-171450" eaLnBrk="1" hangingPunct="1">
              <a:buFontTx/>
              <a:buChar char="•"/>
            </a:pPr>
            <a:r>
              <a:rPr lang="en-US" smtClean="0"/>
              <a:t>Beautified downtown with colorful plants and flowers</a:t>
            </a:r>
            <a:endParaRPr lang="en-US" sz="1100" smtClean="0"/>
          </a:p>
          <a:p>
            <a:pPr marL="628650" lvl="1" indent="-171450" eaLnBrk="1" hangingPunct="1">
              <a:buFontTx/>
              <a:buChar char="•"/>
            </a:pPr>
            <a:r>
              <a:rPr lang="en-US" smtClean="0"/>
              <a:t>Help locals and visitors find their way around</a:t>
            </a:r>
            <a:endParaRPr lang="en-US" sz="1100" smtClean="0"/>
          </a:p>
        </p:txBody>
      </p:sp>
      <p:sp>
        <p:nvSpPr>
          <p:cNvPr id="4" name="Slide Number Placeholder 3"/>
          <p:cNvSpPr>
            <a:spLocks noGrp="1"/>
          </p:cNvSpPr>
          <p:nvPr>
            <p:ph type="sldNum" sz="quarter" idx="5"/>
          </p:nvPr>
        </p:nvSpPr>
        <p:spPr/>
        <p:txBody>
          <a:bodyPr/>
          <a:lstStyle/>
          <a:p>
            <a:pPr>
              <a:defRPr/>
            </a:pPr>
            <a:fld id="{0AC3C641-B872-4A04-80C5-EE1535E33B02}" type="slidenum">
              <a:rPr lang="en-PH" smtClean="0"/>
              <a:pPr>
                <a:defRPr/>
              </a:pPr>
              <a:t>39</a:t>
            </a:fld>
            <a:endParaRPr lang="en-PH"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But--they didn’t stop at clean and pretty!  The PBID has become a true partner in the activation of Downtown and a true partner in economic development. </a:t>
            </a:r>
          </a:p>
          <a:p>
            <a:pPr eaLnBrk="1" hangingPunct="1"/>
            <a:r>
              <a:rPr lang="en-US" smtClean="0"/>
              <a:t> </a:t>
            </a:r>
          </a:p>
          <a:p>
            <a:pPr eaLnBrk="1" hangingPunct="1"/>
            <a:r>
              <a:rPr lang="en-US" smtClean="0"/>
              <a:t>They plan and support events and activities that bring life to our streets (Zombies and pedicabs, Zombies in pedicabs!).  </a:t>
            </a:r>
          </a:p>
        </p:txBody>
      </p:sp>
      <p:sp>
        <p:nvSpPr>
          <p:cNvPr id="4" name="Slide Number Placeholder 3"/>
          <p:cNvSpPr>
            <a:spLocks noGrp="1"/>
          </p:cNvSpPr>
          <p:nvPr>
            <p:ph type="sldNum" sz="quarter" idx="5"/>
          </p:nvPr>
        </p:nvSpPr>
        <p:spPr/>
        <p:txBody>
          <a:bodyPr/>
          <a:lstStyle/>
          <a:p>
            <a:pPr>
              <a:defRPr/>
            </a:pPr>
            <a:fld id="{3F4D73BD-0F92-429A-9BF7-5D75E5AE15CA}" type="slidenum">
              <a:rPr lang="en-PH" smtClean="0"/>
              <a:pPr>
                <a:defRPr/>
              </a:pPr>
              <a:t>40</a:t>
            </a:fld>
            <a:endParaRPr lang="en-PH"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They’re now involved in public art, like this incredible moving light installation that turns a dreary underpass on the walk to the San Jose Shark Tank into a fun, interactive experience.  </a:t>
            </a:r>
          </a:p>
          <a:p>
            <a:pPr eaLnBrk="1" hangingPunct="1"/>
            <a:r>
              <a:rPr lang="en-US" smtClean="0"/>
              <a:t> </a:t>
            </a:r>
          </a:p>
          <a:p>
            <a:pPr eaLnBrk="1" hangingPunct="1"/>
            <a:r>
              <a:rPr lang="en-US" smtClean="0"/>
              <a:t>And the PBID recently hired their first Economic Vitality Manager who works side by side with our economic development staff on business retention, expansion and attraction.  In the first year of this partnership, we collectively met with over 300 companies—dramatically extending the capacity of City Hall economic development staff.</a:t>
            </a:r>
          </a:p>
          <a:p>
            <a:pPr eaLnBrk="1" hangingPunct="1"/>
            <a:r>
              <a:rPr lang="en-US" smtClean="0"/>
              <a:t> </a:t>
            </a:r>
          </a:p>
          <a:p>
            <a:pPr eaLnBrk="1" hangingPunct="1"/>
            <a:r>
              <a:rPr lang="en-US" smtClean="0"/>
              <a:t> </a:t>
            </a:r>
          </a:p>
          <a:p>
            <a:pPr eaLnBrk="1" hangingPunct="1"/>
            <a:r>
              <a:rPr lang="en-US" smtClean="0"/>
              <a:t>So, in San Jose, </a:t>
            </a:r>
            <a:r>
              <a:rPr lang="en-US" u="sng" smtClean="0"/>
              <a:t>bad budgets</a:t>
            </a:r>
            <a:r>
              <a:rPr lang="en-US" smtClean="0"/>
              <a:t> have made for </a:t>
            </a:r>
            <a:r>
              <a:rPr lang="en-US" u="sng" smtClean="0"/>
              <a:t>good partnerships</a:t>
            </a:r>
            <a:r>
              <a:rPr lang="en-US" smtClean="0"/>
              <a:t>.</a:t>
            </a:r>
          </a:p>
          <a:p>
            <a:pPr eaLnBrk="1" hangingPunct="1"/>
            <a:r>
              <a:rPr lang="en-US" smtClean="0"/>
              <a:t> </a:t>
            </a:r>
          </a:p>
        </p:txBody>
      </p:sp>
      <p:sp>
        <p:nvSpPr>
          <p:cNvPr id="4" name="Slide Number Placeholder 3"/>
          <p:cNvSpPr>
            <a:spLocks noGrp="1"/>
          </p:cNvSpPr>
          <p:nvPr>
            <p:ph type="sldNum" sz="quarter" idx="5"/>
          </p:nvPr>
        </p:nvSpPr>
        <p:spPr/>
        <p:txBody>
          <a:bodyPr/>
          <a:lstStyle/>
          <a:p>
            <a:pPr>
              <a:defRPr/>
            </a:pPr>
            <a:fld id="{E07FC092-2C0C-4BF3-8695-AFEDB442433B}" type="slidenum">
              <a:rPr lang="en-PH" smtClean="0"/>
              <a:pPr>
                <a:defRPr/>
              </a:pPr>
              <a:t>41</a:t>
            </a:fld>
            <a:endParaRPr lang="en-PH"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Another Example: Expanded Convention Center</a:t>
            </a:r>
          </a:p>
          <a:p>
            <a:pPr eaLnBrk="1" hangingPunct="1"/>
            <a:endParaRPr lang="en-US" smtClean="0"/>
          </a:p>
          <a:p>
            <a:pPr eaLnBrk="1" hangingPunct="1"/>
            <a:r>
              <a:rPr lang="en-US" smtClean="0"/>
              <a:t>4 years ago, we made a $320 million plan to renovate and expand our 20-year-old convention Center, chiefly with Redevelopment planning and dollars</a:t>
            </a:r>
          </a:p>
          <a:p>
            <a:pPr eaLnBrk="1" hangingPunct="1"/>
            <a:endParaRPr lang="en-US" smtClean="0"/>
          </a:p>
          <a:p>
            <a:pPr eaLnBrk="1" hangingPunct="1"/>
            <a:r>
              <a:rPr lang="en-US" smtClean="0"/>
              <a:t>When it becomes obvious we needed to rethink this, we developed a partnership with our hotels, refocused the project and cut the budget to $120 million. </a:t>
            </a:r>
          </a:p>
          <a:p>
            <a:pPr eaLnBrk="1" hangingPunct="1"/>
            <a:endParaRPr lang="en-US" smtClean="0"/>
          </a:p>
          <a:p>
            <a:pPr eaLnBrk="1" hangingPunct="1"/>
            <a:r>
              <a:rPr lang="en-US" smtClean="0"/>
              <a:t>Hotels agreed to tax themselves to pay for the convention center by raising our hotel tax from 10% to 4% and  bonding off the 4% revenue stream.</a:t>
            </a:r>
          </a:p>
          <a:p>
            <a:pPr eaLnBrk="1" hangingPunct="1"/>
            <a:r>
              <a:rPr lang="en-US" smtClean="0"/>
              <a:t>The project is on-time and on-budget to open this September, and will be major driver of visitor activity downtown.</a:t>
            </a:r>
          </a:p>
          <a:p>
            <a:pPr eaLnBrk="1" hangingPunct="1"/>
            <a:r>
              <a:rPr lang="en-US" smtClean="0"/>
              <a:t> </a:t>
            </a:r>
          </a:p>
          <a:p>
            <a:pPr eaLnBrk="1" hangingPunct="1"/>
            <a:r>
              <a:rPr lang="en-US" smtClean="0"/>
              <a:t>So…we’ve clearly had to learn a new skill:  tapping Other People’s Money.  In addition to PBIDs and CFD’s, we did our first NMTC financing .(alphabet soup of financing mechanisms previously foreign to us). </a:t>
            </a:r>
          </a:p>
          <a:p>
            <a:pPr eaLnBrk="1" hangingPunct="1"/>
            <a:r>
              <a:rPr lang="en-US" smtClean="0"/>
              <a:t> </a:t>
            </a:r>
          </a:p>
          <a:p>
            <a:pPr eaLnBrk="1" hangingPunct="1"/>
            <a:r>
              <a:rPr lang="en-US" smtClean="0"/>
              <a:t>But it turns out: the real value of needing to tap OPM, is becoming part of a network of players who truly own an issue.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38BA2271-FDD8-4A54-A3AD-2B1EE2B7A47C}" type="slidenum">
              <a:rPr lang="en-PH" smtClean="0"/>
              <a:pPr>
                <a:defRPr/>
              </a:pPr>
              <a:t>42</a:t>
            </a:fld>
            <a:endParaRPr lang="en-PH"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 the past, we saw our city government in the middle of all the key issues…calling the shots, making the plans, paying the bills.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EB836EA8-751B-4E74-A647-A8FED0D3FA16}" type="slidenum">
              <a:rPr lang="en-PH" smtClean="0"/>
              <a:pPr>
                <a:defRPr/>
              </a:pPr>
              <a:t>43</a:t>
            </a:fld>
            <a:endParaRPr lang="en-PH"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Today, we’ve learned the power of stepping aside, of putting the issue in the middle, of convening others to step up, each bringing their unique resources and perspectives to the table.</a:t>
            </a:r>
          </a:p>
          <a:p>
            <a:pPr eaLnBrk="1" hangingPunct="1"/>
            <a:r>
              <a:rPr lang="en-US" smtClean="0"/>
              <a:t> </a:t>
            </a:r>
          </a:p>
          <a:p>
            <a:pPr eaLnBrk="1" hangingPunct="1"/>
            <a:r>
              <a:rPr lang="en-US" smtClean="0"/>
              <a:t>In retrospect, I think the presence of a large Redevelopment Agency </a:t>
            </a:r>
            <a:r>
              <a:rPr lang="en-US" b="1" smtClean="0"/>
              <a:t>dampened</a:t>
            </a:r>
            <a:r>
              <a:rPr lang="en-US" smtClean="0"/>
              <a:t>, rather than </a:t>
            </a:r>
            <a:r>
              <a:rPr lang="en-US" b="1" smtClean="0"/>
              <a:t>deepened</a:t>
            </a:r>
            <a:r>
              <a:rPr lang="en-US" smtClean="0"/>
              <a:t>, true ownership of Downtown. </a:t>
            </a:r>
          </a:p>
          <a:p>
            <a:pPr eaLnBrk="1" hangingPunct="1"/>
            <a:endParaRPr lang="en-US" smtClean="0"/>
          </a:p>
          <a:p>
            <a:pPr eaLnBrk="1" hangingPunct="1"/>
            <a:r>
              <a:rPr lang="en-US" smtClean="0"/>
              <a:t>Although Redevelopment investment was critical for the first stage of downtown revitalization, </a:t>
            </a:r>
          </a:p>
        </p:txBody>
      </p:sp>
      <p:sp>
        <p:nvSpPr>
          <p:cNvPr id="4" name="Slide Number Placeholder 3"/>
          <p:cNvSpPr>
            <a:spLocks noGrp="1"/>
          </p:cNvSpPr>
          <p:nvPr>
            <p:ph type="sldNum" sz="quarter" idx="5"/>
          </p:nvPr>
        </p:nvSpPr>
        <p:spPr/>
        <p:txBody>
          <a:bodyPr/>
          <a:lstStyle/>
          <a:p>
            <a:pPr>
              <a:defRPr/>
            </a:pPr>
            <a:fld id="{7AD22C63-AB1B-47E5-9090-9C971D9D3BFE}" type="slidenum">
              <a:rPr lang="en-PH" smtClean="0"/>
              <a:pPr>
                <a:defRPr/>
              </a:pPr>
              <a:t>44</a:t>
            </a:fld>
            <a:endParaRPr lang="en-PH"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 see our Downtown coming alive today precisely because many more people and organizations outside of city government are stepping up and passionately making downtown their own.  </a:t>
            </a:r>
          </a:p>
          <a:p>
            <a:pPr eaLnBrk="1" hangingPunct="1"/>
            <a:r>
              <a:rPr lang="en-US" smtClean="0"/>
              <a:t> </a:t>
            </a:r>
          </a:p>
          <a:p>
            <a:pPr eaLnBrk="1" hangingPunct="1"/>
            <a:r>
              <a:rPr lang="en-US" smtClean="0"/>
              <a:t> </a:t>
            </a:r>
          </a:p>
          <a:p>
            <a:pPr eaLnBrk="1" hangingPunct="1"/>
            <a:r>
              <a:rPr lang="en-US" smtClean="0"/>
              <a:t>So, for your community, ask yourself: </a:t>
            </a:r>
          </a:p>
          <a:p>
            <a:pPr eaLnBrk="1" hangingPunct="1"/>
            <a:r>
              <a:rPr lang="en-US" smtClean="0"/>
              <a:t> </a:t>
            </a:r>
          </a:p>
          <a:p>
            <a:pPr eaLnBrk="1" hangingPunct="1"/>
            <a:r>
              <a:rPr lang="en-US" smtClean="0"/>
              <a:t>Where can you tap into OPM?</a:t>
            </a:r>
          </a:p>
          <a:p>
            <a:pPr eaLnBrk="1" hangingPunct="1"/>
            <a:r>
              <a:rPr lang="en-US" smtClean="0"/>
              <a:t>Where can you step away from the center?</a:t>
            </a:r>
          </a:p>
          <a:p>
            <a:pPr eaLnBrk="1" hangingPunct="1"/>
            <a:r>
              <a:rPr lang="en-US" smtClean="0"/>
              <a:t>What might you gain if you gave up some control?</a:t>
            </a:r>
          </a:p>
          <a:p>
            <a:pPr eaLnBrk="1" hangingPunct="1"/>
            <a:r>
              <a:rPr lang="en-US" smtClean="0"/>
              <a:t>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70D54D24-58DD-42B2-9E61-A72AFDD863BF}" type="slidenum">
              <a:rPr lang="en-PH" smtClean="0"/>
              <a:pPr>
                <a:defRPr/>
              </a:pPr>
              <a:t>45</a:t>
            </a:fld>
            <a:endParaRPr lang="en-PH"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Job levels at an all-time high. Times were good. (pause)</a:t>
            </a:r>
          </a:p>
          <a:p>
            <a:pPr eaLnBrk="1" hangingPunct="1"/>
            <a:endParaRPr lang="en-US" smtClean="0"/>
          </a:p>
          <a:p>
            <a:pPr eaLnBrk="1" hangingPunct="1"/>
            <a:r>
              <a:rPr lang="en-US" smtClean="0"/>
              <a:t>Then, in 2008, </a:t>
            </a:r>
          </a:p>
        </p:txBody>
      </p:sp>
      <p:sp>
        <p:nvSpPr>
          <p:cNvPr id="4" name="Slide Number Placeholder 3"/>
          <p:cNvSpPr>
            <a:spLocks noGrp="1"/>
          </p:cNvSpPr>
          <p:nvPr>
            <p:ph type="sldNum" sz="quarter" idx="5"/>
          </p:nvPr>
        </p:nvSpPr>
        <p:spPr/>
        <p:txBody>
          <a:bodyPr/>
          <a:lstStyle/>
          <a:p>
            <a:pPr>
              <a:defRPr/>
            </a:pPr>
            <a:fld id="{7B882CFD-BE8C-402B-A79F-8D073A7068FE}" type="slidenum">
              <a:rPr lang="en-PH" smtClean="0"/>
              <a:pPr>
                <a:defRPr/>
              </a:pPr>
              <a:t>4</a:t>
            </a:fld>
            <a:endParaRPr lang="en-PH"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ED</a:t>
            </a:r>
          </a:p>
          <a:p>
            <a:pPr eaLnBrk="1" hangingPunct="1">
              <a:spcBef>
                <a:spcPct val="0"/>
              </a:spcBef>
            </a:pPr>
            <a:endParaRPr lang="en-US" smtClean="0"/>
          </a:p>
          <a:p>
            <a:pPr eaLnBrk="1" hangingPunct="1">
              <a:spcBef>
                <a:spcPct val="0"/>
              </a:spcBef>
            </a:pPr>
            <a:endParaRPr lang="en-US" smtClean="0"/>
          </a:p>
          <a:p>
            <a:pPr eaLnBrk="1" hangingPunct="1"/>
            <a:r>
              <a:rPr lang="en-US" b="1" smtClean="0"/>
              <a:t>ED</a:t>
            </a:r>
          </a:p>
          <a:p>
            <a:pPr eaLnBrk="1" hangingPunct="1">
              <a:spcBef>
                <a:spcPct val="0"/>
              </a:spcBef>
            </a:pPr>
            <a:endParaRPr lang="en-US" smtClean="0"/>
          </a:p>
          <a:p>
            <a:pPr eaLnBrk="1" hangingPunct="1">
              <a:spcBef>
                <a:spcPct val="0"/>
              </a:spcBef>
            </a:pPr>
            <a:r>
              <a:rPr lang="en-US" smtClean="0"/>
              <a:t>These groups are the key “building blocks” in constructing our future.</a:t>
            </a:r>
          </a:p>
          <a:p>
            <a:pPr eaLnBrk="1" hangingPunct="1">
              <a:spcBef>
                <a:spcPct val="0"/>
              </a:spcBef>
            </a:pPr>
            <a:endParaRPr lang="en-US" smtClean="0"/>
          </a:p>
          <a:p>
            <a:pPr eaLnBrk="1" hangingPunct="1">
              <a:spcBef>
                <a:spcPct val="0"/>
              </a:spcBef>
            </a:pPr>
            <a:endParaRPr lang="en-US" smtClean="0"/>
          </a:p>
        </p:txBody>
      </p:sp>
      <p:sp>
        <p:nvSpPr>
          <p:cNvPr id="33795"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a:defRPr/>
            </a:pPr>
            <a:fld id="{BE1FED31-7FE0-4B49-9F69-7746F8C330C7}" type="slidenum">
              <a:rPr lang="en-PH" sz="1200">
                <a:latin typeface="+mn-lt"/>
              </a:rPr>
              <a:pPr algn="r">
                <a:defRPr/>
              </a:pPr>
              <a:t>46</a:t>
            </a:fld>
            <a:endParaRPr lang="en-PH" sz="1200">
              <a:latin typeface="+mn-l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E19AA-9CAF-46E3-ACF8-01F25A615E73}" type="slidenum">
              <a:rPr lang="en-US">
                <a:cs typeface="Arial" charset="0"/>
              </a:rPr>
              <a:pPr fontAlgn="base">
                <a:spcBef>
                  <a:spcPct val="0"/>
                </a:spcBef>
                <a:spcAft>
                  <a:spcPct val="0"/>
                </a:spcAft>
                <a:defRPr/>
              </a:pPr>
              <a:t>47</a:t>
            </a:fld>
            <a:endParaRPr lang="en-US">
              <a:cs typeface="Arial" charset="0"/>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smtClean="0"/>
              <a:t>ED</a:t>
            </a:r>
          </a:p>
          <a:p>
            <a:pPr eaLnBrk="1" hangingPunct="1">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ED</a:t>
            </a:r>
          </a:p>
          <a:p>
            <a:pPr eaLnBrk="1" hangingPunct="1">
              <a:spcBef>
                <a:spcPct val="0"/>
              </a:spcBef>
            </a:pPr>
            <a:endParaRPr lang="en-US" smtClean="0"/>
          </a:p>
        </p:txBody>
      </p:sp>
      <p:sp>
        <p:nvSpPr>
          <p:cNvPr id="33795"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a:defRPr/>
            </a:pPr>
            <a:fld id="{D9AAA619-84B2-40F9-908D-16FEF294BF0A}" type="slidenum">
              <a:rPr lang="en-PH" sz="1200">
                <a:latin typeface="+mn-lt"/>
              </a:rPr>
              <a:pPr algn="r">
                <a:defRPr/>
              </a:pPr>
              <a:t>48</a:t>
            </a:fld>
            <a:endParaRPr lang="en-PH" sz="1200">
              <a:latin typeface="+mn-l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Our city is, perhaps, like your city and perhaps like California.  Hard financial times have thrown us into a transition period—where clearly we’re not what we were before, but we’re not what we will become.</a:t>
            </a:r>
          </a:p>
          <a:p>
            <a:pPr eaLnBrk="1" hangingPunct="1"/>
            <a:r>
              <a:rPr lang="en-US" smtClean="0"/>
              <a:t> </a:t>
            </a:r>
          </a:p>
          <a:p>
            <a:pPr eaLnBrk="1" hangingPunct="1"/>
            <a:r>
              <a:rPr lang="en-US" smtClean="0"/>
              <a:t>Its been time of uncertainty and real challenge, but also a time full of potential</a:t>
            </a:r>
          </a:p>
          <a:p>
            <a:pPr eaLnBrk="1" hangingPunct="1"/>
            <a:r>
              <a:rPr lang="en-US" smtClean="0"/>
              <a:t> </a:t>
            </a:r>
          </a:p>
          <a:p>
            <a:pPr eaLnBrk="1" hangingPunct="1"/>
            <a:r>
              <a:rPr lang="en-US" smtClean="0"/>
              <a:t>I think the San Jose story tells us that constraint, far from being an obstacle, breeds real creativity.  </a:t>
            </a:r>
          </a:p>
          <a:p>
            <a:pPr eaLnBrk="1" hangingPunct="1"/>
            <a:r>
              <a:rPr lang="en-US" smtClean="0"/>
              <a:t> </a:t>
            </a:r>
          </a:p>
          <a:p>
            <a:pPr eaLnBrk="1" hangingPunct="1"/>
            <a:r>
              <a:rPr lang="en-US" smtClean="0"/>
              <a:t>Its like the art of origami.</a:t>
            </a:r>
          </a:p>
          <a:p>
            <a:pPr eaLnBrk="1" hangingPunct="1"/>
            <a:r>
              <a:rPr lang="en-US" smtClean="0"/>
              <a:t> </a:t>
            </a:r>
          </a:p>
          <a:p>
            <a:pPr eaLnBrk="1" hangingPunct="1"/>
            <a:r>
              <a:rPr lang="en-US" smtClean="0"/>
              <a:t>If I ask you to make a swan, and give you paper, scissors, glue, and feathers, you’ll probably give me a pretty predictable response.</a:t>
            </a:r>
          </a:p>
          <a:p>
            <a:pPr eaLnBrk="1" hangingPunct="1"/>
            <a:r>
              <a:rPr lang="en-US" smtClean="0"/>
              <a:t> </a:t>
            </a:r>
          </a:p>
        </p:txBody>
      </p:sp>
      <p:sp>
        <p:nvSpPr>
          <p:cNvPr id="4" name="Slide Number Placeholder 3"/>
          <p:cNvSpPr>
            <a:spLocks noGrp="1"/>
          </p:cNvSpPr>
          <p:nvPr>
            <p:ph type="sldNum" sz="quarter" idx="5"/>
          </p:nvPr>
        </p:nvSpPr>
        <p:spPr/>
        <p:txBody>
          <a:bodyPr/>
          <a:lstStyle/>
          <a:p>
            <a:pPr>
              <a:defRPr/>
            </a:pPr>
            <a:fld id="{7E5C04BD-BDC9-45CD-B648-50CB759C1E74}" type="slidenum">
              <a:rPr lang="en-PH" smtClean="0"/>
              <a:pPr>
                <a:defRPr/>
              </a:pPr>
              <a:t>49</a:t>
            </a:fld>
            <a:endParaRPr lang="en-PH"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defRPr/>
            </a:pPr>
            <a:r>
              <a:rPr lang="en-US" dirty="0" smtClean="0"/>
              <a:t>SCRIPT</a:t>
            </a:r>
          </a:p>
          <a:p>
            <a:pPr eaLnBrk="1" hangingPunct="1">
              <a:defRPr/>
            </a:pPr>
            <a:r>
              <a:rPr lang="en-US" dirty="0" smtClean="0"/>
              <a:t> </a:t>
            </a:r>
          </a:p>
          <a:p>
            <a:pPr eaLnBrk="1" hangingPunct="1">
              <a:defRPr/>
            </a:pPr>
            <a:r>
              <a:rPr lang="en-US" dirty="0" smtClean="0"/>
              <a:t>NEW PARTNERSHIPS FOR ECONOMIC PROSPERITY: </a:t>
            </a:r>
            <a:br>
              <a:rPr lang="en-US" dirty="0" smtClean="0"/>
            </a:br>
            <a:r>
              <a:rPr lang="en-US" dirty="0" smtClean="0"/>
              <a:t>San Jose’s Story of Civic Innovation </a:t>
            </a:r>
          </a:p>
          <a:p>
            <a:pPr eaLnBrk="1" hangingPunct="1">
              <a:defRPr/>
            </a:pPr>
            <a:r>
              <a:rPr lang="en-US" dirty="0" smtClean="0"/>
              <a:t> </a:t>
            </a:r>
          </a:p>
          <a:p>
            <a:pPr eaLnBrk="1" hangingPunct="1">
              <a:defRPr/>
            </a:pPr>
            <a:r>
              <a:rPr lang="en-US" dirty="0" smtClean="0"/>
              <a:t>Where was your City at 6 years ago, in 2007? (pause)</a:t>
            </a:r>
          </a:p>
          <a:p>
            <a:pPr eaLnBrk="1" hangingPunct="1">
              <a:defRPr/>
            </a:pPr>
            <a:r>
              <a:rPr lang="en-US" dirty="0" smtClean="0"/>
              <a:t> </a:t>
            </a:r>
          </a:p>
          <a:p>
            <a:pPr eaLnBrk="1" hangingPunct="1">
              <a:defRPr/>
            </a:pPr>
            <a:r>
              <a:rPr lang="en-US" dirty="0" smtClean="0"/>
              <a:t>In San Jose:</a:t>
            </a:r>
          </a:p>
          <a:p>
            <a:pPr marL="171450" indent="-171450" eaLnBrk="1" hangingPunct="1">
              <a:buFont typeface="Arial" pitchFamily="34" charset="0"/>
              <a:buChar char="•"/>
              <a:defRPr/>
            </a:pPr>
            <a:r>
              <a:rPr lang="en-US" dirty="0" smtClean="0"/>
              <a:t>We had just completed </a:t>
            </a:r>
            <a:endParaRPr lang="en-US" dirty="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2D5E2834-7261-44EC-99C8-A18F445D6E57}" type="slidenum">
              <a:rPr lang="en-PH" sz="1200">
                <a:latin typeface="+mn-lt"/>
                <a:cs typeface="+mn-cs"/>
              </a:rPr>
              <a:pPr algn="r" fontAlgn="auto">
                <a:spcBef>
                  <a:spcPts val="0"/>
                </a:spcBef>
                <a:spcAft>
                  <a:spcPts val="0"/>
                </a:spcAft>
                <a:defRPr/>
              </a:pPr>
              <a:t>50</a:t>
            </a:fld>
            <a:endParaRPr lang="en-PH" sz="1200" dirty="0">
              <a:latin typeface="+mn-lt"/>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Everything started collapsing.</a:t>
            </a:r>
          </a:p>
          <a:p>
            <a:pPr eaLnBrk="1" hangingPunct="1"/>
            <a:endParaRPr lang="en-US" smtClean="0"/>
          </a:p>
          <a:p>
            <a:pPr eaLnBrk="1" hangingPunct="1"/>
            <a:r>
              <a:rPr lang="en-US" smtClean="0"/>
              <a:t>We faced a triple threat:  a) city revenues </a:t>
            </a:r>
            <a:r>
              <a:rPr lang="en-US" b="1" smtClean="0"/>
              <a:t>plummeted</a:t>
            </a:r>
            <a:r>
              <a:rPr lang="en-US" smtClean="0"/>
              <a:t> due to the Great Recession, b) retirement costs started </a:t>
            </a:r>
            <a:r>
              <a:rPr lang="en-US" b="1" smtClean="0"/>
              <a:t>ballooning </a:t>
            </a:r>
            <a:r>
              <a:rPr lang="en-US" smtClean="0"/>
              <a:t>from 9%  to 19% of our city budget, and then c) the sudden elimination of  Redevelopment.</a:t>
            </a:r>
          </a:p>
          <a:p>
            <a:pPr eaLnBrk="1" hangingPunct="1"/>
            <a:r>
              <a:rPr lang="en-US" smtClean="0"/>
              <a:t> </a:t>
            </a:r>
          </a:p>
          <a:p>
            <a:pPr eaLnBrk="1" hangingPunct="1"/>
            <a:r>
              <a:rPr lang="en-US" smtClean="0"/>
              <a:t>There is no question that we in San Jose have just lived through the most difficult time in our City’s history.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9FAB1E9F-18C0-4C02-8080-AAFF225184BF}" type="slidenum">
              <a:rPr lang="en-PH" smtClean="0"/>
              <a:pPr>
                <a:defRPr/>
              </a:pPr>
              <a:t>5</a:t>
            </a:fld>
            <a:endParaRPr lang="en-PH"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We found ourselves with record budget deficits and acute fiscal stress.</a:t>
            </a:r>
            <a:endParaRPr lang="en-US" smtClean="0"/>
          </a:p>
          <a:p>
            <a:pPr eaLnBrk="1" hangingPunct="1"/>
            <a:r>
              <a:rPr lang="en-US" b="1" smtClean="0"/>
              <a:t>There is no question that we have just lived through the most difficult time in our City’s history.</a:t>
            </a:r>
            <a:endParaRPr lang="en-US" smtClean="0"/>
          </a:p>
          <a:p>
            <a:pPr eaLnBrk="1" hangingPunct="1"/>
            <a:r>
              <a:rPr lang="en-US" b="1" smtClean="0"/>
              <a:t>We have taken some very tough medicine to try to heal our city’s fiscal woes.  </a:t>
            </a:r>
          </a:p>
          <a:p>
            <a:pPr eaLnBrk="1" hangingPunct="1"/>
            <a:r>
              <a:rPr lang="en-US" b="1" smtClean="0"/>
              <a:t>We’re now at a point in time that voters need to consider new revenue sources. </a:t>
            </a:r>
            <a:endParaRPr lang="en-US" smtClean="0"/>
          </a:p>
          <a:p>
            <a:pPr eaLnBrk="1" hangingPunct="1"/>
            <a:endParaRPr lang="en-US" smtClean="0"/>
          </a:p>
        </p:txBody>
      </p:sp>
      <p:sp>
        <p:nvSpPr>
          <p:cNvPr id="6" name="Slide Number Placeholder 5"/>
          <p:cNvSpPr>
            <a:spLocks noGrp="1"/>
          </p:cNvSpPr>
          <p:nvPr>
            <p:ph type="sldNum" sz="quarter" idx="5"/>
          </p:nvPr>
        </p:nvSpPr>
        <p:spPr/>
        <p:txBody>
          <a:bodyPr/>
          <a:lstStyle/>
          <a:p>
            <a:pPr>
              <a:defRPr/>
            </a:pPr>
            <a:fld id="{894BA9B0-6958-432E-A9CA-BE187DC1A452}" type="slidenum">
              <a:rPr lang="en-PH" smtClean="0"/>
              <a:pPr>
                <a:defRPr/>
              </a:pPr>
              <a:t>6</a:t>
            </a:fld>
            <a:endParaRPr lang="en-PH"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INSIGHT #1:</a:t>
            </a:r>
            <a:r>
              <a:rPr lang="en-US" b="1" smtClean="0"/>
              <a:t>  AWAKEN COMMUNITY CAPACITY</a:t>
            </a:r>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BDB6354-2EF4-40B7-805A-359C961BD809}" type="slidenum">
              <a:rPr lang="en-PH" smtClean="0"/>
              <a:pPr>
                <a:defRPr/>
              </a:pPr>
              <a:t>13</a:t>
            </a:fld>
            <a:endParaRPr lang="en-PH"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 name="Slide Number Placeholder 4"/>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26394646-A104-41C8-B639-007408ECC53A}" type="slidenum">
              <a:rPr lang="en-PH" sz="1200">
                <a:latin typeface="+mn-lt"/>
                <a:cs typeface="+mn-cs"/>
              </a:rPr>
              <a:pPr algn="r" fontAlgn="auto">
                <a:spcBef>
                  <a:spcPts val="0"/>
                </a:spcBef>
                <a:spcAft>
                  <a:spcPts val="0"/>
                </a:spcAft>
                <a:defRPr/>
              </a:pPr>
              <a:t>14</a:t>
            </a:fld>
            <a:endParaRPr lang="en-PH" sz="1200" dirty="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174AB8CE-B91B-4A92-AB4E-EE9E61043F6F}" type="slidenum">
              <a:rPr lang="en-PH" smtClean="0"/>
              <a:pPr>
                <a:defRPr/>
              </a:pPr>
              <a:t>15</a:t>
            </a:fld>
            <a:endParaRPr lang="en-PH"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86100"/>
            <a:ext cx="8229600" cy="514350"/>
          </a:xfrm>
        </p:spPr>
        <p:txBody>
          <a:bodyPr>
            <a:noAutofit/>
          </a:bodyPr>
          <a:lstStyle>
            <a:lvl1pPr algn="l">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381001" y="3600450"/>
            <a:ext cx="8211953" cy="400050"/>
          </a:xfrm>
        </p:spPr>
        <p:txBody>
          <a:bodyPr>
            <a:noAutofit/>
          </a:bodyPr>
          <a:lstStyle>
            <a:lvl1pPr marL="0" indent="0" algn="l">
              <a:buNone/>
              <a:defRPr sz="2400"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E182825-3992-4010-97DA-EA22C6D73FAC}" type="datetimeFigureOut">
              <a:rPr lang="en-US"/>
              <a:pPr>
                <a:defRPr/>
              </a:pPr>
              <a:t>5/6/2014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309397-55CD-49BD-A6CF-989B40BA6C6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EFCC72-189F-46FC-A707-A7E183837F9E}" type="datetimeFigureOut">
              <a:rPr lang="en-US"/>
              <a:pPr>
                <a:defRPr/>
              </a:pPr>
              <a:t>5/6/2014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6F3A7B-5EA6-47FE-8267-583D855B13E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62F6AD-6F83-4AB8-94D0-FCAC42A26A6F}" type="datetimeFigureOut">
              <a:rPr lang="en-US"/>
              <a:pPr>
                <a:defRPr/>
              </a:pPr>
              <a:t>5/6/2014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D7410-0C31-4283-85F6-0A1F46A25AC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159DF4-295A-4060-A4AC-B2C8FE9C357E}" type="datetimeFigureOut">
              <a:rPr lang="en-US"/>
              <a:pPr>
                <a:defRPr/>
              </a:pPr>
              <a:t>5/6/2014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230B90-00F7-47EE-820D-9A8DD28C313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AA9758-73FF-450D-A48F-3BEE3808CF31}" type="datetimeFigureOut">
              <a:rPr lang="en-US"/>
              <a:pPr>
                <a:defRPr/>
              </a:pPr>
              <a:t>5/6/2014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E570AA-BE5A-48A0-A26F-D3E0274F891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71551"/>
            <a:ext cx="4038600" cy="3623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71551"/>
            <a:ext cx="4038600" cy="3623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E2588A-9DE9-40E6-ABD2-9AD3FECF4D29}" type="datetimeFigureOut">
              <a:rPr lang="en-US"/>
              <a:pPr>
                <a:defRPr/>
              </a:pPr>
              <a:t>5/6/2014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18C1DB-2FD8-44EF-A1A5-8C3AEB6BD85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91440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43051"/>
            <a:ext cx="4040188" cy="30515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91440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543051"/>
            <a:ext cx="4041775" cy="30515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259EE4-0216-47C0-94C6-7709A708B1EA}" type="datetimeFigureOut">
              <a:rPr lang="en-US"/>
              <a:pPr>
                <a:defRPr/>
              </a:pPr>
              <a:t>5/6/2014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CB8270-C904-4AA8-BA84-213573C4B1E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A55DD9-1D64-4149-8BF9-7E2148D84748}" type="datetimeFigureOut">
              <a:rPr lang="en-US"/>
              <a:pPr>
                <a:defRPr/>
              </a:pPr>
              <a:t>5/6/2014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C518E5-3D55-4E8B-A231-C63C52852B7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75C819-C6B7-453F-BAD3-E0AFD343754E}" type="datetimeFigureOut">
              <a:rPr lang="en-US"/>
              <a:pPr>
                <a:defRPr/>
              </a:pPr>
              <a:t>5/6/2014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EA015B-2C36-4BF5-85F0-02229D4B222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B1C7B8-953F-47E5-B579-0E2C484DDD0C}" type="datetimeFigureOut">
              <a:rPr lang="en-US"/>
              <a:pPr>
                <a:defRPr/>
              </a:pPr>
              <a:t>5/6/2014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EEC648-CF9F-402C-902A-DB29B48B73C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C080A9-D68C-4B79-BFC6-6EF4DEC0CBBC}" type="datetimeFigureOut">
              <a:rPr lang="en-US"/>
              <a:pPr>
                <a:defRPr/>
              </a:pPr>
              <a:t>5/6/2014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FE7AAE-47A7-4CAE-A0D9-7A7995B0372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9B14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1450"/>
            <a:ext cx="8229600" cy="571500"/>
          </a:xfrm>
          <a:prstGeom prst="rect">
            <a:avLst/>
          </a:prstGeom>
          <a:effectLst/>
        </p:spPr>
        <p:txBody>
          <a:bodyPr vert="horz" lIns="91440" tIns="45720" rIns="91440" bIns="45720" rtlCol="0" anchor="ctr">
            <a:normAutofit/>
          </a:bodyPr>
          <a:lstStyle/>
          <a:p>
            <a:r>
              <a:rPr lang="en-US" dirty="0" smtClean="0"/>
              <a:t>Click to edit title style</a:t>
            </a:r>
            <a:endParaRPr lang="en-US" dirty="0"/>
          </a:p>
        </p:txBody>
      </p:sp>
      <p:sp>
        <p:nvSpPr>
          <p:cNvPr id="1027" name="Text Placeholder 2"/>
          <p:cNvSpPr>
            <a:spLocks noGrp="1"/>
          </p:cNvSpPr>
          <p:nvPr>
            <p:ph type="body" idx="1"/>
          </p:nvPr>
        </p:nvSpPr>
        <p:spPr bwMode="auto">
          <a:xfrm>
            <a:off x="457200" y="914400"/>
            <a:ext cx="82296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AB8E242-AB5F-471E-A9FF-BE3B9A2B9D23}" type="datetimeFigureOut">
              <a:rPr lang="en-US"/>
              <a:pPr>
                <a:defRPr/>
              </a:pPr>
              <a:t>5/6/2014</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ED03BD7-7B72-4734-A981-64078FFFD82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b="1" kern="1200">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atin typeface="+mj-lt"/>
          <a:ea typeface="+mj-ea"/>
          <a:cs typeface="+mj-cs"/>
        </a:defRPr>
      </a:lvl1pPr>
      <a:lvl2pPr algn="ctr" rtl="0" eaLnBrk="0" fontAlgn="base" hangingPunct="0">
        <a:spcBef>
          <a:spcPct val="0"/>
        </a:spcBef>
        <a:spcAft>
          <a:spcPct val="0"/>
        </a:spcAft>
        <a:defRPr sz="4400" b="1">
          <a:solidFill>
            <a:schemeClr val="tx1"/>
          </a:solidFill>
          <a:latin typeface="Calibri" pitchFamily="34" charset="0"/>
        </a:defRPr>
      </a:lvl2pPr>
      <a:lvl3pPr algn="ctr" rtl="0" eaLnBrk="0" fontAlgn="base" hangingPunct="0">
        <a:spcBef>
          <a:spcPct val="0"/>
        </a:spcBef>
        <a:spcAft>
          <a:spcPct val="0"/>
        </a:spcAft>
        <a:defRPr sz="4400" b="1">
          <a:solidFill>
            <a:schemeClr val="tx1"/>
          </a:solidFill>
          <a:latin typeface="Calibri" pitchFamily="34" charset="0"/>
        </a:defRPr>
      </a:lvl3pPr>
      <a:lvl4pPr algn="ctr" rtl="0" eaLnBrk="0" fontAlgn="base" hangingPunct="0">
        <a:spcBef>
          <a:spcPct val="0"/>
        </a:spcBef>
        <a:spcAft>
          <a:spcPct val="0"/>
        </a:spcAft>
        <a:defRPr sz="4400" b="1">
          <a:solidFill>
            <a:schemeClr val="tx1"/>
          </a:solidFill>
          <a:latin typeface="Calibri" pitchFamily="34" charset="0"/>
        </a:defRPr>
      </a:lvl4pPr>
      <a:lvl5pPr algn="ctr" rtl="0" eaLnBrk="0" fontAlgn="base" hangingPunct="0">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79375" y="632240"/>
            <a:ext cx="9144000" cy="3898992"/>
          </a:xfrm>
          <a:prstGeom prst="rect">
            <a:avLst/>
          </a:prstGeom>
          <a:noFill/>
          <a:ln w="9525">
            <a:noFill/>
            <a:miter lim="800000"/>
            <a:headEnd/>
            <a:tailEnd/>
          </a:ln>
          <a:effectLst>
            <a:glow rad="63500">
              <a:schemeClr val="accent3">
                <a:satMod val="175000"/>
                <a:alpha val="40000"/>
              </a:schemeClr>
            </a:glow>
          </a:effectLst>
        </p:spPr>
        <p:txBody>
          <a:bodyPr>
            <a:spAutoFit/>
          </a:bodyPr>
          <a:lstStyle/>
          <a:p>
            <a:pPr algn="ctr">
              <a:spcBef>
                <a:spcPct val="50000"/>
              </a:spcBef>
              <a:defRPr/>
            </a:pPr>
            <a:r>
              <a:rPr lang="en-US" sz="5400" b="1">
                <a:solidFill>
                  <a:srgbClr val="0000B8"/>
                </a:solidFill>
                <a:latin typeface="Gill Sans MT" pitchFamily="34" charset="0"/>
              </a:rPr>
              <a:t>A CULTURE OF</a:t>
            </a:r>
            <a:br>
              <a:rPr lang="en-US" sz="5400" b="1">
                <a:solidFill>
                  <a:srgbClr val="0000B8"/>
                </a:solidFill>
                <a:latin typeface="Gill Sans MT" pitchFamily="34" charset="0"/>
              </a:rPr>
            </a:br>
            <a:r>
              <a:rPr lang="en-US" sz="5400" b="1">
                <a:solidFill>
                  <a:srgbClr val="0000B8"/>
                </a:solidFill>
                <a:latin typeface="Gill Sans MT" pitchFamily="34" charset="0"/>
              </a:rPr>
              <a:t>INNOVATION</a:t>
            </a:r>
            <a:br>
              <a:rPr lang="en-US" sz="5400" b="1">
                <a:solidFill>
                  <a:srgbClr val="0000B8"/>
                </a:solidFill>
                <a:latin typeface="Gill Sans MT" pitchFamily="34" charset="0"/>
              </a:rPr>
            </a:br>
            <a:r>
              <a:rPr lang="en-US" sz="2000" b="1">
                <a:solidFill>
                  <a:srgbClr val="0000B8"/>
                </a:solidFill>
                <a:latin typeface="Gill Sans MT" pitchFamily="34" charset="0"/>
              </a:rPr>
              <a:t>   </a:t>
            </a:r>
            <a:r>
              <a:rPr lang="en-US" sz="6000" b="1">
                <a:solidFill>
                  <a:srgbClr val="0000B8"/>
                </a:solidFill>
                <a:latin typeface="Gill Sans MT" pitchFamily="34" charset="0"/>
              </a:rPr>
              <a:t/>
            </a:r>
            <a:br>
              <a:rPr lang="en-US" sz="6000" b="1">
                <a:solidFill>
                  <a:srgbClr val="0000B8"/>
                </a:solidFill>
                <a:latin typeface="Gill Sans MT" pitchFamily="34" charset="0"/>
              </a:rPr>
            </a:br>
            <a:r>
              <a:rPr lang="en-US" sz="3600" b="1">
                <a:solidFill>
                  <a:schemeClr val="bg1"/>
                </a:solidFill>
                <a:latin typeface="Gill Sans MT" pitchFamily="34" charset="0"/>
              </a:rPr>
              <a:t>FOUR INSIGHTS FROM SAN JOSE</a:t>
            </a:r>
          </a:p>
          <a:p>
            <a:pPr algn="ctr">
              <a:spcBef>
                <a:spcPct val="50000"/>
              </a:spcBef>
              <a:defRPr/>
            </a:pPr>
            <a:endParaRPr lang="en-US" sz="3200" b="1">
              <a:solidFill>
                <a:schemeClr val="bg1"/>
              </a:solidFill>
              <a:latin typeface="Gill Sans MT" pitchFamily="34" charset="0"/>
            </a:endParaRPr>
          </a:p>
          <a:p>
            <a:pPr algn="ctr">
              <a:spcBef>
                <a:spcPct val="50000"/>
              </a:spcBef>
              <a:defRPr/>
            </a:pPr>
            <a:r>
              <a:rPr lang="en-US" sz="3200" b="1">
                <a:solidFill>
                  <a:schemeClr val="bg1"/>
                </a:solidFill>
                <a:latin typeface="Gill Sans MT" pitchFamily="34" charset="0"/>
              </a:rPr>
              <a:t>Ed Shikada, City Manager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419600" y="57150"/>
            <a:ext cx="4419600" cy="1066800"/>
          </a:xfrm>
          <a:prstGeom prst="rect">
            <a:avLst/>
          </a:prstGeom>
          <a:effectLst/>
        </p:spPr>
        <p:txBody>
          <a:bodyPr anchor="ctr"/>
          <a:lstStyle/>
          <a:p>
            <a:pPr algn="ctr">
              <a:defRPr/>
            </a:pPr>
            <a:r>
              <a:rPr lang="en-US" sz="3200" b="1" dirty="0">
                <a:solidFill>
                  <a:srgbClr val="0000D2"/>
                </a:solidFill>
                <a:latin typeface="Gill Sans MT" pitchFamily="34" charset="0"/>
                <a:ea typeface="+mj-ea"/>
                <a:cs typeface="+mj-cs"/>
              </a:rPr>
              <a:t>REDUCED LIBRARY DAYS AND HOURS</a:t>
            </a:r>
          </a:p>
        </p:txBody>
      </p:sp>
      <p:pic>
        <p:nvPicPr>
          <p:cNvPr id="31746" name="Picture 5"/>
          <p:cNvPicPr>
            <a:picLocks noChangeAspect="1"/>
          </p:cNvPicPr>
          <p:nvPr/>
        </p:nvPicPr>
        <p:blipFill>
          <a:blip r:embed="rId2"/>
          <a:srcRect/>
          <a:stretch>
            <a:fillRect/>
          </a:stretch>
        </p:blipFill>
        <p:spPr bwMode="auto">
          <a:xfrm>
            <a:off x="-17463" y="0"/>
            <a:ext cx="3925888" cy="5143500"/>
          </a:xfrm>
          <a:prstGeom prst="rect">
            <a:avLst/>
          </a:prstGeom>
          <a:noFill/>
          <a:ln w="9525">
            <a:noFill/>
            <a:miter lim="800000"/>
            <a:headEnd/>
            <a:tailEnd/>
          </a:ln>
        </p:spPr>
      </p:pic>
      <p:grpSp>
        <p:nvGrpSpPr>
          <p:cNvPr id="31747" name="Group 15"/>
          <p:cNvGrpSpPr>
            <a:grpSpLocks/>
          </p:cNvGrpSpPr>
          <p:nvPr/>
        </p:nvGrpSpPr>
        <p:grpSpPr bwMode="auto">
          <a:xfrm>
            <a:off x="4968875" y="1600200"/>
            <a:ext cx="3717925" cy="1885950"/>
            <a:chOff x="5723477" y="1200150"/>
            <a:chExt cx="2127501" cy="1885950"/>
          </a:xfrm>
        </p:grpSpPr>
        <p:grpSp>
          <p:nvGrpSpPr>
            <p:cNvPr id="31755" name="Group 14"/>
            <p:cNvGrpSpPr>
              <a:grpSpLocks/>
            </p:cNvGrpSpPr>
            <p:nvPr/>
          </p:nvGrpSpPr>
          <p:grpSpPr bwMode="auto">
            <a:xfrm>
              <a:off x="5734050" y="1200150"/>
              <a:ext cx="1885950" cy="1885950"/>
              <a:chOff x="5486400" y="1200150"/>
              <a:chExt cx="1885950" cy="1885950"/>
            </a:xfrm>
          </p:grpSpPr>
          <p:pic>
            <p:nvPicPr>
              <p:cNvPr id="31769" name="Picture 10"/>
              <p:cNvPicPr>
                <a:picLocks noChangeAspect="1"/>
              </p:cNvPicPr>
              <p:nvPr/>
            </p:nvPicPr>
            <p:blipFill>
              <a:blip r:embed="rId3"/>
              <a:srcRect/>
              <a:stretch>
                <a:fillRect/>
              </a:stretch>
            </p:blipFill>
            <p:spPr bwMode="auto">
              <a:xfrm>
                <a:off x="5486400" y="1200150"/>
                <a:ext cx="1885950" cy="1885950"/>
              </a:xfrm>
              <a:prstGeom prst="rect">
                <a:avLst/>
              </a:prstGeom>
              <a:noFill/>
              <a:ln w="9525">
                <a:noFill/>
                <a:miter lim="800000"/>
                <a:headEnd/>
                <a:tailEnd/>
              </a:ln>
            </p:spPr>
          </p:pic>
          <p:sp>
            <p:nvSpPr>
              <p:cNvPr id="31770" name="TextBox 11"/>
              <p:cNvSpPr txBox="1">
                <a:spLocks noChangeArrowheads="1"/>
              </p:cNvSpPr>
              <p:nvPr/>
            </p:nvSpPr>
            <p:spPr bwMode="auto">
              <a:xfrm>
                <a:off x="6077241" y="1375946"/>
                <a:ext cx="825090" cy="338554"/>
              </a:xfrm>
              <a:prstGeom prst="rect">
                <a:avLst/>
              </a:prstGeom>
              <a:noFill/>
              <a:ln w="9525">
                <a:noFill/>
                <a:miter lim="800000"/>
                <a:headEnd/>
                <a:tailEnd/>
              </a:ln>
            </p:spPr>
            <p:txBody>
              <a:bodyPr wrap="none">
                <a:spAutoFit/>
              </a:bodyPr>
              <a:lstStyle/>
              <a:p>
                <a:r>
                  <a:rPr lang="en-US" sz="1600" b="1">
                    <a:solidFill>
                      <a:schemeClr val="bg1"/>
                    </a:solidFill>
                    <a:latin typeface="Gill Sans MT" pitchFamily="34" charset="0"/>
                  </a:rPr>
                  <a:t>DAYS/WEEK</a:t>
                </a:r>
              </a:p>
            </p:txBody>
          </p:sp>
        </p:grpSp>
        <p:sp>
          <p:nvSpPr>
            <p:cNvPr id="31756" name="TextBox 35"/>
            <p:cNvSpPr txBox="1">
              <a:spLocks noChangeArrowheads="1"/>
            </p:cNvSpPr>
            <p:nvPr/>
          </p:nvSpPr>
          <p:spPr bwMode="auto">
            <a:xfrm>
              <a:off x="5727290" y="1906493"/>
              <a:ext cx="466794" cy="769441"/>
            </a:xfrm>
            <a:prstGeom prst="rect">
              <a:avLst/>
            </a:prstGeom>
            <a:noFill/>
            <a:ln w="9525">
              <a:noFill/>
              <a:miter lim="800000"/>
              <a:headEnd/>
              <a:tailEnd/>
            </a:ln>
          </p:spPr>
          <p:txBody>
            <a:bodyPr wrap="none">
              <a:spAutoFit/>
            </a:bodyPr>
            <a:lstStyle/>
            <a:p>
              <a:r>
                <a:rPr lang="en-US" sz="4400" b="1">
                  <a:latin typeface="Adobe Caslon Pro"/>
                </a:rPr>
                <a:t>1</a:t>
              </a:r>
            </a:p>
          </p:txBody>
        </p:sp>
        <p:sp>
          <p:nvSpPr>
            <p:cNvPr id="31757" name="TextBox 36"/>
            <p:cNvSpPr txBox="1">
              <a:spLocks noChangeArrowheads="1"/>
            </p:cNvSpPr>
            <p:nvPr/>
          </p:nvSpPr>
          <p:spPr bwMode="auto">
            <a:xfrm>
              <a:off x="6058067" y="1914954"/>
              <a:ext cx="466794" cy="769441"/>
            </a:xfrm>
            <a:prstGeom prst="rect">
              <a:avLst/>
            </a:prstGeom>
            <a:noFill/>
            <a:ln w="9525">
              <a:noFill/>
              <a:miter lim="800000"/>
              <a:headEnd/>
              <a:tailEnd/>
            </a:ln>
          </p:spPr>
          <p:txBody>
            <a:bodyPr wrap="none">
              <a:spAutoFit/>
            </a:bodyPr>
            <a:lstStyle/>
            <a:p>
              <a:r>
                <a:rPr lang="en-US" sz="4400" b="1">
                  <a:latin typeface="Adobe Caslon Pro"/>
                </a:rPr>
                <a:t>2</a:t>
              </a:r>
            </a:p>
          </p:txBody>
        </p:sp>
        <p:sp>
          <p:nvSpPr>
            <p:cNvPr id="31758" name="TextBox 37"/>
            <p:cNvSpPr txBox="1">
              <a:spLocks noChangeArrowheads="1"/>
            </p:cNvSpPr>
            <p:nvPr/>
          </p:nvSpPr>
          <p:spPr bwMode="auto">
            <a:xfrm>
              <a:off x="6389320" y="1914954"/>
              <a:ext cx="466794" cy="769441"/>
            </a:xfrm>
            <a:prstGeom prst="rect">
              <a:avLst/>
            </a:prstGeom>
            <a:noFill/>
            <a:ln w="9525">
              <a:noFill/>
              <a:miter lim="800000"/>
              <a:headEnd/>
              <a:tailEnd/>
            </a:ln>
          </p:spPr>
          <p:txBody>
            <a:bodyPr wrap="none">
              <a:spAutoFit/>
            </a:bodyPr>
            <a:lstStyle/>
            <a:p>
              <a:r>
                <a:rPr lang="en-US" sz="4400" b="1">
                  <a:latin typeface="Adobe Caslon Pro"/>
                </a:rPr>
                <a:t>3</a:t>
              </a:r>
            </a:p>
          </p:txBody>
        </p:sp>
        <p:sp>
          <p:nvSpPr>
            <p:cNvPr id="31759" name="TextBox 38"/>
            <p:cNvSpPr txBox="1">
              <a:spLocks noChangeArrowheads="1"/>
            </p:cNvSpPr>
            <p:nvPr/>
          </p:nvSpPr>
          <p:spPr bwMode="auto">
            <a:xfrm>
              <a:off x="6694692" y="1917754"/>
              <a:ext cx="466794" cy="769441"/>
            </a:xfrm>
            <a:prstGeom prst="rect">
              <a:avLst/>
            </a:prstGeom>
            <a:noFill/>
            <a:ln w="9525">
              <a:noFill/>
              <a:miter lim="800000"/>
              <a:headEnd/>
              <a:tailEnd/>
            </a:ln>
          </p:spPr>
          <p:txBody>
            <a:bodyPr wrap="none">
              <a:spAutoFit/>
            </a:bodyPr>
            <a:lstStyle/>
            <a:p>
              <a:r>
                <a:rPr lang="en-US" sz="4400" b="1">
                  <a:latin typeface="Adobe Caslon Pro"/>
                </a:rPr>
                <a:t>4</a:t>
              </a:r>
            </a:p>
          </p:txBody>
        </p:sp>
        <p:sp>
          <p:nvSpPr>
            <p:cNvPr id="31760" name="TextBox 39"/>
            <p:cNvSpPr txBox="1">
              <a:spLocks noChangeArrowheads="1"/>
            </p:cNvSpPr>
            <p:nvPr/>
          </p:nvSpPr>
          <p:spPr bwMode="auto">
            <a:xfrm>
              <a:off x="7022532" y="1914954"/>
              <a:ext cx="466794" cy="769441"/>
            </a:xfrm>
            <a:prstGeom prst="rect">
              <a:avLst/>
            </a:prstGeom>
            <a:noFill/>
            <a:ln w="9525">
              <a:noFill/>
              <a:miter lim="800000"/>
              <a:headEnd/>
              <a:tailEnd/>
            </a:ln>
          </p:spPr>
          <p:txBody>
            <a:bodyPr wrap="none">
              <a:spAutoFit/>
            </a:bodyPr>
            <a:lstStyle/>
            <a:p>
              <a:r>
                <a:rPr lang="en-US" sz="4400" b="1">
                  <a:latin typeface="Adobe Caslon Pro"/>
                </a:rPr>
                <a:t>5</a:t>
              </a:r>
            </a:p>
          </p:txBody>
        </p:sp>
        <p:sp>
          <p:nvSpPr>
            <p:cNvPr id="31761" name="TextBox 40"/>
            <p:cNvSpPr txBox="1">
              <a:spLocks noChangeArrowheads="1"/>
            </p:cNvSpPr>
            <p:nvPr/>
          </p:nvSpPr>
          <p:spPr bwMode="auto">
            <a:xfrm>
              <a:off x="7340583" y="1922905"/>
              <a:ext cx="466794" cy="769441"/>
            </a:xfrm>
            <a:prstGeom prst="rect">
              <a:avLst/>
            </a:prstGeom>
            <a:noFill/>
            <a:ln w="9525">
              <a:noFill/>
              <a:miter lim="800000"/>
              <a:headEnd/>
              <a:tailEnd/>
            </a:ln>
          </p:spPr>
          <p:txBody>
            <a:bodyPr wrap="none">
              <a:spAutoFit/>
            </a:bodyPr>
            <a:lstStyle/>
            <a:p>
              <a:r>
                <a:rPr lang="en-US" sz="4400" b="1">
                  <a:latin typeface="Adobe Caslon Pro"/>
                </a:rPr>
                <a:t>6</a:t>
              </a:r>
            </a:p>
          </p:txBody>
        </p:sp>
        <p:sp>
          <p:nvSpPr>
            <p:cNvPr id="44" name="TextBox 43"/>
            <p:cNvSpPr txBox="1"/>
            <p:nvPr/>
          </p:nvSpPr>
          <p:spPr>
            <a:xfrm>
              <a:off x="5723477" y="2541166"/>
              <a:ext cx="553357" cy="216206"/>
            </a:xfrm>
            <a:prstGeom prst="rect">
              <a:avLst/>
            </a:prstGeom>
            <a:noFill/>
          </p:spPr>
          <p:txBody>
            <a:bodyPr wrap="none">
              <a:spAutoFit/>
              <a:scene3d>
                <a:camera prst="orthographicFront">
                  <a:rot lat="0" lon="0" rev="3000000"/>
                </a:camera>
                <a:lightRig rig="threePt" dir="t"/>
              </a:scene3d>
            </a:bodyPr>
            <a:lstStyle/>
            <a:p>
              <a:pPr>
                <a:defRPr/>
              </a:pPr>
              <a:r>
                <a:rPr lang="en-US" sz="1100" dirty="0">
                  <a:latin typeface="Gill Sans MT" panose="020B0502020104020203" pitchFamily="34" charset="0"/>
                </a:rPr>
                <a:t>OPEN</a:t>
              </a:r>
            </a:p>
          </p:txBody>
        </p:sp>
        <p:sp>
          <p:nvSpPr>
            <p:cNvPr id="45" name="TextBox 44"/>
            <p:cNvSpPr txBox="1"/>
            <p:nvPr/>
          </p:nvSpPr>
          <p:spPr>
            <a:xfrm>
              <a:off x="6016613" y="2552700"/>
              <a:ext cx="553357" cy="216206"/>
            </a:xfrm>
            <a:prstGeom prst="rect">
              <a:avLst/>
            </a:prstGeom>
            <a:noFill/>
          </p:spPr>
          <p:txBody>
            <a:bodyPr wrap="none">
              <a:spAutoFit/>
              <a:scene3d>
                <a:camera prst="orthographicFront">
                  <a:rot lat="0" lon="0" rev="3000000"/>
                </a:camera>
                <a:lightRig rig="threePt" dir="t"/>
              </a:scene3d>
            </a:bodyPr>
            <a:lstStyle/>
            <a:p>
              <a:pPr>
                <a:defRPr/>
              </a:pPr>
              <a:r>
                <a:rPr lang="en-US" sz="1100" dirty="0">
                  <a:latin typeface="Gill Sans MT" panose="020B0502020104020203" pitchFamily="34" charset="0"/>
                </a:rPr>
                <a:t>OPEN</a:t>
              </a:r>
            </a:p>
          </p:txBody>
        </p:sp>
        <p:sp>
          <p:nvSpPr>
            <p:cNvPr id="46" name="TextBox 45"/>
            <p:cNvSpPr txBox="1"/>
            <p:nvPr/>
          </p:nvSpPr>
          <p:spPr>
            <a:xfrm>
              <a:off x="6368493" y="2567240"/>
              <a:ext cx="553357" cy="216206"/>
            </a:xfrm>
            <a:prstGeom prst="rect">
              <a:avLst/>
            </a:prstGeom>
            <a:noFill/>
          </p:spPr>
          <p:txBody>
            <a:bodyPr wrap="none">
              <a:spAutoFit/>
              <a:scene3d>
                <a:camera prst="orthographicFront">
                  <a:rot lat="0" lon="0" rev="3000000"/>
                </a:camera>
                <a:lightRig rig="threePt" dir="t"/>
              </a:scene3d>
            </a:bodyPr>
            <a:lstStyle/>
            <a:p>
              <a:pPr>
                <a:defRPr/>
              </a:pPr>
              <a:r>
                <a:rPr lang="en-US" sz="1100" dirty="0">
                  <a:latin typeface="Gill Sans MT" panose="020B0502020104020203" pitchFamily="34" charset="0"/>
                </a:rPr>
                <a:t>OPEN</a:t>
              </a:r>
            </a:p>
          </p:txBody>
        </p:sp>
        <p:sp>
          <p:nvSpPr>
            <p:cNvPr id="47" name="TextBox 46"/>
            <p:cNvSpPr txBox="1"/>
            <p:nvPr/>
          </p:nvSpPr>
          <p:spPr>
            <a:xfrm>
              <a:off x="6682732" y="2565094"/>
              <a:ext cx="553357" cy="216206"/>
            </a:xfrm>
            <a:prstGeom prst="rect">
              <a:avLst/>
            </a:prstGeom>
            <a:noFill/>
          </p:spPr>
          <p:txBody>
            <a:bodyPr wrap="none">
              <a:spAutoFit/>
              <a:scene3d>
                <a:camera prst="orthographicFront">
                  <a:rot lat="0" lon="0" rev="3000000"/>
                </a:camera>
                <a:lightRig rig="threePt" dir="t"/>
              </a:scene3d>
            </a:bodyPr>
            <a:lstStyle/>
            <a:p>
              <a:pPr>
                <a:defRPr/>
              </a:pPr>
              <a:r>
                <a:rPr lang="en-US" sz="1100" dirty="0">
                  <a:latin typeface="Gill Sans MT" panose="020B0502020104020203" pitchFamily="34" charset="0"/>
                </a:rPr>
                <a:t>OPEN</a:t>
              </a:r>
            </a:p>
          </p:txBody>
        </p:sp>
        <p:sp>
          <p:nvSpPr>
            <p:cNvPr id="48" name="TextBox 47"/>
            <p:cNvSpPr txBox="1"/>
            <p:nvPr/>
          </p:nvSpPr>
          <p:spPr>
            <a:xfrm>
              <a:off x="6992404" y="2565094"/>
              <a:ext cx="553357" cy="216206"/>
            </a:xfrm>
            <a:prstGeom prst="rect">
              <a:avLst/>
            </a:prstGeom>
            <a:noFill/>
          </p:spPr>
          <p:txBody>
            <a:bodyPr wrap="none">
              <a:spAutoFit/>
              <a:scene3d>
                <a:camera prst="orthographicFront">
                  <a:rot lat="0" lon="0" rev="3000000"/>
                </a:camera>
                <a:lightRig rig="threePt" dir="t"/>
              </a:scene3d>
            </a:bodyPr>
            <a:lstStyle/>
            <a:p>
              <a:pPr>
                <a:defRPr/>
              </a:pPr>
              <a:r>
                <a:rPr lang="en-US" sz="1100" dirty="0">
                  <a:latin typeface="Gill Sans MT" panose="020B0502020104020203" pitchFamily="34" charset="0"/>
                </a:rPr>
                <a:t>OPEN</a:t>
              </a:r>
            </a:p>
          </p:txBody>
        </p:sp>
        <p:sp>
          <p:nvSpPr>
            <p:cNvPr id="49" name="TextBox 48"/>
            <p:cNvSpPr txBox="1"/>
            <p:nvPr/>
          </p:nvSpPr>
          <p:spPr>
            <a:xfrm>
              <a:off x="7297621" y="2565094"/>
              <a:ext cx="553357" cy="216206"/>
            </a:xfrm>
            <a:prstGeom prst="rect">
              <a:avLst/>
            </a:prstGeom>
            <a:noFill/>
          </p:spPr>
          <p:txBody>
            <a:bodyPr wrap="none">
              <a:spAutoFit/>
              <a:scene3d>
                <a:camera prst="orthographicFront">
                  <a:rot lat="0" lon="0" rev="3000000"/>
                </a:camera>
                <a:lightRig rig="threePt" dir="t"/>
              </a:scene3d>
            </a:bodyPr>
            <a:lstStyle/>
            <a:p>
              <a:pPr>
                <a:defRPr/>
              </a:pPr>
              <a:r>
                <a:rPr lang="en-US" sz="1100" dirty="0">
                  <a:latin typeface="Gill Sans MT" panose="020B0502020104020203" pitchFamily="34" charset="0"/>
                </a:rPr>
                <a:t>OPEN</a:t>
              </a:r>
            </a:p>
          </p:txBody>
        </p:sp>
        <p:sp>
          <p:nvSpPr>
            <p:cNvPr id="31768" name="TextBox 34"/>
            <p:cNvSpPr txBox="1">
              <a:spLocks noChangeArrowheads="1"/>
            </p:cNvSpPr>
            <p:nvPr/>
          </p:nvSpPr>
          <p:spPr bwMode="auto">
            <a:xfrm>
              <a:off x="6894786" y="1762661"/>
              <a:ext cx="523020" cy="1323439"/>
            </a:xfrm>
            <a:prstGeom prst="rect">
              <a:avLst/>
            </a:prstGeom>
            <a:noFill/>
            <a:ln w="9525">
              <a:noFill/>
              <a:miter lim="800000"/>
              <a:headEnd/>
              <a:tailEnd/>
            </a:ln>
          </p:spPr>
          <p:txBody>
            <a:bodyPr wrap="none">
              <a:spAutoFit/>
            </a:bodyPr>
            <a:lstStyle/>
            <a:p>
              <a:r>
                <a:rPr lang="en-US" sz="8000">
                  <a:solidFill>
                    <a:srgbClr val="FF0000"/>
                  </a:solidFill>
                  <a:latin typeface="Aharoni" pitchFamily="2" charset="-79"/>
                  <a:cs typeface="Aharoni" pitchFamily="2" charset="-79"/>
                </a:rPr>
                <a:t>X</a:t>
              </a:r>
            </a:p>
          </p:txBody>
        </p:sp>
      </p:grpSp>
      <p:sp>
        <p:nvSpPr>
          <p:cNvPr id="31748" name="Rectangle 16"/>
          <p:cNvSpPr>
            <a:spLocks noChangeArrowheads="1"/>
          </p:cNvSpPr>
          <p:nvPr/>
        </p:nvSpPr>
        <p:spPr bwMode="auto">
          <a:xfrm>
            <a:off x="5360988" y="1135063"/>
            <a:ext cx="2632075" cy="369887"/>
          </a:xfrm>
          <a:prstGeom prst="rect">
            <a:avLst/>
          </a:prstGeom>
          <a:noFill/>
          <a:ln w="9525">
            <a:noFill/>
            <a:miter lim="800000"/>
            <a:headEnd/>
            <a:tailEnd/>
          </a:ln>
        </p:spPr>
        <p:txBody>
          <a:bodyPr wrap="none">
            <a:spAutoFit/>
          </a:bodyPr>
          <a:lstStyle/>
          <a:p>
            <a:pPr algn="ctr"/>
            <a:r>
              <a:rPr lang="en-US" b="1">
                <a:solidFill>
                  <a:schemeClr val="bg1"/>
                </a:solidFill>
                <a:latin typeface="Gill Sans MT" pitchFamily="34" charset="0"/>
              </a:rPr>
              <a:t>(FROM 6YEARS AGO)</a:t>
            </a:r>
          </a:p>
        </p:txBody>
      </p:sp>
      <p:sp>
        <p:nvSpPr>
          <p:cNvPr id="31749" name="Rectangle 25"/>
          <p:cNvSpPr>
            <a:spLocks noChangeArrowheads="1"/>
          </p:cNvSpPr>
          <p:nvPr/>
        </p:nvSpPr>
        <p:spPr bwMode="auto">
          <a:xfrm>
            <a:off x="5105400" y="3570288"/>
            <a:ext cx="809625" cy="706437"/>
          </a:xfrm>
          <a:prstGeom prst="rect">
            <a:avLst/>
          </a:prstGeom>
          <a:noFill/>
          <a:ln w="9525">
            <a:noFill/>
            <a:miter lim="800000"/>
            <a:headEnd/>
            <a:tailEnd/>
          </a:ln>
        </p:spPr>
        <p:txBody>
          <a:bodyPr wrap="none">
            <a:spAutoFit/>
          </a:bodyPr>
          <a:lstStyle/>
          <a:p>
            <a:r>
              <a:rPr lang="en-US" sz="4000">
                <a:solidFill>
                  <a:schemeClr val="bg1"/>
                </a:solidFill>
                <a:latin typeface="Britannic Bold"/>
                <a:cs typeface="Leelawadee" pitchFamily="34" charset="-34"/>
              </a:rPr>
              <a:t>47</a:t>
            </a:r>
            <a:endParaRPr lang="en-US" sz="1100">
              <a:solidFill>
                <a:schemeClr val="bg1"/>
              </a:solidFill>
              <a:latin typeface="Britannic Bold"/>
            </a:endParaRPr>
          </a:p>
        </p:txBody>
      </p:sp>
      <p:sp>
        <p:nvSpPr>
          <p:cNvPr id="31750" name="Rectangle 26"/>
          <p:cNvSpPr>
            <a:spLocks noChangeArrowheads="1"/>
          </p:cNvSpPr>
          <p:nvPr/>
        </p:nvSpPr>
        <p:spPr bwMode="auto">
          <a:xfrm>
            <a:off x="4049713" y="3638550"/>
            <a:ext cx="1360487" cy="523875"/>
          </a:xfrm>
          <a:prstGeom prst="rect">
            <a:avLst/>
          </a:prstGeom>
          <a:noFill/>
          <a:ln w="9525">
            <a:noFill/>
            <a:miter lim="800000"/>
            <a:headEnd/>
            <a:tailEnd/>
          </a:ln>
        </p:spPr>
        <p:txBody>
          <a:bodyPr>
            <a:spAutoFit/>
          </a:bodyPr>
          <a:lstStyle/>
          <a:p>
            <a:pPr algn="ctr">
              <a:spcBef>
                <a:spcPct val="50000"/>
              </a:spcBef>
            </a:pPr>
            <a:r>
              <a:rPr lang="en-US" sz="1400" b="1">
                <a:solidFill>
                  <a:srgbClr val="0000D2"/>
                </a:solidFill>
                <a:latin typeface="Gill Sans MT" pitchFamily="34" charset="0"/>
                <a:cs typeface="Leelawadee" pitchFamily="34" charset="-34"/>
              </a:rPr>
              <a:t>HOURS PER WEEK</a:t>
            </a:r>
          </a:p>
        </p:txBody>
      </p:sp>
      <p:sp>
        <p:nvSpPr>
          <p:cNvPr id="31751" name="Rectangle 34"/>
          <p:cNvSpPr>
            <a:spLocks noChangeArrowheads="1"/>
          </p:cNvSpPr>
          <p:nvPr/>
        </p:nvSpPr>
        <p:spPr bwMode="auto">
          <a:xfrm>
            <a:off x="7993063" y="4016375"/>
            <a:ext cx="774700" cy="708025"/>
          </a:xfrm>
          <a:prstGeom prst="rect">
            <a:avLst/>
          </a:prstGeom>
          <a:noFill/>
          <a:ln w="9525">
            <a:noFill/>
            <a:miter lim="800000"/>
            <a:headEnd/>
            <a:tailEnd/>
          </a:ln>
        </p:spPr>
        <p:txBody>
          <a:bodyPr wrap="none">
            <a:spAutoFit/>
          </a:bodyPr>
          <a:lstStyle/>
          <a:p>
            <a:r>
              <a:rPr lang="en-US" sz="4000" b="1">
                <a:solidFill>
                  <a:schemeClr val="bg1"/>
                </a:solidFill>
                <a:latin typeface="Leelawadee" pitchFamily="34" charset="-34"/>
                <a:cs typeface="Leelawadee" pitchFamily="34" charset="-34"/>
              </a:rPr>
              <a:t>34</a:t>
            </a:r>
          </a:p>
        </p:txBody>
      </p:sp>
      <p:cxnSp>
        <p:nvCxnSpPr>
          <p:cNvPr id="56" name="Elbow Connector 55"/>
          <p:cNvCxnSpPr>
            <a:stCxn id="31749" idx="3"/>
            <a:endCxn id="31751" idx="1"/>
          </p:cNvCxnSpPr>
          <p:nvPr/>
        </p:nvCxnSpPr>
        <p:spPr>
          <a:xfrm>
            <a:off x="5915025" y="3922713"/>
            <a:ext cx="2078038" cy="447675"/>
          </a:xfrm>
          <a:prstGeom prst="bentConnector3">
            <a:avLst>
              <a:gd name="adj1" fmla="val 50000"/>
            </a:avLst>
          </a:prstGeom>
          <a:ln w="19050">
            <a:solidFill>
              <a:srgbClr val="0000D2"/>
            </a:solidFill>
          </a:ln>
        </p:spPr>
        <p:style>
          <a:lnRef idx="1">
            <a:schemeClr val="accent1"/>
          </a:lnRef>
          <a:fillRef idx="0">
            <a:schemeClr val="accent1"/>
          </a:fillRef>
          <a:effectRef idx="0">
            <a:schemeClr val="accent1"/>
          </a:effectRef>
          <a:fontRef idx="minor">
            <a:schemeClr val="tx1"/>
          </a:fontRef>
        </p:style>
      </p:cxnSp>
      <p:sp>
        <p:nvSpPr>
          <p:cNvPr id="31753" name="Rectangle 24"/>
          <p:cNvSpPr>
            <a:spLocks noChangeArrowheads="1"/>
          </p:cNvSpPr>
          <p:nvPr/>
        </p:nvSpPr>
        <p:spPr bwMode="auto">
          <a:xfrm>
            <a:off x="6542088" y="3992563"/>
            <a:ext cx="1143000" cy="307975"/>
          </a:xfrm>
          <a:prstGeom prst="rect">
            <a:avLst/>
          </a:prstGeom>
          <a:noFill/>
          <a:ln w="9525">
            <a:noFill/>
            <a:miter lim="800000"/>
            <a:headEnd/>
            <a:tailEnd/>
          </a:ln>
        </p:spPr>
        <p:txBody>
          <a:bodyPr>
            <a:spAutoFit/>
          </a:bodyPr>
          <a:lstStyle/>
          <a:p>
            <a:pPr algn="ctr">
              <a:spcBef>
                <a:spcPct val="50000"/>
              </a:spcBef>
            </a:pPr>
            <a:r>
              <a:rPr lang="en-US" sz="1400" b="1">
                <a:solidFill>
                  <a:schemeClr val="bg1"/>
                </a:solidFill>
                <a:latin typeface="Gill Sans MT" pitchFamily="34" charset="0"/>
                <a:cs typeface="Leelawadee" pitchFamily="34" charset="-34"/>
              </a:rPr>
              <a:t>TO</a:t>
            </a:r>
          </a:p>
        </p:txBody>
      </p:sp>
      <p:sp>
        <p:nvSpPr>
          <p:cNvPr id="31754" name="TextBox 65"/>
          <p:cNvSpPr txBox="1">
            <a:spLocks noChangeArrowheads="1"/>
          </p:cNvSpPr>
          <p:nvPr/>
        </p:nvSpPr>
        <p:spPr bwMode="auto">
          <a:xfrm>
            <a:off x="7543800" y="2159000"/>
            <a:ext cx="914400" cy="1323975"/>
          </a:xfrm>
          <a:prstGeom prst="rect">
            <a:avLst/>
          </a:prstGeom>
          <a:noFill/>
          <a:ln w="9525">
            <a:noFill/>
            <a:miter lim="800000"/>
            <a:headEnd/>
            <a:tailEnd/>
          </a:ln>
        </p:spPr>
        <p:txBody>
          <a:bodyPr wrap="none">
            <a:spAutoFit/>
          </a:bodyPr>
          <a:lstStyle/>
          <a:p>
            <a:r>
              <a:rPr lang="en-US" sz="8000">
                <a:solidFill>
                  <a:srgbClr val="FF0000"/>
                </a:solidFill>
                <a:latin typeface="Aharoni" pitchFamily="2" charset="-79"/>
                <a:cs typeface="Aharoni" pitchFamily="2" charset="-79"/>
              </a:rPr>
              <a:t>X</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MODESTO BROEKN ROAD.jp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0231C33F-9D97-4698-8B7D-32CDDCCE042F}" type="slidenum">
              <a:rPr lang="en-US" smtClean="0"/>
              <a:pPr>
                <a:defRPr/>
              </a:pPr>
              <a:t>11</a:t>
            </a:fld>
            <a:endParaRPr lang="en-US" dirty="0"/>
          </a:p>
        </p:txBody>
      </p:sp>
      <p:sp>
        <p:nvSpPr>
          <p:cNvPr id="32771" name="Rectangle 4"/>
          <p:cNvSpPr txBox="1">
            <a:spLocks noChangeArrowheads="1"/>
          </p:cNvSpPr>
          <p:nvPr/>
        </p:nvSpPr>
        <p:spPr bwMode="auto">
          <a:xfrm>
            <a:off x="0" y="57150"/>
            <a:ext cx="8991600" cy="461963"/>
          </a:xfrm>
          <a:prstGeom prst="rect">
            <a:avLst/>
          </a:prstGeom>
          <a:solidFill>
            <a:srgbClr val="000000">
              <a:alpha val="30196"/>
            </a:srgbClr>
          </a:solidFill>
          <a:ln w="9525">
            <a:noFill/>
            <a:miter lim="800000"/>
            <a:headEnd/>
            <a:tailEnd/>
          </a:ln>
        </p:spPr>
        <p:txBody>
          <a:bodyPr>
            <a:spAutoFit/>
          </a:bodyPr>
          <a:lstStyle/>
          <a:p>
            <a:r>
              <a:rPr lang="en-US" sz="2400">
                <a:solidFill>
                  <a:schemeClr val="bg1"/>
                </a:solidFill>
                <a:latin typeface="Gill Sans MT" pitchFamily="34" charset="0"/>
                <a:cs typeface="Leelawadee" pitchFamily="34" charset="-34"/>
              </a:rPr>
              <a:t>WE STOPPED MAINTAINING OUR NEIGHBORHOOD STREETS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P:\City Departments\Police\IMGP0432.JPG"/>
          <p:cNvPicPr>
            <a:picLocks noChangeAspect="1" noChangeArrowheads="1"/>
          </p:cNvPicPr>
          <p:nvPr/>
        </p:nvPicPr>
        <p:blipFill>
          <a:blip r:embed="rId2"/>
          <a:srcRect/>
          <a:stretch>
            <a:fillRect/>
          </a:stretch>
        </p:blipFill>
        <p:spPr bwMode="auto">
          <a:xfrm>
            <a:off x="0" y="762000"/>
            <a:ext cx="6573838" cy="440055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487976B8-1277-4988-9CE4-2C899709A2B2}" type="slidenum">
              <a:rPr lang="en-US" smtClean="0"/>
              <a:pPr>
                <a:defRPr/>
              </a:pPr>
              <a:t>12</a:t>
            </a:fld>
            <a:endParaRPr lang="en-US" dirty="0"/>
          </a:p>
        </p:txBody>
      </p:sp>
      <p:pic>
        <p:nvPicPr>
          <p:cNvPr id="33795" name="Picture 1"/>
          <p:cNvPicPr>
            <a:picLocks noChangeAspect="1"/>
          </p:cNvPicPr>
          <p:nvPr/>
        </p:nvPicPr>
        <p:blipFill>
          <a:blip r:embed="rId3"/>
          <a:srcRect/>
          <a:stretch>
            <a:fillRect/>
          </a:stretch>
        </p:blipFill>
        <p:spPr bwMode="auto">
          <a:xfrm>
            <a:off x="4062413" y="0"/>
            <a:ext cx="5081587" cy="5143500"/>
          </a:xfrm>
          <a:prstGeom prst="rect">
            <a:avLst/>
          </a:prstGeom>
          <a:noFill/>
          <a:ln w="9525">
            <a:noFill/>
            <a:miter lim="800000"/>
            <a:headEnd/>
            <a:tailEnd/>
          </a:ln>
        </p:spPr>
      </p:pic>
      <p:sp>
        <p:nvSpPr>
          <p:cNvPr id="33796" name="Rectangle 5"/>
          <p:cNvSpPr>
            <a:spLocks noChangeArrowheads="1"/>
          </p:cNvSpPr>
          <p:nvPr/>
        </p:nvSpPr>
        <p:spPr bwMode="auto">
          <a:xfrm>
            <a:off x="215900" y="190500"/>
            <a:ext cx="3746500" cy="400050"/>
          </a:xfrm>
          <a:prstGeom prst="rect">
            <a:avLst/>
          </a:prstGeom>
          <a:noFill/>
          <a:ln w="9525">
            <a:noFill/>
            <a:miter lim="800000"/>
            <a:headEnd/>
            <a:tailEnd/>
          </a:ln>
        </p:spPr>
        <p:txBody>
          <a:bodyPr wrap="none">
            <a:spAutoFit/>
          </a:bodyPr>
          <a:lstStyle/>
          <a:p>
            <a:r>
              <a:rPr lang="en-US" sz="2000" b="1">
                <a:solidFill>
                  <a:srgbClr val="0000D2"/>
                </a:solidFill>
                <a:latin typeface="Gill Sans MT" pitchFamily="34" charset="0"/>
                <a:cs typeface="Leelawadee" pitchFamily="34" charset="-34"/>
              </a:rPr>
              <a:t>POLICE AND FIRE LAYOFFS</a:t>
            </a:r>
            <a:endParaRPr lang="en-US" sz="2000">
              <a:solidFill>
                <a:srgbClr val="0000D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6216" y="1924341"/>
            <a:ext cx="7537449" cy="830997"/>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4800" b="1" dirty="0">
                <a:solidFill>
                  <a:srgbClr val="0000B8"/>
                </a:solidFill>
                <a:latin typeface="Gill Sans MT" pitchFamily="34" charset="0"/>
              </a:rPr>
              <a:t>Deepen the Conversation</a:t>
            </a:r>
          </a:p>
        </p:txBody>
      </p:sp>
      <p:sp>
        <p:nvSpPr>
          <p:cNvPr id="8" name="Rectangle 7"/>
          <p:cNvSpPr/>
          <p:nvPr/>
        </p:nvSpPr>
        <p:spPr>
          <a:xfrm>
            <a:off x="533400" y="2012950"/>
            <a:ext cx="762000" cy="590550"/>
          </a:xfrm>
          <a:prstGeom prst="rect">
            <a:avLst/>
          </a:prstGeom>
          <a:solidFill>
            <a:srgbClr val="CC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4400" b="1" dirty="0">
                <a:solidFill>
                  <a:schemeClr val="bg1"/>
                </a:solidFill>
              </a:rPr>
              <a:t>1</a:t>
            </a:r>
          </a:p>
        </p:txBody>
      </p:sp>
      <p:sp>
        <p:nvSpPr>
          <p:cNvPr id="5" name="TextBox 4"/>
          <p:cNvSpPr txBox="1"/>
          <p:nvPr/>
        </p:nvSpPr>
        <p:spPr>
          <a:xfrm>
            <a:off x="24669" y="2571750"/>
            <a:ext cx="9195531" cy="646331"/>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3600" dirty="0">
                <a:solidFill>
                  <a:schemeClr val="bg1"/>
                </a:solidFill>
                <a:latin typeface="Gill Sans MT" pitchFamily="34" charset="0"/>
              </a:rPr>
              <a:t>(Draw Connections, Even Uncomfortable Ones)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9B141"/>
        </a:solidFill>
        <a:effectLst/>
      </p:bgPr>
    </p:bg>
    <p:spTree>
      <p:nvGrpSpPr>
        <p:cNvPr id="1" name=""/>
        <p:cNvGrpSpPr/>
        <p:nvPr/>
      </p:nvGrpSpPr>
      <p:grpSpPr>
        <a:xfrm>
          <a:off x="0" y="0"/>
          <a:ext cx="0" cy="0"/>
          <a:chOff x="0" y="0"/>
          <a:chExt cx="0" cy="0"/>
        </a:xfrm>
      </p:grpSpPr>
      <p:sp>
        <p:nvSpPr>
          <p:cNvPr id="4" name="Slide Number Placeholder 3"/>
          <p:cNvSpPr txBox="1">
            <a:spLocks noGrp="1"/>
          </p:cNvSpPr>
          <p:nvPr/>
        </p:nvSpPr>
        <p:spPr>
          <a:xfrm>
            <a:off x="6553200" y="4767263"/>
            <a:ext cx="2133600" cy="274637"/>
          </a:xfrm>
          <a:prstGeom prst="rect">
            <a:avLst/>
          </a:prstGeom>
          <a:noFill/>
        </p:spPr>
        <p:txBody>
          <a:bodyPr anchor="ctr"/>
          <a:lstStyle/>
          <a:p>
            <a:pPr algn="r" fontAlgn="auto">
              <a:spcBef>
                <a:spcPts val="0"/>
              </a:spcBef>
              <a:spcAft>
                <a:spcPts val="0"/>
              </a:spcAft>
              <a:defRPr/>
            </a:pPr>
            <a:fld id="{12CA3705-FBE5-4A5D-A325-11B2FBDC63CB}" type="slidenum">
              <a:rPr lang="en-US" sz="1200">
                <a:solidFill>
                  <a:schemeClr val="tx1">
                    <a:tint val="75000"/>
                  </a:schemeClr>
                </a:solidFill>
                <a:latin typeface="+mn-lt"/>
                <a:cs typeface="+mn-cs"/>
              </a:rPr>
              <a:pPr algn="r" fontAlgn="auto">
                <a:spcBef>
                  <a:spcPts val="0"/>
                </a:spcBef>
                <a:spcAft>
                  <a:spcPts val="0"/>
                </a:spcAft>
                <a:defRPr/>
              </a:pPr>
              <a:t>14</a:t>
            </a:fld>
            <a:endParaRPr lang="en-US" sz="1200" dirty="0">
              <a:solidFill>
                <a:schemeClr val="tx1">
                  <a:tint val="75000"/>
                </a:schemeClr>
              </a:solidFill>
              <a:latin typeface="+mn-lt"/>
              <a:cs typeface="+mn-cs"/>
            </a:endParaRPr>
          </a:p>
        </p:txBody>
      </p:sp>
      <p:pic>
        <p:nvPicPr>
          <p:cNvPr id="36866" name="Picture 4"/>
          <p:cNvPicPr>
            <a:picLocks noChangeAspect="1"/>
          </p:cNvPicPr>
          <p:nvPr/>
        </p:nvPicPr>
        <p:blipFill>
          <a:blip r:embed="rId3"/>
          <a:srcRect l="13889"/>
          <a:stretch>
            <a:fillRect/>
          </a:stretch>
        </p:blipFill>
        <p:spPr bwMode="auto">
          <a:xfrm>
            <a:off x="133082" y="885888"/>
            <a:ext cx="6908800" cy="3871912"/>
          </a:xfrm>
          <a:prstGeom prst="rect">
            <a:avLst/>
          </a:prstGeom>
          <a:noFill/>
          <a:ln w="9525">
            <a:noFill/>
            <a:miter lim="800000"/>
            <a:headEnd/>
            <a:tailEnd/>
          </a:ln>
        </p:spPr>
      </p:pic>
      <p:sp>
        <p:nvSpPr>
          <p:cNvPr id="36867" name="Rectangle 4"/>
          <p:cNvSpPr txBox="1">
            <a:spLocks noChangeArrowheads="1"/>
          </p:cNvSpPr>
          <p:nvPr/>
        </p:nvSpPr>
        <p:spPr bwMode="auto">
          <a:xfrm>
            <a:off x="65088" y="-554038"/>
            <a:ext cx="9144000" cy="1581151"/>
          </a:xfrm>
          <a:prstGeom prst="rect">
            <a:avLst/>
          </a:prstGeom>
          <a:noFill/>
          <a:ln w="9525">
            <a:noFill/>
            <a:miter lim="800000"/>
            <a:headEnd/>
            <a:tailEnd/>
          </a:ln>
        </p:spPr>
        <p:txBody>
          <a:bodyPr anchor="ctr"/>
          <a:lstStyle/>
          <a:p>
            <a:r>
              <a:rPr lang="en-US" sz="2000" b="1" dirty="0">
                <a:solidFill>
                  <a:srgbClr val="0000D2"/>
                </a:solidFill>
                <a:latin typeface="Gill Sans MT" pitchFamily="34" charset="0"/>
              </a:rPr>
              <a:t>SINCE 2003, SJPD BUDGET UP </a:t>
            </a:r>
            <a:r>
              <a:rPr lang="en-US" sz="2400" b="1" dirty="0">
                <a:solidFill>
                  <a:srgbClr val="0000D2"/>
                </a:solidFill>
                <a:latin typeface="Gill Sans MT" pitchFamily="34" charset="0"/>
              </a:rPr>
              <a:t>43</a:t>
            </a:r>
            <a:r>
              <a:rPr lang="en-US" sz="2000" b="1" dirty="0">
                <a:solidFill>
                  <a:srgbClr val="0000D2"/>
                </a:solidFill>
                <a:latin typeface="Gill Sans MT" pitchFamily="34" charset="0"/>
              </a:rPr>
              <a:t>%</a:t>
            </a:r>
            <a:r>
              <a:rPr lang="en-US" b="1" dirty="0">
                <a:solidFill>
                  <a:srgbClr val="0000D2"/>
                </a:solidFill>
                <a:latin typeface="Gill Sans MT" pitchFamily="34" charset="0"/>
              </a:rPr>
              <a:t>,  </a:t>
            </a:r>
            <a:r>
              <a:rPr lang="en-US" sz="2000" b="1" dirty="0">
                <a:solidFill>
                  <a:srgbClr val="0000D2"/>
                </a:solidFill>
                <a:latin typeface="Gill Sans MT" pitchFamily="34" charset="0"/>
              </a:rPr>
              <a:t>FUNDED POSITIONS DOWN </a:t>
            </a:r>
            <a:r>
              <a:rPr lang="en-US" sz="2400" b="1" dirty="0">
                <a:solidFill>
                  <a:srgbClr val="0000D2"/>
                </a:solidFill>
                <a:latin typeface="Gill Sans MT" pitchFamily="34" charset="0"/>
              </a:rPr>
              <a:t>16%</a:t>
            </a:r>
          </a:p>
        </p:txBody>
      </p:sp>
      <p:cxnSp>
        <p:nvCxnSpPr>
          <p:cNvPr id="8" name="Straight Connector 7"/>
          <p:cNvCxnSpPr/>
          <p:nvPr/>
        </p:nvCxnSpPr>
        <p:spPr>
          <a:xfrm>
            <a:off x="903288" y="3116263"/>
            <a:ext cx="4576762" cy="0"/>
          </a:xfrm>
          <a:prstGeom prst="line">
            <a:avLst/>
          </a:prstGeom>
          <a:ln w="952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6869" name="Rectangle 10"/>
          <p:cNvSpPr>
            <a:spLocks noChangeArrowheads="1"/>
          </p:cNvSpPr>
          <p:nvPr/>
        </p:nvSpPr>
        <p:spPr bwMode="auto">
          <a:xfrm>
            <a:off x="123825" y="4849813"/>
            <a:ext cx="8686800" cy="277812"/>
          </a:xfrm>
          <a:prstGeom prst="rect">
            <a:avLst/>
          </a:prstGeom>
          <a:noFill/>
          <a:ln w="9525">
            <a:noFill/>
            <a:miter lim="800000"/>
            <a:headEnd/>
            <a:tailEnd/>
          </a:ln>
        </p:spPr>
        <p:txBody>
          <a:bodyPr>
            <a:spAutoFit/>
          </a:bodyPr>
          <a:lstStyle/>
          <a:p>
            <a:pPr algn="ctr"/>
            <a:r>
              <a:rPr lang="en-US" sz="1200" dirty="0">
                <a:solidFill>
                  <a:schemeClr val="bg1"/>
                </a:solidFill>
                <a:latin typeface="Gill Sans MT" pitchFamily="34" charset="0"/>
              </a:rPr>
              <a:t>Sources: CSJ Adopted Operating Budgets, FY 03-04 through FY 12-13; FY 13-14 Modifies Operating Budget</a:t>
            </a:r>
            <a:endParaRPr lang="en-US" sz="1200" dirty="0"/>
          </a:p>
        </p:txBody>
      </p:sp>
      <p:sp>
        <p:nvSpPr>
          <p:cNvPr id="36872" name="TextBox 16"/>
          <p:cNvSpPr txBox="1">
            <a:spLocks noChangeArrowheads="1"/>
          </p:cNvSpPr>
          <p:nvPr/>
        </p:nvSpPr>
        <p:spPr bwMode="auto">
          <a:xfrm>
            <a:off x="7015163" y="1276350"/>
            <a:ext cx="2205037" cy="400050"/>
          </a:xfrm>
          <a:prstGeom prst="rect">
            <a:avLst/>
          </a:prstGeom>
          <a:noFill/>
          <a:ln w="9525">
            <a:noFill/>
            <a:miter lim="800000"/>
            <a:headEnd/>
            <a:tailEnd/>
          </a:ln>
        </p:spPr>
        <p:txBody>
          <a:bodyPr>
            <a:spAutoFit/>
          </a:bodyPr>
          <a:lstStyle/>
          <a:p>
            <a:r>
              <a:rPr lang="en-US" sz="2000" b="1" dirty="0">
                <a:solidFill>
                  <a:srgbClr val="FEE02E"/>
                </a:solidFill>
              </a:rPr>
              <a:t>SJPD BUDGET</a:t>
            </a:r>
          </a:p>
        </p:txBody>
      </p:sp>
      <p:sp>
        <p:nvSpPr>
          <p:cNvPr id="36873" name="TextBox 17"/>
          <p:cNvSpPr txBox="1">
            <a:spLocks noChangeArrowheads="1"/>
          </p:cNvSpPr>
          <p:nvPr/>
        </p:nvSpPr>
        <p:spPr bwMode="auto">
          <a:xfrm>
            <a:off x="7004050" y="3848100"/>
            <a:ext cx="2292350" cy="400050"/>
          </a:xfrm>
          <a:prstGeom prst="rect">
            <a:avLst/>
          </a:prstGeom>
          <a:noFill/>
          <a:ln w="9525">
            <a:noFill/>
            <a:miter lim="800000"/>
            <a:headEnd/>
            <a:tailEnd/>
          </a:ln>
        </p:spPr>
        <p:txBody>
          <a:bodyPr>
            <a:spAutoFit/>
          </a:bodyPr>
          <a:lstStyle/>
          <a:p>
            <a:r>
              <a:rPr lang="en-US" sz="2000" b="1" dirty="0">
                <a:solidFill>
                  <a:srgbClr val="0000D2"/>
                </a:solidFill>
              </a:rPr>
              <a:t>SJPD STAFFING</a:t>
            </a:r>
          </a:p>
        </p:txBody>
      </p:sp>
      <p:sp>
        <p:nvSpPr>
          <p:cNvPr id="5" name="TextBox 4"/>
          <p:cNvSpPr txBox="1"/>
          <p:nvPr/>
        </p:nvSpPr>
        <p:spPr>
          <a:xfrm>
            <a:off x="5718469" y="3812475"/>
            <a:ext cx="1368131" cy="646331"/>
          </a:xfrm>
          <a:prstGeom prst="rect">
            <a:avLst/>
          </a:prstGeom>
          <a:solidFill>
            <a:srgbClr val="79B141"/>
          </a:solidFill>
        </p:spPr>
        <p:txBody>
          <a:bodyPr wrap="none" rtlCol="0">
            <a:spAutoFit/>
          </a:bodyPr>
          <a:lstStyle/>
          <a:p>
            <a:r>
              <a:rPr lang="en-US" sz="2400" b="1" dirty="0" smtClean="0">
                <a:solidFill>
                  <a:srgbClr val="0000D2"/>
                </a:solidFill>
                <a:latin typeface="Arial" panose="020B0604020202020204" pitchFamily="34" charset="0"/>
                <a:cs typeface="Arial" panose="020B0604020202020204" pitchFamily="34" charset="0"/>
              </a:rPr>
              <a:t>- 16%</a:t>
            </a:r>
          </a:p>
          <a:p>
            <a:r>
              <a:rPr lang="en-US" sz="1200" b="1" dirty="0">
                <a:solidFill>
                  <a:srgbClr val="0000D2"/>
                </a:solidFill>
                <a:latin typeface="Arial" panose="020B0604020202020204" pitchFamily="34" charset="0"/>
                <a:cs typeface="Arial" panose="020B0604020202020204" pitchFamily="34" charset="0"/>
              </a:rPr>
              <a:t>f</a:t>
            </a:r>
            <a:r>
              <a:rPr lang="en-US" sz="1200" b="1" dirty="0" smtClean="0">
                <a:solidFill>
                  <a:srgbClr val="0000D2"/>
                </a:solidFill>
                <a:latin typeface="Arial" panose="020B0604020202020204" pitchFamily="34" charset="0"/>
                <a:cs typeface="Arial" panose="020B0604020202020204" pitchFamily="34" charset="0"/>
              </a:rPr>
              <a:t>rom FY 2003-04</a:t>
            </a:r>
            <a:endParaRPr lang="en-US" sz="1200" b="1" dirty="0">
              <a:solidFill>
                <a:srgbClr val="0000D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25" y="893000"/>
            <a:ext cx="6905625" cy="3876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76200" y="971550"/>
            <a:ext cx="4365625" cy="2862263"/>
          </a:xfrm>
          <a:prstGeom prst="rect">
            <a:avLst/>
          </a:prstGeom>
          <a:noFill/>
          <a:ln w="9525">
            <a:noFill/>
            <a:miter lim="800000"/>
            <a:headEnd/>
            <a:tailEnd/>
          </a:ln>
        </p:spPr>
        <p:txBody>
          <a:bodyPr>
            <a:spAutoFit/>
          </a:bodyPr>
          <a:lstStyle/>
          <a:p>
            <a:pPr algn="ctr">
              <a:spcBef>
                <a:spcPct val="50000"/>
              </a:spcBef>
            </a:pPr>
            <a:r>
              <a:rPr lang="en-US" sz="2400" b="1">
                <a:solidFill>
                  <a:srgbClr val="0000D2"/>
                </a:solidFill>
                <a:latin typeface="Gill Sans MT" pitchFamily="34" charset="0"/>
                <a:cs typeface="Leelawadee" pitchFamily="34" charset="-34"/>
              </a:rPr>
              <a:t>SAN JOSE IS UNIQUELY</a:t>
            </a:r>
          </a:p>
          <a:p>
            <a:pPr algn="ctr">
              <a:spcBef>
                <a:spcPct val="50000"/>
              </a:spcBef>
            </a:pPr>
            <a:endParaRPr lang="en-US" sz="1600" b="1">
              <a:solidFill>
                <a:srgbClr val="00CCFF"/>
              </a:solidFill>
              <a:latin typeface="Gill Sans MT" pitchFamily="34" charset="0"/>
              <a:cs typeface="Leelawadee" pitchFamily="34" charset="-34"/>
            </a:endParaRPr>
          </a:p>
          <a:p>
            <a:pPr algn="ctr">
              <a:spcBef>
                <a:spcPct val="50000"/>
              </a:spcBef>
            </a:pPr>
            <a:r>
              <a:rPr lang="en-US" sz="1600" b="1">
                <a:solidFill>
                  <a:srgbClr val="00CCFF"/>
                </a:solidFill>
                <a:latin typeface="Gill Sans MT" pitchFamily="34" charset="0"/>
                <a:cs typeface="Leelawadee" pitchFamily="34" charset="-34"/>
              </a:rPr>
              <a:t>  </a:t>
            </a:r>
          </a:p>
          <a:p>
            <a:pPr algn="ctr">
              <a:spcBef>
                <a:spcPct val="50000"/>
              </a:spcBef>
            </a:pPr>
            <a:endParaRPr lang="en-US" sz="2400" b="1">
              <a:solidFill>
                <a:srgbClr val="00CCFF"/>
              </a:solidFill>
              <a:latin typeface="Gill Sans MT" pitchFamily="34" charset="0"/>
              <a:cs typeface="Leelawadee" pitchFamily="34" charset="-34"/>
            </a:endParaRPr>
          </a:p>
          <a:p>
            <a:pPr algn="ctr">
              <a:spcBef>
                <a:spcPct val="50000"/>
              </a:spcBef>
            </a:pPr>
            <a:r>
              <a:rPr lang="en-US" sz="2400" b="1">
                <a:solidFill>
                  <a:srgbClr val="0000D2"/>
                </a:solidFill>
                <a:latin typeface="Gill Sans MT" pitchFamily="34" charset="0"/>
                <a:cs typeface="Leelawadee" pitchFamily="34" charset="-34"/>
              </a:rPr>
              <a:t>RELATIVE TO OUR </a:t>
            </a:r>
          </a:p>
          <a:p>
            <a:pPr algn="ctr">
              <a:spcBef>
                <a:spcPct val="50000"/>
              </a:spcBef>
            </a:pPr>
            <a:r>
              <a:rPr lang="en-US" sz="2400" b="1">
                <a:solidFill>
                  <a:srgbClr val="0000D2"/>
                </a:solidFill>
                <a:latin typeface="Gill Sans MT" pitchFamily="34" charset="0"/>
                <a:cs typeface="Leelawadee" pitchFamily="34" charset="-34"/>
              </a:rPr>
              <a:t>RESIDENT BASE</a:t>
            </a:r>
          </a:p>
        </p:txBody>
      </p:sp>
      <p:sp>
        <p:nvSpPr>
          <p:cNvPr id="38914" name="Rectangle 4"/>
          <p:cNvSpPr>
            <a:spLocks noChangeArrowheads="1"/>
          </p:cNvSpPr>
          <p:nvPr/>
        </p:nvSpPr>
        <p:spPr bwMode="auto">
          <a:xfrm>
            <a:off x="381000" y="1708150"/>
            <a:ext cx="3865563" cy="830263"/>
          </a:xfrm>
          <a:prstGeom prst="rect">
            <a:avLst/>
          </a:prstGeom>
          <a:noFill/>
          <a:ln w="9525">
            <a:noFill/>
            <a:miter lim="800000"/>
            <a:headEnd/>
            <a:tailEnd/>
          </a:ln>
        </p:spPr>
        <p:txBody>
          <a:bodyPr wrap="none">
            <a:spAutoFit/>
          </a:bodyPr>
          <a:lstStyle/>
          <a:p>
            <a:r>
              <a:rPr lang="en-US" sz="4800">
                <a:solidFill>
                  <a:schemeClr val="bg1"/>
                </a:solidFill>
                <a:latin typeface="Britannic Bold"/>
                <a:cs typeface="Leelawadee" pitchFamily="34" charset="-34"/>
              </a:rPr>
              <a:t>“JOBS-POOR”</a:t>
            </a:r>
            <a:endParaRPr lang="en-US" sz="4800">
              <a:solidFill>
                <a:schemeClr val="bg1"/>
              </a:solidFill>
              <a:latin typeface="Britannic Bold"/>
            </a:endParaRPr>
          </a:p>
        </p:txBody>
      </p:sp>
      <p:pic>
        <p:nvPicPr>
          <p:cNvPr id="38915" name="Picture 5"/>
          <p:cNvPicPr>
            <a:picLocks noChangeAspect="1"/>
          </p:cNvPicPr>
          <p:nvPr/>
        </p:nvPicPr>
        <p:blipFill>
          <a:blip r:embed="rId3"/>
          <a:srcRect/>
          <a:stretch>
            <a:fillRect/>
          </a:stretch>
        </p:blipFill>
        <p:spPr bwMode="auto">
          <a:xfrm>
            <a:off x="4419600" y="0"/>
            <a:ext cx="4724400" cy="5143500"/>
          </a:xfrm>
          <a:prstGeom prst="rect">
            <a:avLst/>
          </a:prstGeom>
          <a:noFill/>
          <a:ln w="9525">
            <a:noFill/>
            <a:miter lim="800000"/>
            <a:headEnd/>
            <a:tailEnd/>
          </a:ln>
        </p:spPr>
      </p:pic>
      <p:sp>
        <p:nvSpPr>
          <p:cNvPr id="38916" name="Slide Number Placeholder 10"/>
          <p:cNvSpPr txBox="1">
            <a:spLocks/>
          </p:cNvSpPr>
          <p:nvPr/>
        </p:nvSpPr>
        <p:spPr bwMode="auto">
          <a:xfrm>
            <a:off x="8610600" y="4857750"/>
            <a:ext cx="457200" cy="285750"/>
          </a:xfrm>
          <a:prstGeom prst="rect">
            <a:avLst/>
          </a:prstGeom>
          <a:solidFill>
            <a:srgbClr val="000000">
              <a:alpha val="30196"/>
            </a:srgbClr>
          </a:solidFill>
          <a:ln w="9525">
            <a:noFill/>
            <a:miter lim="800000"/>
            <a:headEnd/>
            <a:tailEnd/>
          </a:ln>
        </p:spPr>
        <p:txBody>
          <a:bodyPr anchor="ctr"/>
          <a:lstStyle/>
          <a:p>
            <a:pPr algn="r"/>
            <a:fld id="{5F371B8B-1970-49DD-9C82-B47BAA500B06}" type="slidenum">
              <a:rPr lang="en-US" sz="1400" b="1">
                <a:solidFill>
                  <a:schemeClr val="bg1"/>
                </a:solidFill>
                <a:latin typeface="Calibri" pitchFamily="34" charset="0"/>
              </a:rPr>
              <a:pPr algn="r"/>
              <a:t>15</a:t>
            </a:fld>
            <a:endParaRPr lang="en-US" sz="1400" b="1">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7"/>
          <p:cNvSpPr>
            <a:spLocks noChangeArrowheads="1"/>
          </p:cNvSpPr>
          <p:nvPr/>
        </p:nvSpPr>
        <p:spPr bwMode="auto">
          <a:xfrm>
            <a:off x="1060450" y="4387850"/>
            <a:ext cx="1016000" cy="307975"/>
          </a:xfrm>
          <a:prstGeom prst="rect">
            <a:avLst/>
          </a:prstGeom>
          <a:noFill/>
          <a:ln w="9525">
            <a:noFill/>
            <a:miter lim="800000"/>
            <a:headEnd/>
            <a:tailEnd/>
          </a:ln>
        </p:spPr>
        <p:txBody>
          <a:bodyPr wrap="none">
            <a:spAutoFit/>
          </a:bodyPr>
          <a:lstStyle/>
          <a:p>
            <a:r>
              <a:rPr lang="en-US" sz="1400" b="1">
                <a:solidFill>
                  <a:schemeClr val="bg1"/>
                </a:solidFill>
                <a:latin typeface="Leelawadee" pitchFamily="34" charset="-34"/>
                <a:cs typeface="Leelawadee" pitchFamily="34" charset="-34"/>
              </a:rPr>
              <a:t>SAN JOSE</a:t>
            </a:r>
          </a:p>
        </p:txBody>
      </p:sp>
      <p:sp>
        <p:nvSpPr>
          <p:cNvPr id="40962" name="Rectangle 23"/>
          <p:cNvSpPr>
            <a:spLocks noChangeArrowheads="1"/>
          </p:cNvSpPr>
          <p:nvPr/>
        </p:nvSpPr>
        <p:spPr bwMode="auto">
          <a:xfrm>
            <a:off x="7829550" y="4384675"/>
            <a:ext cx="935038" cy="276225"/>
          </a:xfrm>
          <a:prstGeom prst="rect">
            <a:avLst/>
          </a:prstGeom>
          <a:noFill/>
          <a:ln w="9525">
            <a:noFill/>
            <a:miter lim="800000"/>
            <a:headEnd/>
            <a:tailEnd/>
          </a:ln>
        </p:spPr>
        <p:txBody>
          <a:bodyPr wrap="none">
            <a:spAutoFit/>
          </a:bodyPr>
          <a:lstStyle/>
          <a:p>
            <a:r>
              <a:rPr lang="en-US" sz="1200">
                <a:solidFill>
                  <a:schemeClr val="bg1"/>
                </a:solidFill>
                <a:latin typeface="Leelawadee" pitchFamily="34" charset="-34"/>
                <a:cs typeface="Leelawadee" pitchFamily="34" charset="-34"/>
              </a:rPr>
              <a:t>PALO ALTO</a:t>
            </a:r>
          </a:p>
        </p:txBody>
      </p:sp>
      <p:sp>
        <p:nvSpPr>
          <p:cNvPr id="40963" name="Rectangle 24"/>
          <p:cNvSpPr>
            <a:spLocks noChangeArrowheads="1"/>
          </p:cNvSpPr>
          <p:nvPr/>
        </p:nvSpPr>
        <p:spPr bwMode="auto">
          <a:xfrm>
            <a:off x="4495800" y="209550"/>
            <a:ext cx="1444625" cy="830263"/>
          </a:xfrm>
          <a:prstGeom prst="rect">
            <a:avLst/>
          </a:prstGeom>
          <a:noFill/>
          <a:ln w="9525">
            <a:noFill/>
            <a:miter lim="800000"/>
            <a:headEnd/>
            <a:tailEnd/>
          </a:ln>
        </p:spPr>
        <p:txBody>
          <a:bodyPr>
            <a:spAutoFit/>
          </a:bodyPr>
          <a:lstStyle/>
          <a:p>
            <a:pPr algn="ctr">
              <a:spcBef>
                <a:spcPct val="50000"/>
              </a:spcBef>
            </a:pPr>
            <a:r>
              <a:rPr lang="en-US" sz="1600" b="1">
                <a:solidFill>
                  <a:srgbClr val="0000D2"/>
                </a:solidFill>
                <a:latin typeface="Gill Sans MT" pitchFamily="34" charset="0"/>
                <a:cs typeface="Leelawadee" pitchFamily="34" charset="-34"/>
              </a:rPr>
              <a:t>RESIDENTS, THERE ARE ONLY</a:t>
            </a:r>
          </a:p>
        </p:txBody>
      </p:sp>
      <p:sp>
        <p:nvSpPr>
          <p:cNvPr id="40964" name="Rectangle 25"/>
          <p:cNvSpPr>
            <a:spLocks noChangeArrowheads="1"/>
          </p:cNvSpPr>
          <p:nvPr/>
        </p:nvSpPr>
        <p:spPr bwMode="auto">
          <a:xfrm>
            <a:off x="2895600" y="0"/>
            <a:ext cx="1593850" cy="1014413"/>
          </a:xfrm>
          <a:prstGeom prst="rect">
            <a:avLst/>
          </a:prstGeom>
          <a:noFill/>
          <a:ln w="9525">
            <a:noFill/>
            <a:miter lim="800000"/>
            <a:headEnd/>
            <a:tailEnd/>
          </a:ln>
        </p:spPr>
        <p:txBody>
          <a:bodyPr wrap="none">
            <a:spAutoFit/>
          </a:bodyPr>
          <a:lstStyle/>
          <a:p>
            <a:r>
              <a:rPr lang="en-US" sz="6000">
                <a:solidFill>
                  <a:schemeClr val="bg1"/>
                </a:solidFill>
                <a:latin typeface="Britannic Bold"/>
                <a:cs typeface="Leelawadee" pitchFamily="34" charset="-34"/>
              </a:rPr>
              <a:t>100</a:t>
            </a:r>
            <a:endParaRPr lang="en-US">
              <a:solidFill>
                <a:schemeClr val="bg1"/>
              </a:solidFill>
              <a:latin typeface="Britannic Bold"/>
            </a:endParaRPr>
          </a:p>
        </p:txBody>
      </p:sp>
      <p:sp>
        <p:nvSpPr>
          <p:cNvPr id="40965" name="Rectangle 26"/>
          <p:cNvSpPr>
            <a:spLocks noChangeArrowheads="1"/>
          </p:cNvSpPr>
          <p:nvPr/>
        </p:nvSpPr>
        <p:spPr bwMode="auto">
          <a:xfrm>
            <a:off x="838200" y="361950"/>
            <a:ext cx="3092450" cy="338138"/>
          </a:xfrm>
          <a:prstGeom prst="rect">
            <a:avLst/>
          </a:prstGeom>
          <a:noFill/>
          <a:ln w="9525">
            <a:noFill/>
            <a:miter lim="800000"/>
            <a:headEnd/>
            <a:tailEnd/>
          </a:ln>
        </p:spPr>
        <p:txBody>
          <a:bodyPr>
            <a:spAutoFit/>
          </a:bodyPr>
          <a:lstStyle/>
          <a:p>
            <a:pPr algn="ctr">
              <a:spcBef>
                <a:spcPct val="50000"/>
              </a:spcBef>
            </a:pPr>
            <a:r>
              <a:rPr lang="en-US" sz="1600" b="1">
                <a:solidFill>
                  <a:srgbClr val="0000D2"/>
                </a:solidFill>
                <a:latin typeface="Gill Sans MT" pitchFamily="34" charset="0"/>
                <a:cs typeface="Leelawadee" pitchFamily="34" charset="-34"/>
              </a:rPr>
              <a:t>FOR EVERY</a:t>
            </a:r>
          </a:p>
        </p:txBody>
      </p:sp>
      <p:cxnSp>
        <p:nvCxnSpPr>
          <p:cNvPr id="8" name="Straight Connector 7"/>
          <p:cNvCxnSpPr/>
          <p:nvPr/>
        </p:nvCxnSpPr>
        <p:spPr>
          <a:xfrm>
            <a:off x="1060450" y="4308475"/>
            <a:ext cx="7702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60450" y="4702175"/>
            <a:ext cx="770255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8097838" y="1581150"/>
            <a:ext cx="381000" cy="2727325"/>
          </a:xfrm>
          <a:prstGeom prst="rect">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69" name="Rectangle 34"/>
          <p:cNvSpPr>
            <a:spLocks noChangeArrowheads="1"/>
          </p:cNvSpPr>
          <p:nvPr/>
        </p:nvSpPr>
        <p:spPr bwMode="auto">
          <a:xfrm>
            <a:off x="1149350" y="2801938"/>
            <a:ext cx="774700" cy="708025"/>
          </a:xfrm>
          <a:prstGeom prst="rect">
            <a:avLst/>
          </a:prstGeom>
          <a:noFill/>
          <a:ln w="9525">
            <a:noFill/>
            <a:miter lim="800000"/>
            <a:headEnd/>
            <a:tailEnd/>
          </a:ln>
        </p:spPr>
        <p:txBody>
          <a:bodyPr wrap="none">
            <a:spAutoFit/>
          </a:bodyPr>
          <a:lstStyle/>
          <a:p>
            <a:r>
              <a:rPr lang="en-US" sz="4000" b="1">
                <a:solidFill>
                  <a:schemeClr val="bg1"/>
                </a:solidFill>
                <a:latin typeface="Leelawadee" pitchFamily="34" charset="-34"/>
                <a:cs typeface="Leelawadee" pitchFamily="34" charset="-34"/>
              </a:rPr>
              <a:t>86</a:t>
            </a:r>
          </a:p>
        </p:txBody>
      </p:sp>
      <p:grpSp>
        <p:nvGrpSpPr>
          <p:cNvPr id="40970" name="Group 16"/>
          <p:cNvGrpSpPr>
            <a:grpSpLocks/>
          </p:cNvGrpSpPr>
          <p:nvPr/>
        </p:nvGrpSpPr>
        <p:grpSpPr bwMode="auto">
          <a:xfrm>
            <a:off x="4305300" y="2713038"/>
            <a:ext cx="990600" cy="1951037"/>
            <a:chOff x="2053282" y="2713600"/>
            <a:chExt cx="989814" cy="1950992"/>
          </a:xfrm>
        </p:grpSpPr>
        <p:sp>
          <p:nvSpPr>
            <p:cNvPr id="40994" name="Rectangle 18"/>
            <p:cNvSpPr>
              <a:spLocks noChangeArrowheads="1"/>
            </p:cNvSpPr>
            <p:nvPr/>
          </p:nvSpPr>
          <p:spPr bwMode="auto">
            <a:xfrm>
              <a:off x="2053282" y="4387599"/>
              <a:ext cx="989814" cy="276993"/>
            </a:xfrm>
            <a:prstGeom prst="rect">
              <a:avLst/>
            </a:prstGeom>
            <a:noFill/>
            <a:ln w="9525">
              <a:noFill/>
              <a:miter lim="800000"/>
              <a:headEnd/>
              <a:tailEnd/>
            </a:ln>
          </p:spPr>
          <p:txBody>
            <a:bodyPr wrap="none">
              <a:spAutoFit/>
            </a:bodyPr>
            <a:lstStyle/>
            <a:p>
              <a:r>
                <a:rPr lang="en-US" sz="1200">
                  <a:solidFill>
                    <a:schemeClr val="bg1"/>
                  </a:solidFill>
                  <a:latin typeface="Leelawadee" pitchFamily="34" charset="-34"/>
                  <a:cs typeface="Leelawadee" pitchFamily="34" charset="-34"/>
                </a:rPr>
                <a:t>CUPERTINO</a:t>
              </a:r>
            </a:p>
          </p:txBody>
        </p:sp>
        <p:grpSp>
          <p:nvGrpSpPr>
            <p:cNvPr id="40995" name="Group 11"/>
            <p:cNvGrpSpPr>
              <a:grpSpLocks/>
            </p:cNvGrpSpPr>
            <p:nvPr/>
          </p:nvGrpSpPr>
          <p:grpSpPr bwMode="auto">
            <a:xfrm>
              <a:off x="2287651" y="2713600"/>
              <a:ext cx="516283" cy="1595405"/>
              <a:chOff x="2287651" y="2713600"/>
              <a:chExt cx="516283" cy="1595405"/>
            </a:xfrm>
          </p:grpSpPr>
          <p:sp>
            <p:nvSpPr>
              <p:cNvPr id="30" name="Rectangle 29"/>
              <p:cNvSpPr/>
              <p:nvPr/>
            </p:nvSpPr>
            <p:spPr>
              <a:xfrm>
                <a:off x="2359427" y="3015218"/>
                <a:ext cx="380698" cy="1293782"/>
              </a:xfrm>
              <a:prstGeom prst="rect">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97" name="Rectangle 35"/>
              <p:cNvSpPr>
                <a:spLocks noChangeArrowheads="1"/>
              </p:cNvSpPr>
              <p:nvPr/>
            </p:nvSpPr>
            <p:spPr bwMode="auto">
              <a:xfrm>
                <a:off x="2287651" y="2713600"/>
                <a:ext cx="516283" cy="338547"/>
              </a:xfrm>
              <a:prstGeom prst="rect">
                <a:avLst/>
              </a:prstGeom>
              <a:noFill/>
              <a:ln w="9525">
                <a:noFill/>
                <a:miter lim="800000"/>
                <a:headEnd/>
                <a:tailEnd/>
              </a:ln>
            </p:spPr>
            <p:txBody>
              <a:bodyPr wrap="none">
                <a:spAutoFit/>
              </a:bodyPr>
              <a:lstStyle/>
              <a:p>
                <a:r>
                  <a:rPr lang="en-US" sz="1600">
                    <a:solidFill>
                      <a:schemeClr val="bg1"/>
                    </a:solidFill>
                    <a:latin typeface="Leelawadee" pitchFamily="34" charset="-34"/>
                    <a:cs typeface="Leelawadee" pitchFamily="34" charset="-34"/>
                  </a:rPr>
                  <a:t>134</a:t>
                </a:r>
              </a:p>
            </p:txBody>
          </p:sp>
        </p:grpSp>
      </p:grpSp>
      <p:sp>
        <p:nvSpPr>
          <p:cNvPr id="40971" name="Rectangle 19"/>
          <p:cNvSpPr>
            <a:spLocks noChangeArrowheads="1"/>
          </p:cNvSpPr>
          <p:nvPr/>
        </p:nvSpPr>
        <p:spPr bwMode="auto">
          <a:xfrm>
            <a:off x="5251450" y="4387850"/>
            <a:ext cx="1377950" cy="276225"/>
          </a:xfrm>
          <a:prstGeom prst="rect">
            <a:avLst/>
          </a:prstGeom>
          <a:noFill/>
          <a:ln w="9525">
            <a:noFill/>
            <a:miter lim="800000"/>
            <a:headEnd/>
            <a:tailEnd/>
          </a:ln>
        </p:spPr>
        <p:txBody>
          <a:bodyPr wrap="none">
            <a:spAutoFit/>
          </a:bodyPr>
          <a:lstStyle/>
          <a:p>
            <a:r>
              <a:rPr lang="en-US" sz="1200">
                <a:solidFill>
                  <a:schemeClr val="bg1"/>
                </a:solidFill>
                <a:latin typeface="Leelawadee" pitchFamily="34" charset="-34"/>
                <a:cs typeface="Leelawadee" pitchFamily="34" charset="-34"/>
              </a:rPr>
              <a:t>MOUNTAIN VIEW</a:t>
            </a:r>
          </a:p>
        </p:txBody>
      </p:sp>
      <p:grpSp>
        <p:nvGrpSpPr>
          <p:cNvPr id="40972" name="Group 8"/>
          <p:cNvGrpSpPr>
            <a:grpSpLocks/>
          </p:cNvGrpSpPr>
          <p:nvPr/>
        </p:nvGrpSpPr>
        <p:grpSpPr bwMode="auto">
          <a:xfrm>
            <a:off x="5715000" y="2524125"/>
            <a:ext cx="539750" cy="1768475"/>
            <a:chOff x="3534825" y="2524711"/>
            <a:chExt cx="540379" cy="1768317"/>
          </a:xfrm>
        </p:grpSpPr>
        <p:sp>
          <p:nvSpPr>
            <p:cNvPr id="31" name="Rectangle 30"/>
            <p:cNvSpPr/>
            <p:nvPr/>
          </p:nvSpPr>
          <p:spPr>
            <a:xfrm>
              <a:off x="3609525" y="2843770"/>
              <a:ext cx="381444" cy="1449258"/>
            </a:xfrm>
            <a:prstGeom prst="rect">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93" name="Rectangle 36"/>
            <p:cNvSpPr>
              <a:spLocks noChangeArrowheads="1"/>
            </p:cNvSpPr>
            <p:nvPr/>
          </p:nvSpPr>
          <p:spPr bwMode="auto">
            <a:xfrm>
              <a:off x="3534825" y="2524711"/>
              <a:ext cx="540379" cy="338641"/>
            </a:xfrm>
            <a:prstGeom prst="rect">
              <a:avLst/>
            </a:prstGeom>
            <a:noFill/>
            <a:ln w="9525">
              <a:noFill/>
              <a:miter lim="800000"/>
              <a:headEnd/>
              <a:tailEnd/>
            </a:ln>
          </p:spPr>
          <p:txBody>
            <a:bodyPr wrap="none">
              <a:spAutoFit/>
            </a:bodyPr>
            <a:lstStyle/>
            <a:p>
              <a:r>
                <a:rPr lang="en-US" sz="1600" b="1">
                  <a:solidFill>
                    <a:schemeClr val="bg1"/>
                  </a:solidFill>
                  <a:latin typeface="Leelawadee" pitchFamily="34" charset="-34"/>
                  <a:cs typeface="Leelawadee" pitchFamily="34" charset="-34"/>
                </a:rPr>
                <a:t>151</a:t>
              </a:r>
            </a:p>
          </p:txBody>
        </p:sp>
      </p:grpSp>
      <p:grpSp>
        <p:nvGrpSpPr>
          <p:cNvPr id="40973" name="Group 14"/>
          <p:cNvGrpSpPr>
            <a:grpSpLocks/>
          </p:cNvGrpSpPr>
          <p:nvPr/>
        </p:nvGrpSpPr>
        <p:grpSpPr bwMode="auto">
          <a:xfrm>
            <a:off x="3298825" y="2924175"/>
            <a:ext cx="1025525" cy="1739900"/>
            <a:chOff x="4529704" y="2923545"/>
            <a:chExt cx="1025423" cy="1741237"/>
          </a:xfrm>
        </p:grpSpPr>
        <p:sp>
          <p:nvSpPr>
            <p:cNvPr id="40988" name="Rectangle 20"/>
            <p:cNvSpPr>
              <a:spLocks noChangeArrowheads="1"/>
            </p:cNvSpPr>
            <p:nvPr/>
          </p:nvSpPr>
          <p:spPr bwMode="auto">
            <a:xfrm>
              <a:off x="4529704" y="4387599"/>
              <a:ext cx="1025423" cy="277183"/>
            </a:xfrm>
            <a:prstGeom prst="rect">
              <a:avLst/>
            </a:prstGeom>
            <a:noFill/>
            <a:ln w="9525">
              <a:noFill/>
              <a:miter lim="800000"/>
              <a:headEnd/>
              <a:tailEnd/>
            </a:ln>
          </p:spPr>
          <p:txBody>
            <a:bodyPr wrap="none">
              <a:spAutoFit/>
            </a:bodyPr>
            <a:lstStyle/>
            <a:p>
              <a:r>
                <a:rPr lang="en-US" sz="1200">
                  <a:solidFill>
                    <a:schemeClr val="bg1"/>
                  </a:solidFill>
                  <a:latin typeface="Leelawadee" pitchFamily="34" charset="-34"/>
                  <a:cs typeface="Leelawadee" pitchFamily="34" charset="-34"/>
                </a:rPr>
                <a:t>SUNNYVALE</a:t>
              </a:r>
            </a:p>
          </p:txBody>
        </p:sp>
        <p:grpSp>
          <p:nvGrpSpPr>
            <p:cNvPr id="40989" name="Group 9"/>
            <p:cNvGrpSpPr>
              <a:grpSpLocks/>
            </p:cNvGrpSpPr>
            <p:nvPr/>
          </p:nvGrpSpPr>
          <p:grpSpPr bwMode="auto">
            <a:xfrm>
              <a:off x="4708510" y="2923545"/>
              <a:ext cx="516462" cy="1369332"/>
              <a:chOff x="4708510" y="2923545"/>
              <a:chExt cx="516462" cy="1369332"/>
            </a:xfrm>
          </p:grpSpPr>
          <p:sp>
            <p:nvSpPr>
              <p:cNvPr id="32" name="Rectangle 31"/>
              <p:cNvSpPr/>
              <p:nvPr/>
            </p:nvSpPr>
            <p:spPr>
              <a:xfrm>
                <a:off x="4774155" y="3238111"/>
                <a:ext cx="380962" cy="1054910"/>
              </a:xfrm>
              <a:prstGeom prst="rect">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91" name="Rectangle 37"/>
              <p:cNvSpPr>
                <a:spLocks noChangeArrowheads="1"/>
              </p:cNvSpPr>
              <p:nvPr/>
            </p:nvSpPr>
            <p:spPr bwMode="auto">
              <a:xfrm>
                <a:off x="4708510" y="2923545"/>
                <a:ext cx="516462" cy="338778"/>
              </a:xfrm>
              <a:prstGeom prst="rect">
                <a:avLst/>
              </a:prstGeom>
              <a:noFill/>
              <a:ln w="9525">
                <a:noFill/>
                <a:miter lim="800000"/>
                <a:headEnd/>
                <a:tailEnd/>
              </a:ln>
            </p:spPr>
            <p:txBody>
              <a:bodyPr wrap="none">
                <a:spAutoFit/>
              </a:bodyPr>
              <a:lstStyle/>
              <a:p>
                <a:r>
                  <a:rPr lang="en-US" sz="1600">
                    <a:solidFill>
                      <a:schemeClr val="bg1"/>
                    </a:solidFill>
                    <a:latin typeface="Leelawadee" pitchFamily="34" charset="-34"/>
                    <a:cs typeface="Leelawadee" pitchFamily="34" charset="-34"/>
                  </a:rPr>
                  <a:t>117</a:t>
                </a:r>
              </a:p>
            </p:txBody>
          </p:sp>
        </p:grpSp>
      </p:grpSp>
      <p:sp>
        <p:nvSpPr>
          <p:cNvPr id="40974" name="Rectangle 21"/>
          <p:cNvSpPr>
            <a:spLocks noChangeArrowheads="1"/>
          </p:cNvSpPr>
          <p:nvPr/>
        </p:nvSpPr>
        <p:spPr bwMode="auto">
          <a:xfrm>
            <a:off x="6578600" y="4386263"/>
            <a:ext cx="1152525" cy="277812"/>
          </a:xfrm>
          <a:prstGeom prst="rect">
            <a:avLst/>
          </a:prstGeom>
          <a:noFill/>
          <a:ln w="9525">
            <a:noFill/>
            <a:miter lim="800000"/>
            <a:headEnd/>
            <a:tailEnd/>
          </a:ln>
        </p:spPr>
        <p:txBody>
          <a:bodyPr wrap="none">
            <a:spAutoFit/>
          </a:bodyPr>
          <a:lstStyle/>
          <a:p>
            <a:r>
              <a:rPr lang="en-US" sz="1200">
                <a:solidFill>
                  <a:schemeClr val="bg1"/>
                </a:solidFill>
                <a:latin typeface="Leelawadee" pitchFamily="34" charset="-34"/>
                <a:cs typeface="Leelawadee" pitchFamily="34" charset="-34"/>
              </a:rPr>
              <a:t>SANTA CLARA</a:t>
            </a:r>
          </a:p>
        </p:txBody>
      </p:sp>
      <p:grpSp>
        <p:nvGrpSpPr>
          <p:cNvPr id="40975" name="Group 4"/>
          <p:cNvGrpSpPr>
            <a:grpSpLocks/>
          </p:cNvGrpSpPr>
          <p:nvPr/>
        </p:nvGrpSpPr>
        <p:grpSpPr bwMode="auto">
          <a:xfrm>
            <a:off x="6870700" y="2074863"/>
            <a:ext cx="541338" cy="2224087"/>
            <a:chOff x="5916483" y="2075630"/>
            <a:chExt cx="540557" cy="2223768"/>
          </a:xfrm>
        </p:grpSpPr>
        <p:sp>
          <p:nvSpPr>
            <p:cNvPr id="33" name="Rectangle 32"/>
            <p:cNvSpPr/>
            <p:nvPr/>
          </p:nvSpPr>
          <p:spPr>
            <a:xfrm>
              <a:off x="5995743" y="2381973"/>
              <a:ext cx="380450" cy="1917425"/>
            </a:xfrm>
            <a:prstGeom prst="rect">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87" name="Rectangle 38"/>
            <p:cNvSpPr>
              <a:spLocks noChangeArrowheads="1"/>
            </p:cNvSpPr>
            <p:nvPr/>
          </p:nvSpPr>
          <p:spPr bwMode="auto">
            <a:xfrm>
              <a:off x="5916483" y="2075630"/>
              <a:ext cx="540557" cy="338623"/>
            </a:xfrm>
            <a:prstGeom prst="rect">
              <a:avLst/>
            </a:prstGeom>
            <a:noFill/>
            <a:ln w="9525">
              <a:noFill/>
              <a:miter lim="800000"/>
              <a:headEnd/>
              <a:tailEnd/>
            </a:ln>
          </p:spPr>
          <p:txBody>
            <a:bodyPr wrap="none">
              <a:spAutoFit/>
            </a:bodyPr>
            <a:lstStyle/>
            <a:p>
              <a:r>
                <a:rPr lang="en-US" sz="1600" b="1">
                  <a:solidFill>
                    <a:schemeClr val="bg1"/>
                  </a:solidFill>
                  <a:latin typeface="Leelawadee" pitchFamily="34" charset="-34"/>
                  <a:cs typeface="Leelawadee" pitchFamily="34" charset="-34"/>
                </a:rPr>
                <a:t>184</a:t>
              </a:r>
            </a:p>
          </p:txBody>
        </p:sp>
      </p:grpSp>
      <p:sp>
        <p:nvSpPr>
          <p:cNvPr id="40976" name="Rectangle 40"/>
          <p:cNvSpPr>
            <a:spLocks noChangeArrowheads="1"/>
          </p:cNvSpPr>
          <p:nvPr/>
        </p:nvSpPr>
        <p:spPr bwMode="auto">
          <a:xfrm>
            <a:off x="8031163" y="1271588"/>
            <a:ext cx="539750" cy="338137"/>
          </a:xfrm>
          <a:prstGeom prst="rect">
            <a:avLst/>
          </a:prstGeom>
          <a:noFill/>
          <a:ln w="9525">
            <a:noFill/>
            <a:miter lim="800000"/>
            <a:headEnd/>
            <a:tailEnd/>
          </a:ln>
        </p:spPr>
        <p:txBody>
          <a:bodyPr wrap="none">
            <a:spAutoFit/>
          </a:bodyPr>
          <a:lstStyle/>
          <a:p>
            <a:r>
              <a:rPr lang="en-US" sz="1600" b="1">
                <a:solidFill>
                  <a:schemeClr val="bg1"/>
                </a:solidFill>
                <a:latin typeface="Leelawadee" pitchFamily="34" charset="-34"/>
                <a:cs typeface="Leelawadee" pitchFamily="34" charset="-34"/>
              </a:rPr>
              <a:t>290</a:t>
            </a:r>
          </a:p>
        </p:txBody>
      </p:sp>
      <p:grpSp>
        <p:nvGrpSpPr>
          <p:cNvPr id="40977" name="Group 12"/>
          <p:cNvGrpSpPr>
            <a:grpSpLocks/>
          </p:cNvGrpSpPr>
          <p:nvPr/>
        </p:nvGrpSpPr>
        <p:grpSpPr bwMode="auto">
          <a:xfrm>
            <a:off x="2124075" y="3138488"/>
            <a:ext cx="866775" cy="1519237"/>
            <a:chOff x="6882657" y="3144205"/>
            <a:chExt cx="868316" cy="1520603"/>
          </a:xfrm>
        </p:grpSpPr>
        <p:sp>
          <p:nvSpPr>
            <p:cNvPr id="40982" name="Rectangle 22"/>
            <p:cNvSpPr>
              <a:spLocks noChangeArrowheads="1"/>
            </p:cNvSpPr>
            <p:nvPr/>
          </p:nvSpPr>
          <p:spPr bwMode="auto">
            <a:xfrm>
              <a:off x="6882657" y="4387598"/>
              <a:ext cx="868316" cy="277210"/>
            </a:xfrm>
            <a:prstGeom prst="rect">
              <a:avLst/>
            </a:prstGeom>
            <a:noFill/>
            <a:ln w="9525">
              <a:noFill/>
              <a:miter lim="800000"/>
              <a:headEnd/>
              <a:tailEnd/>
            </a:ln>
          </p:spPr>
          <p:txBody>
            <a:bodyPr wrap="none">
              <a:spAutoFit/>
            </a:bodyPr>
            <a:lstStyle/>
            <a:p>
              <a:r>
                <a:rPr lang="en-US" sz="1200">
                  <a:solidFill>
                    <a:schemeClr val="bg1"/>
                  </a:solidFill>
                  <a:latin typeface="Leelawadee" pitchFamily="34" charset="-34"/>
                  <a:cs typeface="Leelawadee" pitchFamily="34" charset="-34"/>
                </a:rPr>
                <a:t>FREMONT</a:t>
              </a:r>
            </a:p>
          </p:txBody>
        </p:sp>
        <p:grpSp>
          <p:nvGrpSpPr>
            <p:cNvPr id="40983" name="Group 1"/>
            <p:cNvGrpSpPr>
              <a:grpSpLocks/>
            </p:cNvGrpSpPr>
            <p:nvPr/>
          </p:nvGrpSpPr>
          <p:grpSpPr bwMode="auto">
            <a:xfrm>
              <a:off x="7091433" y="3144205"/>
              <a:ext cx="422285" cy="1148786"/>
              <a:chOff x="7091433" y="3144205"/>
              <a:chExt cx="422285" cy="1148786"/>
            </a:xfrm>
          </p:grpSpPr>
          <p:sp>
            <p:nvSpPr>
              <p:cNvPr id="40984" name="Rectangle 39"/>
              <p:cNvSpPr>
                <a:spLocks noChangeArrowheads="1"/>
              </p:cNvSpPr>
              <p:nvPr/>
            </p:nvSpPr>
            <p:spPr bwMode="auto">
              <a:xfrm>
                <a:off x="7091433" y="3144205"/>
                <a:ext cx="422285" cy="338673"/>
              </a:xfrm>
              <a:prstGeom prst="rect">
                <a:avLst/>
              </a:prstGeom>
              <a:noFill/>
              <a:ln w="9525">
                <a:noFill/>
                <a:miter lim="800000"/>
                <a:headEnd/>
                <a:tailEnd/>
              </a:ln>
            </p:spPr>
            <p:txBody>
              <a:bodyPr wrap="none">
                <a:spAutoFit/>
              </a:bodyPr>
              <a:lstStyle/>
              <a:p>
                <a:r>
                  <a:rPr lang="en-US" sz="1600">
                    <a:solidFill>
                      <a:schemeClr val="bg1"/>
                    </a:solidFill>
                    <a:latin typeface="Leelawadee" pitchFamily="34" charset="-34"/>
                    <a:cs typeface="Leelawadee" pitchFamily="34" charset="-34"/>
                  </a:rPr>
                  <a:t>91</a:t>
                </a:r>
              </a:p>
            </p:txBody>
          </p:sp>
          <p:sp>
            <p:nvSpPr>
              <p:cNvPr id="44" name="Rectangle 43"/>
              <p:cNvSpPr/>
              <p:nvPr/>
            </p:nvSpPr>
            <p:spPr>
              <a:xfrm>
                <a:off x="7125977" y="3457223"/>
                <a:ext cx="381677" cy="835776"/>
              </a:xfrm>
              <a:prstGeom prst="rect">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46" name="Rectangle 45"/>
          <p:cNvSpPr/>
          <p:nvPr/>
        </p:nvSpPr>
        <p:spPr>
          <a:xfrm>
            <a:off x="1346200" y="3633788"/>
            <a:ext cx="381000" cy="6604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Elbow Connector 3"/>
          <p:cNvCxnSpPr>
            <a:stCxn id="40963" idx="2"/>
            <a:endCxn id="40969" idx="0"/>
          </p:cNvCxnSpPr>
          <p:nvPr/>
        </p:nvCxnSpPr>
        <p:spPr>
          <a:xfrm rot="5400000">
            <a:off x="2496344" y="80169"/>
            <a:ext cx="1762125" cy="3681413"/>
          </a:xfrm>
          <a:prstGeom prst="bentConnector3">
            <a:avLst>
              <a:gd name="adj1" fmla="val 50000"/>
            </a:avLst>
          </a:prstGeom>
          <a:ln w="19050">
            <a:solidFill>
              <a:srgbClr val="0000D2"/>
            </a:solidFill>
          </a:ln>
        </p:spPr>
        <p:style>
          <a:lnRef idx="1">
            <a:schemeClr val="accent1"/>
          </a:lnRef>
          <a:fillRef idx="0">
            <a:schemeClr val="accent1"/>
          </a:fillRef>
          <a:effectRef idx="0">
            <a:schemeClr val="accent1"/>
          </a:effectRef>
          <a:fontRef idx="minor">
            <a:schemeClr val="tx1"/>
          </a:fontRef>
        </p:style>
      </p:cxnSp>
      <p:sp>
        <p:nvSpPr>
          <p:cNvPr id="40980" name="Rectangle 26"/>
          <p:cNvSpPr>
            <a:spLocks noChangeArrowheads="1"/>
          </p:cNvSpPr>
          <p:nvPr/>
        </p:nvSpPr>
        <p:spPr bwMode="auto">
          <a:xfrm>
            <a:off x="-12700" y="3338513"/>
            <a:ext cx="3092450" cy="307975"/>
          </a:xfrm>
          <a:prstGeom prst="rect">
            <a:avLst/>
          </a:prstGeom>
          <a:noFill/>
          <a:ln w="9525">
            <a:noFill/>
            <a:miter lim="800000"/>
            <a:headEnd/>
            <a:tailEnd/>
          </a:ln>
        </p:spPr>
        <p:txBody>
          <a:bodyPr>
            <a:spAutoFit/>
          </a:bodyPr>
          <a:lstStyle/>
          <a:p>
            <a:pPr algn="ctr">
              <a:spcBef>
                <a:spcPct val="50000"/>
              </a:spcBef>
            </a:pPr>
            <a:r>
              <a:rPr lang="en-US" sz="1400" b="1">
                <a:solidFill>
                  <a:srgbClr val="0000D2"/>
                </a:solidFill>
                <a:latin typeface="Gill Sans MT" pitchFamily="34" charset="0"/>
                <a:cs typeface="Leelawadee" pitchFamily="34" charset="-34"/>
              </a:rPr>
              <a:t>JOBS</a:t>
            </a:r>
          </a:p>
        </p:txBody>
      </p:sp>
      <p:sp>
        <p:nvSpPr>
          <p:cNvPr id="40981" name="Slide Number Placeholder 10"/>
          <p:cNvSpPr txBox="1">
            <a:spLocks/>
          </p:cNvSpPr>
          <p:nvPr/>
        </p:nvSpPr>
        <p:spPr bwMode="auto">
          <a:xfrm>
            <a:off x="8610600" y="4857750"/>
            <a:ext cx="457200" cy="285750"/>
          </a:xfrm>
          <a:prstGeom prst="rect">
            <a:avLst/>
          </a:prstGeom>
          <a:solidFill>
            <a:srgbClr val="000000">
              <a:alpha val="30196"/>
            </a:srgbClr>
          </a:solidFill>
          <a:ln w="9525">
            <a:noFill/>
            <a:miter lim="800000"/>
            <a:headEnd/>
            <a:tailEnd/>
          </a:ln>
        </p:spPr>
        <p:txBody>
          <a:bodyPr anchor="ctr"/>
          <a:lstStyle/>
          <a:p>
            <a:pPr algn="r"/>
            <a:fld id="{C4F79FF0-079B-41A0-8936-06EE1F05094B}" type="slidenum">
              <a:rPr lang="en-US" sz="1400" b="1">
                <a:solidFill>
                  <a:schemeClr val="bg1"/>
                </a:solidFill>
                <a:latin typeface="Calibri" pitchFamily="34" charset="0"/>
              </a:rPr>
              <a:pPr algn="r"/>
              <a:t>16</a:t>
            </a:fld>
            <a:endParaRPr lang="en-US" sz="1400" b="1">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2" descr="http://www.google.com/url?sa=i&amp;source=images&amp;cd=&amp;docid=CRIeH1iZLQVjkM&amp;tbnid=nkB9HZ2yJ7xYUM:&amp;ved=0CAUQjBwwADgK&amp;url=http%3A%2F%2Fcompellingparade.com%2Fwp-content%2Fuploads%2F2011%2F07%2FFork_In_The_Road.jpg&amp;ei=J0WFUtaDBsGriQKShIDgBA&amp;psig=AFQjCNH-5dqJ9vp1gA180L6W0jlKPkGN9w&amp;ust=1384552103139944"/>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3010" name="AutoShape 4" descr="http://www.google.com/url?sa=i&amp;source=images&amp;cd=&amp;docid=CRIeH1iZLQVjkM&amp;tbnid=nkB9HZ2yJ7xYUM:&amp;ved=0CAUQjBwwADgK&amp;url=http%3A%2F%2Fcompellingparade.com%2Fwp-content%2Fuploads%2F2011%2F07%2FFork_In_The_Road.jpg&amp;ei=J0WFUtaDBsGriQKShIDgBA&amp;psig=AFQjCNH-5dqJ9vp1gA180L6W0jlKPkGN9w&amp;ust=1384552103139944"/>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pic>
        <p:nvPicPr>
          <p:cNvPr id="43011" name="Picture 2"/>
          <p:cNvPicPr>
            <a:picLocks noChangeAspect="1"/>
          </p:cNvPicPr>
          <p:nvPr/>
        </p:nvPicPr>
        <p:blipFill>
          <a:blip r:embed="rId3"/>
          <a:srcRect/>
          <a:stretch>
            <a:fillRect/>
          </a:stretch>
        </p:blipFill>
        <p:spPr bwMode="auto">
          <a:xfrm>
            <a:off x="0" y="666750"/>
            <a:ext cx="9144000" cy="3778250"/>
          </a:xfrm>
          <a:prstGeom prst="rect">
            <a:avLst/>
          </a:prstGeom>
          <a:noFill/>
          <a:ln w="9525">
            <a:noFill/>
            <a:miter lim="800000"/>
            <a:headEnd/>
            <a:tailEnd/>
          </a:ln>
        </p:spPr>
      </p:pic>
      <p:sp>
        <p:nvSpPr>
          <p:cNvPr id="43012" name="Rectangle 7"/>
          <p:cNvSpPr>
            <a:spLocks noChangeArrowheads="1"/>
          </p:cNvSpPr>
          <p:nvPr/>
        </p:nvSpPr>
        <p:spPr bwMode="auto">
          <a:xfrm>
            <a:off x="1143000" y="133350"/>
            <a:ext cx="7123113" cy="523875"/>
          </a:xfrm>
          <a:prstGeom prst="rect">
            <a:avLst/>
          </a:prstGeom>
          <a:noFill/>
          <a:ln w="9525">
            <a:noFill/>
            <a:miter lim="800000"/>
            <a:headEnd/>
            <a:tailEnd/>
          </a:ln>
        </p:spPr>
        <p:txBody>
          <a:bodyPr wrap="none">
            <a:spAutoFit/>
          </a:bodyPr>
          <a:lstStyle/>
          <a:p>
            <a:pPr>
              <a:spcBef>
                <a:spcPct val="50000"/>
              </a:spcBef>
            </a:pPr>
            <a:r>
              <a:rPr lang="en-US" sz="2800" b="1">
                <a:solidFill>
                  <a:srgbClr val="0000D2"/>
                </a:solidFill>
                <a:latin typeface="Gill Sans MT" pitchFamily="34" charset="0"/>
                <a:cs typeface="Leelawadee" pitchFamily="34" charset="-34"/>
              </a:rPr>
              <a:t>THE ONLY  TOP 20 CITY NATIONALLY</a:t>
            </a:r>
            <a:endParaRPr lang="en-US" sz="2000" b="1">
              <a:solidFill>
                <a:srgbClr val="0000D2"/>
              </a:solidFill>
              <a:latin typeface="Gill Sans MT" pitchFamily="34" charset="0"/>
              <a:cs typeface="Leelawadee" pitchFamily="34" charset="-34"/>
            </a:endParaRPr>
          </a:p>
        </p:txBody>
      </p:sp>
      <p:sp>
        <p:nvSpPr>
          <p:cNvPr id="43013" name="Rectangle 3"/>
          <p:cNvSpPr>
            <a:spLocks noChangeArrowheads="1"/>
          </p:cNvSpPr>
          <p:nvPr/>
        </p:nvSpPr>
        <p:spPr bwMode="auto">
          <a:xfrm>
            <a:off x="215900" y="4533900"/>
            <a:ext cx="9080500" cy="400050"/>
          </a:xfrm>
          <a:prstGeom prst="rect">
            <a:avLst/>
          </a:prstGeom>
          <a:noFill/>
          <a:ln w="9525">
            <a:noFill/>
            <a:miter lim="800000"/>
            <a:headEnd/>
            <a:tailEnd/>
          </a:ln>
        </p:spPr>
        <p:txBody>
          <a:bodyPr>
            <a:spAutoFit/>
          </a:bodyPr>
          <a:lstStyle/>
          <a:p>
            <a:pPr>
              <a:spcBef>
                <a:spcPct val="50000"/>
              </a:spcBef>
            </a:pPr>
            <a:r>
              <a:rPr lang="en-US" sz="2000" b="1">
                <a:solidFill>
                  <a:srgbClr val="0000D2"/>
                </a:solidFill>
                <a:latin typeface="Gill Sans MT" pitchFamily="34" charset="0"/>
                <a:cs typeface="Leelawadee" pitchFamily="34" charset="-34"/>
              </a:rPr>
              <a:t>WITH</a:t>
            </a:r>
            <a:r>
              <a:rPr lang="en-US" sz="2000" b="1">
                <a:solidFill>
                  <a:srgbClr val="00CCFF"/>
                </a:solidFill>
                <a:latin typeface="Gill Sans MT" pitchFamily="34" charset="0"/>
                <a:cs typeface="Leelawadee" pitchFamily="34" charset="-34"/>
              </a:rPr>
              <a:t>  </a:t>
            </a:r>
            <a:r>
              <a:rPr lang="en-US" sz="2000" b="1">
                <a:solidFill>
                  <a:schemeClr val="bg1"/>
                </a:solidFill>
                <a:latin typeface="Gill Sans MT" pitchFamily="34" charset="0"/>
                <a:cs typeface="Leelawadee" pitchFamily="34" charset="-34"/>
              </a:rPr>
              <a:t>MORE  </a:t>
            </a:r>
            <a:r>
              <a:rPr lang="en-US" sz="2000" b="1">
                <a:solidFill>
                  <a:srgbClr val="0000D2"/>
                </a:solidFill>
                <a:latin typeface="Gill Sans MT" pitchFamily="34" charset="0"/>
                <a:cs typeface="Leelawadee" pitchFamily="34" charset="-34"/>
              </a:rPr>
              <a:t>NIGHTTIME</a:t>
            </a:r>
            <a:r>
              <a:rPr lang="en-US" sz="2000" b="1">
                <a:solidFill>
                  <a:srgbClr val="00CCFF"/>
                </a:solidFill>
                <a:latin typeface="Gill Sans MT" pitchFamily="34" charset="0"/>
                <a:cs typeface="Leelawadee" pitchFamily="34" charset="-34"/>
              </a:rPr>
              <a:t> </a:t>
            </a:r>
            <a:r>
              <a:rPr lang="en-US" sz="2000" b="1">
                <a:solidFill>
                  <a:schemeClr val="bg1"/>
                </a:solidFill>
                <a:latin typeface="Gill Sans MT" pitchFamily="34" charset="0"/>
                <a:cs typeface="Leelawadee" pitchFamily="34" charset="-34"/>
              </a:rPr>
              <a:t>RESIDENTS  THAN</a:t>
            </a:r>
            <a:r>
              <a:rPr lang="en-US" sz="2000" b="1">
                <a:solidFill>
                  <a:srgbClr val="00CCFF"/>
                </a:solidFill>
                <a:latin typeface="Gill Sans MT" pitchFamily="34" charset="0"/>
                <a:cs typeface="Leelawadee" pitchFamily="34" charset="-34"/>
              </a:rPr>
              <a:t>  </a:t>
            </a:r>
            <a:r>
              <a:rPr lang="en-US" sz="2000" b="1">
                <a:solidFill>
                  <a:srgbClr val="0000D2"/>
                </a:solidFill>
                <a:latin typeface="Gill Sans MT" pitchFamily="34" charset="0"/>
                <a:cs typeface="Leelawadee" pitchFamily="34" charset="-34"/>
              </a:rPr>
              <a:t>DAYTIME</a:t>
            </a:r>
            <a:r>
              <a:rPr lang="en-US" sz="2000" b="1">
                <a:solidFill>
                  <a:srgbClr val="00CCFF"/>
                </a:solidFill>
                <a:latin typeface="Gill Sans MT" pitchFamily="34" charset="0"/>
                <a:cs typeface="Leelawadee" pitchFamily="34" charset="-34"/>
              </a:rPr>
              <a:t>  </a:t>
            </a:r>
            <a:r>
              <a:rPr lang="en-US" sz="2000" b="1">
                <a:solidFill>
                  <a:schemeClr val="bg1"/>
                </a:solidFill>
                <a:latin typeface="Gill Sans MT" pitchFamily="34" charset="0"/>
                <a:cs typeface="Leelawadee" pitchFamily="34" charset="-34"/>
              </a:rPr>
              <a:t>WORKERS</a:t>
            </a:r>
            <a:endParaRPr lang="en-US" sz="1600" b="1">
              <a:solidFill>
                <a:schemeClr val="bg1"/>
              </a:solidFill>
              <a:latin typeface="Gill Sans MT" pitchFamily="34" charset="0"/>
              <a:cs typeface="Leelawadee" pitchFamily="34" charset="-34"/>
            </a:endParaRPr>
          </a:p>
        </p:txBody>
      </p:sp>
      <p:sp>
        <p:nvSpPr>
          <p:cNvPr id="43014" name="Slide Number Placeholder 10"/>
          <p:cNvSpPr txBox="1">
            <a:spLocks/>
          </p:cNvSpPr>
          <p:nvPr/>
        </p:nvSpPr>
        <p:spPr bwMode="auto">
          <a:xfrm>
            <a:off x="8610600" y="4857750"/>
            <a:ext cx="457200" cy="285750"/>
          </a:xfrm>
          <a:prstGeom prst="rect">
            <a:avLst/>
          </a:prstGeom>
          <a:solidFill>
            <a:srgbClr val="000000">
              <a:alpha val="30196"/>
            </a:srgbClr>
          </a:solidFill>
          <a:ln w="9525">
            <a:noFill/>
            <a:miter lim="800000"/>
            <a:headEnd/>
            <a:tailEnd/>
          </a:ln>
        </p:spPr>
        <p:txBody>
          <a:bodyPr anchor="ctr"/>
          <a:lstStyle/>
          <a:p>
            <a:pPr algn="r"/>
            <a:fld id="{34260D69-4054-45A5-949D-92CE01D69097}" type="slidenum">
              <a:rPr lang="en-US" sz="1400" b="1">
                <a:solidFill>
                  <a:schemeClr val="bg1"/>
                </a:solidFill>
                <a:latin typeface="Calibri" pitchFamily="34" charset="0"/>
              </a:rPr>
              <a:pPr algn="r"/>
              <a:t>17</a:t>
            </a:fld>
            <a:endParaRPr lang="en-US" sz="1400" b="1">
              <a:solidFill>
                <a:schemeClr val="bg1"/>
              </a:solidFill>
              <a:latin typeface="Calibri"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2"/>
          <p:cNvSpPr>
            <a:spLocks noChangeArrowheads="1"/>
          </p:cNvSpPr>
          <p:nvPr/>
        </p:nvSpPr>
        <p:spPr bwMode="auto">
          <a:xfrm>
            <a:off x="2819400" y="160338"/>
            <a:ext cx="7319963" cy="460375"/>
          </a:xfrm>
          <a:prstGeom prst="rect">
            <a:avLst/>
          </a:prstGeom>
          <a:noFill/>
          <a:ln w="9525">
            <a:noFill/>
            <a:miter lim="800000"/>
            <a:headEnd/>
            <a:tailEnd/>
          </a:ln>
        </p:spPr>
        <p:txBody>
          <a:bodyPr>
            <a:spAutoFit/>
          </a:bodyPr>
          <a:lstStyle/>
          <a:p>
            <a:pPr algn="ctr">
              <a:spcBef>
                <a:spcPct val="50000"/>
              </a:spcBef>
            </a:pPr>
            <a:r>
              <a:rPr lang="en-US" sz="2400" b="1">
                <a:solidFill>
                  <a:srgbClr val="0000D2"/>
                </a:solidFill>
                <a:latin typeface="Gill Sans MT" pitchFamily="34" charset="0"/>
                <a:cs typeface="Leelawadee" pitchFamily="34" charset="-34"/>
              </a:rPr>
              <a:t>PROPERTY TAX </a:t>
            </a:r>
            <a:r>
              <a:rPr lang="en-US" sz="2400" b="1">
                <a:solidFill>
                  <a:schemeClr val="bg1"/>
                </a:solidFill>
                <a:latin typeface="Gill Sans MT" pitchFamily="34" charset="0"/>
                <a:cs typeface="Leelawadee" pitchFamily="34" charset="-34"/>
              </a:rPr>
              <a:t>PER CAPITA</a:t>
            </a:r>
          </a:p>
        </p:txBody>
      </p:sp>
      <p:sp>
        <p:nvSpPr>
          <p:cNvPr id="6" name="Oval 5"/>
          <p:cNvSpPr/>
          <p:nvPr/>
        </p:nvSpPr>
        <p:spPr>
          <a:xfrm rot="713526">
            <a:off x="952500" y="323850"/>
            <a:ext cx="2070100" cy="2070100"/>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rot="713526">
            <a:off x="3708400" y="1022350"/>
            <a:ext cx="1766888" cy="1766888"/>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rot="713526">
            <a:off x="1292225" y="2890838"/>
            <a:ext cx="1760538" cy="1760537"/>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rot="713526">
            <a:off x="3516313" y="3455988"/>
            <a:ext cx="1562100" cy="1563687"/>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rot="713526">
            <a:off x="6659563" y="1646238"/>
            <a:ext cx="1293812" cy="1293812"/>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rot="713526">
            <a:off x="5899150" y="3355975"/>
            <a:ext cx="1173163" cy="1171575"/>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rot="713526">
            <a:off x="7888288" y="3752850"/>
            <a:ext cx="815975" cy="817563"/>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a:spLocks noChangeAspect="1"/>
          </p:cNvSpPr>
          <p:nvPr/>
        </p:nvSpPr>
        <p:spPr>
          <a:xfrm rot="19015378">
            <a:off x="855500" y="228496"/>
            <a:ext cx="2240358" cy="2257574"/>
          </a:xfrm>
          <a:prstGeom prst="rect">
            <a:avLst/>
          </a:prstGeom>
          <a:noFill/>
        </p:spPr>
        <p:txBody>
          <a:bodyPr spcFirstLastPara="1" wrap="none">
            <a:prstTxWarp prst="textArchUp">
              <a:avLst>
                <a:gd name="adj" fmla="val 10572861"/>
              </a:avLst>
            </a:prstTxWarp>
          </a:bodyPr>
          <a:lstStyle/>
          <a:p>
            <a:pPr algn="ctr">
              <a:defRPr/>
            </a:pPr>
            <a:r>
              <a:rPr lang="en-US" sz="1200" dirty="0">
                <a:solidFill>
                  <a:schemeClr val="bg1"/>
                </a:solidFill>
                <a:latin typeface="Gill Sans MT" pitchFamily="34" charset="0"/>
              </a:rPr>
              <a:t>P A L O    A L T O</a:t>
            </a:r>
          </a:p>
        </p:txBody>
      </p:sp>
      <p:sp>
        <p:nvSpPr>
          <p:cNvPr id="14" name="TextBox 13"/>
          <p:cNvSpPr txBox="1">
            <a:spLocks noChangeAspect="1"/>
          </p:cNvSpPr>
          <p:nvPr/>
        </p:nvSpPr>
        <p:spPr>
          <a:xfrm rot="18554202">
            <a:off x="3765365" y="741965"/>
            <a:ext cx="2518190"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C U P E R T I N O</a:t>
            </a:r>
          </a:p>
        </p:txBody>
      </p:sp>
      <p:sp>
        <p:nvSpPr>
          <p:cNvPr id="15" name="TextBox 14"/>
          <p:cNvSpPr txBox="1">
            <a:spLocks noChangeAspect="1"/>
          </p:cNvSpPr>
          <p:nvPr/>
        </p:nvSpPr>
        <p:spPr>
          <a:xfrm rot="18072783">
            <a:off x="1508937" y="2509747"/>
            <a:ext cx="2240358"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M O U N T A I N  V I E W</a:t>
            </a:r>
          </a:p>
        </p:txBody>
      </p:sp>
      <p:sp>
        <p:nvSpPr>
          <p:cNvPr id="45068" name="TextBox 15"/>
          <p:cNvSpPr txBox="1">
            <a:spLocks noChangeArrowheads="1"/>
          </p:cNvSpPr>
          <p:nvPr/>
        </p:nvSpPr>
        <p:spPr bwMode="auto">
          <a:xfrm>
            <a:off x="4105275" y="1570038"/>
            <a:ext cx="974725"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$245</a:t>
            </a:r>
          </a:p>
        </p:txBody>
      </p:sp>
      <p:sp>
        <p:nvSpPr>
          <p:cNvPr id="45069" name="TextBox 16"/>
          <p:cNvSpPr txBox="1">
            <a:spLocks noChangeArrowheads="1"/>
          </p:cNvSpPr>
          <p:nvPr/>
        </p:nvSpPr>
        <p:spPr bwMode="auto">
          <a:xfrm>
            <a:off x="1684338" y="3484563"/>
            <a:ext cx="974725" cy="522287"/>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$227</a:t>
            </a:r>
          </a:p>
        </p:txBody>
      </p:sp>
      <p:sp>
        <p:nvSpPr>
          <p:cNvPr id="18" name="TextBox 17"/>
          <p:cNvSpPr txBox="1">
            <a:spLocks noChangeAspect="1"/>
          </p:cNvSpPr>
          <p:nvPr/>
        </p:nvSpPr>
        <p:spPr>
          <a:xfrm rot="18099707">
            <a:off x="3746813" y="3035048"/>
            <a:ext cx="2240358"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S A N T A  C L A R A</a:t>
            </a:r>
          </a:p>
        </p:txBody>
      </p:sp>
      <p:sp>
        <p:nvSpPr>
          <p:cNvPr id="19" name="TextBox 18"/>
          <p:cNvSpPr txBox="1">
            <a:spLocks noChangeAspect="1"/>
          </p:cNvSpPr>
          <p:nvPr/>
        </p:nvSpPr>
        <p:spPr>
          <a:xfrm rot="18049643">
            <a:off x="6869225" y="1168275"/>
            <a:ext cx="2240358"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F R E M O N T</a:t>
            </a:r>
          </a:p>
        </p:txBody>
      </p:sp>
      <p:sp>
        <p:nvSpPr>
          <p:cNvPr id="20" name="TextBox 19"/>
          <p:cNvSpPr txBox="1">
            <a:spLocks noChangeAspect="1"/>
          </p:cNvSpPr>
          <p:nvPr/>
        </p:nvSpPr>
        <p:spPr>
          <a:xfrm rot="19596756">
            <a:off x="8166156" y="3423558"/>
            <a:ext cx="1978803" cy="4175931"/>
          </a:xfrm>
          <a:prstGeom prst="rect">
            <a:avLst/>
          </a:prstGeom>
          <a:noFill/>
        </p:spPr>
        <p:txBody>
          <a:bodyPr spcFirstLastPara="1" wrap="none">
            <a:prstTxWarp prst="textArchUp">
              <a:avLst>
                <a:gd name="adj" fmla="val 10558701"/>
              </a:avLst>
            </a:prstTxWarp>
          </a:bodyPr>
          <a:lstStyle/>
          <a:p>
            <a:pPr algn="ctr">
              <a:defRPr/>
            </a:pPr>
            <a:r>
              <a:rPr lang="en-US" sz="1200" b="1" dirty="0">
                <a:solidFill>
                  <a:schemeClr val="bg1"/>
                </a:solidFill>
                <a:latin typeface="Gill Sans MT" pitchFamily="34" charset="0"/>
              </a:rPr>
              <a:t>S A N   J O S E</a:t>
            </a:r>
          </a:p>
        </p:txBody>
      </p:sp>
      <p:sp>
        <p:nvSpPr>
          <p:cNvPr id="45073" name="TextBox 20"/>
          <p:cNvSpPr txBox="1">
            <a:spLocks noChangeArrowheads="1"/>
          </p:cNvSpPr>
          <p:nvPr/>
        </p:nvSpPr>
        <p:spPr bwMode="auto">
          <a:xfrm>
            <a:off x="1531938" y="1046163"/>
            <a:ext cx="974725"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$376</a:t>
            </a:r>
          </a:p>
        </p:txBody>
      </p:sp>
      <p:sp>
        <p:nvSpPr>
          <p:cNvPr id="45074" name="TextBox 21"/>
          <p:cNvSpPr txBox="1">
            <a:spLocks noChangeArrowheads="1"/>
          </p:cNvSpPr>
          <p:nvPr/>
        </p:nvSpPr>
        <p:spPr bwMode="auto">
          <a:xfrm>
            <a:off x="3810000" y="3905250"/>
            <a:ext cx="974725"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$210</a:t>
            </a:r>
          </a:p>
        </p:txBody>
      </p:sp>
      <p:sp>
        <p:nvSpPr>
          <p:cNvPr id="23" name="TextBox 22"/>
          <p:cNvSpPr txBox="1">
            <a:spLocks noChangeAspect="1"/>
          </p:cNvSpPr>
          <p:nvPr/>
        </p:nvSpPr>
        <p:spPr>
          <a:xfrm rot="19501482">
            <a:off x="6066882" y="3096656"/>
            <a:ext cx="1937670" cy="3269055"/>
          </a:xfrm>
          <a:prstGeom prst="rect">
            <a:avLst/>
          </a:prstGeom>
          <a:noFill/>
        </p:spPr>
        <p:txBody>
          <a:bodyPr spcFirstLastPara="1" wrap="none">
            <a:prstTxWarp prst="textArchUp">
              <a:avLst>
                <a:gd name="adj" fmla="val 8258582"/>
              </a:avLst>
            </a:prstTxWarp>
          </a:bodyPr>
          <a:lstStyle/>
          <a:p>
            <a:pPr algn="ctr">
              <a:defRPr/>
            </a:pPr>
            <a:r>
              <a:rPr lang="en-US" sz="1200" dirty="0">
                <a:solidFill>
                  <a:schemeClr val="bg1"/>
                </a:solidFill>
                <a:latin typeface="Gill Sans MT" pitchFamily="34" charset="0"/>
              </a:rPr>
              <a:t>S U N </a:t>
            </a:r>
            <a:r>
              <a:rPr lang="en-US" sz="1200" dirty="0" err="1">
                <a:solidFill>
                  <a:schemeClr val="bg1"/>
                </a:solidFill>
                <a:latin typeface="Gill Sans MT" pitchFamily="34" charset="0"/>
              </a:rPr>
              <a:t>N</a:t>
            </a:r>
            <a:r>
              <a:rPr lang="en-US" sz="1200" dirty="0">
                <a:solidFill>
                  <a:schemeClr val="bg1"/>
                </a:solidFill>
                <a:latin typeface="Gill Sans MT" pitchFamily="34" charset="0"/>
              </a:rPr>
              <a:t> Y V A L E</a:t>
            </a:r>
          </a:p>
        </p:txBody>
      </p:sp>
      <p:sp>
        <p:nvSpPr>
          <p:cNvPr id="45076" name="TextBox 23"/>
          <p:cNvSpPr txBox="1">
            <a:spLocks noChangeArrowheads="1"/>
          </p:cNvSpPr>
          <p:nvPr/>
        </p:nvSpPr>
        <p:spPr bwMode="auto">
          <a:xfrm>
            <a:off x="5997575" y="3679825"/>
            <a:ext cx="976313"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$165</a:t>
            </a:r>
          </a:p>
        </p:txBody>
      </p:sp>
      <p:sp>
        <p:nvSpPr>
          <p:cNvPr id="45077" name="TextBox 24"/>
          <p:cNvSpPr txBox="1">
            <a:spLocks noChangeArrowheads="1"/>
          </p:cNvSpPr>
          <p:nvPr/>
        </p:nvSpPr>
        <p:spPr bwMode="auto">
          <a:xfrm>
            <a:off x="6831013" y="1985963"/>
            <a:ext cx="974725"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$184</a:t>
            </a:r>
          </a:p>
        </p:txBody>
      </p:sp>
      <p:sp>
        <p:nvSpPr>
          <p:cNvPr id="45078" name="TextBox 25"/>
          <p:cNvSpPr txBox="1">
            <a:spLocks noChangeArrowheads="1"/>
          </p:cNvSpPr>
          <p:nvPr/>
        </p:nvSpPr>
        <p:spPr bwMode="auto">
          <a:xfrm>
            <a:off x="7864475" y="3905250"/>
            <a:ext cx="862013" cy="461963"/>
          </a:xfrm>
          <a:prstGeom prst="rect">
            <a:avLst/>
          </a:prstGeom>
          <a:noFill/>
          <a:ln w="9525">
            <a:noFill/>
            <a:miter lim="800000"/>
            <a:headEnd/>
            <a:tailEnd/>
          </a:ln>
        </p:spPr>
        <p:txBody>
          <a:bodyPr wrap="none">
            <a:spAutoFit/>
          </a:bodyPr>
          <a:lstStyle/>
          <a:p>
            <a:r>
              <a:rPr lang="en-US" sz="2400" b="1">
                <a:solidFill>
                  <a:schemeClr val="bg1"/>
                </a:solidFill>
                <a:latin typeface="Gill Sans MT" pitchFamily="34" charset="0"/>
              </a:rPr>
              <a:t>$123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2"/>
          <p:cNvSpPr>
            <a:spLocks noChangeArrowheads="1"/>
          </p:cNvSpPr>
          <p:nvPr/>
        </p:nvSpPr>
        <p:spPr bwMode="auto">
          <a:xfrm>
            <a:off x="2971800" y="160338"/>
            <a:ext cx="7319963" cy="460375"/>
          </a:xfrm>
          <a:prstGeom prst="rect">
            <a:avLst/>
          </a:prstGeom>
          <a:noFill/>
          <a:ln w="9525">
            <a:noFill/>
            <a:miter lim="800000"/>
            <a:headEnd/>
            <a:tailEnd/>
          </a:ln>
        </p:spPr>
        <p:txBody>
          <a:bodyPr>
            <a:spAutoFit/>
          </a:bodyPr>
          <a:lstStyle/>
          <a:p>
            <a:pPr algn="ctr">
              <a:spcBef>
                <a:spcPct val="50000"/>
              </a:spcBef>
            </a:pPr>
            <a:r>
              <a:rPr lang="en-US" sz="2400" b="1">
                <a:solidFill>
                  <a:srgbClr val="0000D2"/>
                </a:solidFill>
                <a:latin typeface="Gill Sans MT" pitchFamily="34" charset="0"/>
                <a:cs typeface="Leelawadee" pitchFamily="34" charset="-34"/>
              </a:rPr>
              <a:t>SALES TAX </a:t>
            </a:r>
            <a:r>
              <a:rPr lang="en-US" sz="2400" b="1">
                <a:solidFill>
                  <a:schemeClr val="bg1"/>
                </a:solidFill>
                <a:latin typeface="Gill Sans MT" pitchFamily="34" charset="0"/>
                <a:cs typeface="Leelawadee" pitchFamily="34" charset="-34"/>
              </a:rPr>
              <a:t>PER CAPITA</a:t>
            </a:r>
          </a:p>
        </p:txBody>
      </p:sp>
      <p:sp>
        <p:nvSpPr>
          <p:cNvPr id="6" name="Oval 5"/>
          <p:cNvSpPr/>
          <p:nvPr/>
        </p:nvSpPr>
        <p:spPr>
          <a:xfrm rot="713526">
            <a:off x="1104900" y="400050"/>
            <a:ext cx="2070100" cy="2070100"/>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p:cNvSpPr/>
          <p:nvPr/>
        </p:nvSpPr>
        <p:spPr>
          <a:xfrm rot="713526">
            <a:off x="3609975" y="957263"/>
            <a:ext cx="1966913" cy="1966912"/>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rot="713526">
            <a:off x="1304925" y="2763838"/>
            <a:ext cx="1905000" cy="1905000"/>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rot="713526">
            <a:off x="3938588" y="3309938"/>
            <a:ext cx="1417637" cy="1417637"/>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rot="713526">
            <a:off x="6672263" y="1547813"/>
            <a:ext cx="1293812" cy="1293812"/>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rot="713526">
            <a:off x="5899150" y="3289300"/>
            <a:ext cx="1173163" cy="1171575"/>
          </a:xfrm>
          <a:prstGeom prst="ellipse">
            <a:avLst/>
          </a:prstGeom>
          <a:solidFill>
            <a:srgbClr val="0000D2"/>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rot="713526">
            <a:off x="7743825" y="3495675"/>
            <a:ext cx="925513" cy="9271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a:spLocks noChangeAspect="1"/>
          </p:cNvSpPr>
          <p:nvPr/>
        </p:nvSpPr>
        <p:spPr>
          <a:xfrm rot="19214323">
            <a:off x="978367" y="329434"/>
            <a:ext cx="2240358" cy="2257574"/>
          </a:xfrm>
          <a:prstGeom prst="rect">
            <a:avLst/>
          </a:prstGeom>
          <a:noFill/>
        </p:spPr>
        <p:txBody>
          <a:bodyPr spcFirstLastPara="1" wrap="none">
            <a:prstTxWarp prst="textArchUp">
              <a:avLst>
                <a:gd name="adj" fmla="val 10572861"/>
              </a:avLst>
            </a:prstTxWarp>
          </a:bodyPr>
          <a:lstStyle/>
          <a:p>
            <a:pPr algn="ctr">
              <a:defRPr/>
            </a:pPr>
            <a:r>
              <a:rPr lang="en-US" sz="1200" dirty="0">
                <a:solidFill>
                  <a:schemeClr val="bg1"/>
                </a:solidFill>
                <a:latin typeface="Gill Sans MT" pitchFamily="34" charset="0"/>
              </a:rPr>
              <a:t>P A L O    A L T O</a:t>
            </a:r>
          </a:p>
        </p:txBody>
      </p:sp>
      <p:sp>
        <p:nvSpPr>
          <p:cNvPr id="14" name="TextBox 13"/>
          <p:cNvSpPr txBox="1">
            <a:spLocks noChangeAspect="1"/>
          </p:cNvSpPr>
          <p:nvPr/>
        </p:nvSpPr>
        <p:spPr>
          <a:xfrm rot="18649050">
            <a:off x="3689816" y="703161"/>
            <a:ext cx="2518190"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C U P E R T I N O</a:t>
            </a:r>
          </a:p>
        </p:txBody>
      </p:sp>
      <p:sp>
        <p:nvSpPr>
          <p:cNvPr id="15" name="TextBox 14"/>
          <p:cNvSpPr txBox="1">
            <a:spLocks noChangeAspect="1"/>
          </p:cNvSpPr>
          <p:nvPr/>
        </p:nvSpPr>
        <p:spPr>
          <a:xfrm rot="18072783">
            <a:off x="1535801" y="2408870"/>
            <a:ext cx="2240358"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S A N T A   C L A R A</a:t>
            </a:r>
          </a:p>
        </p:txBody>
      </p:sp>
      <p:sp>
        <p:nvSpPr>
          <p:cNvPr id="47116" name="TextBox 15"/>
          <p:cNvSpPr txBox="1">
            <a:spLocks noChangeArrowheads="1"/>
          </p:cNvSpPr>
          <p:nvPr/>
        </p:nvSpPr>
        <p:spPr bwMode="auto">
          <a:xfrm>
            <a:off x="4105275" y="1643063"/>
            <a:ext cx="974725" cy="523875"/>
          </a:xfrm>
          <a:prstGeom prst="rect">
            <a:avLst/>
          </a:prstGeom>
          <a:noFill/>
          <a:ln w="9525">
            <a:noFill/>
            <a:miter lim="800000"/>
            <a:headEnd/>
            <a:tailEnd/>
          </a:ln>
        </p:spPr>
        <p:txBody>
          <a:bodyPr>
            <a:spAutoFit/>
          </a:bodyPr>
          <a:lstStyle/>
          <a:p>
            <a:r>
              <a:rPr lang="en-US" sz="2800" b="1">
                <a:solidFill>
                  <a:schemeClr val="bg1"/>
                </a:solidFill>
                <a:latin typeface="Gill Sans MT" pitchFamily="34" charset="0"/>
              </a:rPr>
              <a:t>$359</a:t>
            </a:r>
          </a:p>
        </p:txBody>
      </p:sp>
      <p:sp>
        <p:nvSpPr>
          <p:cNvPr id="47117" name="TextBox 16"/>
          <p:cNvSpPr txBox="1">
            <a:spLocks noChangeArrowheads="1"/>
          </p:cNvSpPr>
          <p:nvPr/>
        </p:nvSpPr>
        <p:spPr bwMode="auto">
          <a:xfrm>
            <a:off x="1752600" y="3409950"/>
            <a:ext cx="974725"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$314</a:t>
            </a:r>
          </a:p>
        </p:txBody>
      </p:sp>
      <p:sp>
        <p:nvSpPr>
          <p:cNvPr id="18" name="TextBox 17"/>
          <p:cNvSpPr txBox="1">
            <a:spLocks noChangeAspect="1"/>
          </p:cNvSpPr>
          <p:nvPr/>
        </p:nvSpPr>
        <p:spPr>
          <a:xfrm rot="18299171">
            <a:off x="4113376" y="2912482"/>
            <a:ext cx="2240358"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S U N </a:t>
            </a:r>
            <a:r>
              <a:rPr lang="en-US" sz="1200" dirty="0" err="1">
                <a:solidFill>
                  <a:schemeClr val="bg1"/>
                </a:solidFill>
                <a:latin typeface="Gill Sans MT" pitchFamily="34" charset="0"/>
              </a:rPr>
              <a:t>N</a:t>
            </a:r>
            <a:r>
              <a:rPr lang="en-US" sz="1200" dirty="0">
                <a:solidFill>
                  <a:schemeClr val="bg1"/>
                </a:solidFill>
                <a:latin typeface="Gill Sans MT" pitchFamily="34" charset="0"/>
              </a:rPr>
              <a:t> Y V A L E</a:t>
            </a:r>
          </a:p>
        </p:txBody>
      </p:sp>
      <p:sp>
        <p:nvSpPr>
          <p:cNvPr id="19" name="TextBox 18"/>
          <p:cNvSpPr txBox="1">
            <a:spLocks noChangeAspect="1"/>
          </p:cNvSpPr>
          <p:nvPr/>
        </p:nvSpPr>
        <p:spPr>
          <a:xfrm rot="18815560">
            <a:off x="6772466" y="1211216"/>
            <a:ext cx="2240358" cy="3071579"/>
          </a:xfrm>
          <a:prstGeom prst="rect">
            <a:avLst/>
          </a:prstGeom>
          <a:noFill/>
        </p:spPr>
        <p:txBody>
          <a:bodyPr spcFirstLastPara="1" wrap="none">
            <a:prstTxWarp prst="textArchUp">
              <a:avLst>
                <a:gd name="adj" fmla="val 10558701"/>
              </a:avLst>
            </a:prstTxWarp>
          </a:bodyPr>
          <a:lstStyle/>
          <a:p>
            <a:pPr algn="ctr">
              <a:defRPr/>
            </a:pPr>
            <a:r>
              <a:rPr lang="en-US" sz="1200" dirty="0">
                <a:solidFill>
                  <a:schemeClr val="bg1"/>
                </a:solidFill>
                <a:latin typeface="Gill Sans MT" pitchFamily="34" charset="0"/>
              </a:rPr>
              <a:t>M O U N T A I N   V I E W</a:t>
            </a:r>
          </a:p>
        </p:txBody>
      </p:sp>
      <p:sp>
        <p:nvSpPr>
          <p:cNvPr id="20" name="TextBox 19"/>
          <p:cNvSpPr txBox="1">
            <a:spLocks noChangeAspect="1"/>
          </p:cNvSpPr>
          <p:nvPr/>
        </p:nvSpPr>
        <p:spPr>
          <a:xfrm rot="19596756">
            <a:off x="8031745" y="3148933"/>
            <a:ext cx="1978803" cy="4175931"/>
          </a:xfrm>
          <a:prstGeom prst="rect">
            <a:avLst/>
          </a:prstGeom>
          <a:noFill/>
        </p:spPr>
        <p:txBody>
          <a:bodyPr spcFirstLastPara="1" wrap="none">
            <a:prstTxWarp prst="textArchUp">
              <a:avLst>
                <a:gd name="adj" fmla="val 10558701"/>
              </a:avLst>
            </a:prstTxWarp>
          </a:bodyPr>
          <a:lstStyle/>
          <a:p>
            <a:pPr algn="ctr">
              <a:defRPr/>
            </a:pPr>
            <a:r>
              <a:rPr lang="en-US" sz="1200" b="1" dirty="0">
                <a:solidFill>
                  <a:schemeClr val="bg1"/>
                </a:solidFill>
                <a:latin typeface="Gill Sans MT" pitchFamily="34" charset="0"/>
              </a:rPr>
              <a:t>S A N   J O S E</a:t>
            </a:r>
          </a:p>
        </p:txBody>
      </p:sp>
      <p:sp>
        <p:nvSpPr>
          <p:cNvPr id="47121" name="TextBox 20"/>
          <p:cNvSpPr txBox="1">
            <a:spLocks noChangeArrowheads="1"/>
          </p:cNvSpPr>
          <p:nvPr/>
        </p:nvSpPr>
        <p:spPr bwMode="auto">
          <a:xfrm>
            <a:off x="1676400" y="1123950"/>
            <a:ext cx="976313" cy="522288"/>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$366</a:t>
            </a:r>
          </a:p>
        </p:txBody>
      </p:sp>
      <p:sp>
        <p:nvSpPr>
          <p:cNvPr id="47122" name="TextBox 21"/>
          <p:cNvSpPr txBox="1">
            <a:spLocks noChangeArrowheads="1"/>
          </p:cNvSpPr>
          <p:nvPr/>
        </p:nvSpPr>
        <p:spPr bwMode="auto">
          <a:xfrm>
            <a:off x="4159250" y="3756025"/>
            <a:ext cx="976313"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$183</a:t>
            </a:r>
          </a:p>
        </p:txBody>
      </p:sp>
      <p:sp>
        <p:nvSpPr>
          <p:cNvPr id="23" name="TextBox 22"/>
          <p:cNvSpPr txBox="1">
            <a:spLocks noChangeAspect="1"/>
          </p:cNvSpPr>
          <p:nvPr/>
        </p:nvSpPr>
        <p:spPr>
          <a:xfrm rot="19501482">
            <a:off x="6049960" y="3046291"/>
            <a:ext cx="1937670" cy="3269055"/>
          </a:xfrm>
          <a:prstGeom prst="rect">
            <a:avLst/>
          </a:prstGeom>
          <a:noFill/>
        </p:spPr>
        <p:txBody>
          <a:bodyPr spcFirstLastPara="1" wrap="none">
            <a:prstTxWarp prst="textArchUp">
              <a:avLst>
                <a:gd name="adj" fmla="val 8258582"/>
              </a:avLst>
            </a:prstTxWarp>
          </a:bodyPr>
          <a:lstStyle/>
          <a:p>
            <a:pPr algn="ctr">
              <a:defRPr/>
            </a:pPr>
            <a:r>
              <a:rPr lang="en-US" sz="1200" dirty="0">
                <a:solidFill>
                  <a:schemeClr val="bg1"/>
                </a:solidFill>
                <a:latin typeface="Gill Sans MT" pitchFamily="34" charset="0"/>
              </a:rPr>
              <a:t>F R E M O N T</a:t>
            </a:r>
          </a:p>
        </p:txBody>
      </p:sp>
      <p:sp>
        <p:nvSpPr>
          <p:cNvPr id="47124" name="TextBox 23"/>
          <p:cNvSpPr txBox="1">
            <a:spLocks noChangeArrowheads="1"/>
          </p:cNvSpPr>
          <p:nvPr/>
        </p:nvSpPr>
        <p:spPr bwMode="auto">
          <a:xfrm>
            <a:off x="5997575" y="3606800"/>
            <a:ext cx="976313"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$165</a:t>
            </a:r>
          </a:p>
        </p:txBody>
      </p:sp>
      <p:sp>
        <p:nvSpPr>
          <p:cNvPr id="47125" name="TextBox 24"/>
          <p:cNvSpPr txBox="1">
            <a:spLocks noChangeArrowheads="1"/>
          </p:cNvSpPr>
          <p:nvPr/>
        </p:nvSpPr>
        <p:spPr bwMode="auto">
          <a:xfrm>
            <a:off x="6934200" y="1885950"/>
            <a:ext cx="974725" cy="523875"/>
          </a:xfrm>
          <a:prstGeom prst="rect">
            <a:avLst/>
          </a:prstGeom>
          <a:noFill/>
          <a:ln w="9525">
            <a:noFill/>
            <a:miter lim="800000"/>
            <a:headEnd/>
            <a:tailEnd/>
          </a:ln>
        </p:spPr>
        <p:txBody>
          <a:bodyPr wrap="none">
            <a:spAutoFit/>
          </a:bodyPr>
          <a:lstStyle/>
          <a:p>
            <a:r>
              <a:rPr lang="en-US" sz="2800" b="1">
                <a:solidFill>
                  <a:schemeClr val="bg1"/>
                </a:solidFill>
                <a:latin typeface="Gill Sans MT" pitchFamily="34" charset="0"/>
              </a:rPr>
              <a:t>$181</a:t>
            </a:r>
          </a:p>
        </p:txBody>
      </p:sp>
      <p:sp>
        <p:nvSpPr>
          <p:cNvPr id="47126" name="TextBox 25"/>
          <p:cNvSpPr txBox="1">
            <a:spLocks noChangeArrowheads="1"/>
          </p:cNvSpPr>
          <p:nvPr/>
        </p:nvSpPr>
        <p:spPr bwMode="auto">
          <a:xfrm>
            <a:off x="7777163" y="3714750"/>
            <a:ext cx="860425" cy="461963"/>
          </a:xfrm>
          <a:prstGeom prst="rect">
            <a:avLst/>
          </a:prstGeom>
          <a:noFill/>
          <a:ln w="9525">
            <a:noFill/>
            <a:miter lim="800000"/>
            <a:headEnd/>
            <a:tailEnd/>
          </a:ln>
        </p:spPr>
        <p:txBody>
          <a:bodyPr wrap="none">
            <a:spAutoFit/>
          </a:bodyPr>
          <a:lstStyle/>
          <a:p>
            <a:r>
              <a:rPr lang="en-US" sz="2400" b="1">
                <a:solidFill>
                  <a:schemeClr val="bg1"/>
                </a:solidFill>
                <a:latin typeface="Gill Sans MT" pitchFamily="34" charset="0"/>
              </a:rPr>
              <a:t>$137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8" descr="http://1.bp.blogspot.com/_6hs5Ut5yFxg/TOAwXuE0oLI/AAAAAAAAA-s/P4j2Iduhdg4/s1600/Station+2.jpg"/>
          <p:cNvPicPr>
            <a:picLocks noChangeAspect="1" noChangeArrowheads="1"/>
          </p:cNvPicPr>
          <p:nvPr/>
        </p:nvPicPr>
        <p:blipFill>
          <a:blip r:embed="rId3"/>
          <a:srcRect l="-27200" t="18272" r="787" b="-20544"/>
          <a:stretch>
            <a:fillRect/>
          </a:stretch>
        </p:blipFill>
        <p:spPr bwMode="auto">
          <a:xfrm>
            <a:off x="2438400" y="-92075"/>
            <a:ext cx="6705600" cy="4114800"/>
          </a:xfrm>
          <a:prstGeom prst="rect">
            <a:avLst/>
          </a:prstGeom>
          <a:noFill/>
          <a:ln w="9525">
            <a:noFill/>
            <a:miter lim="800000"/>
            <a:headEnd/>
            <a:tailEnd/>
          </a:ln>
        </p:spPr>
      </p:pic>
      <p:pic>
        <p:nvPicPr>
          <p:cNvPr id="17410" name="Picture 4" descr="http://2.bp.blogspot.com/-tcObKnBGg74/Thn3QWQE1_I/AAAAAAAAE28/kuVPlkEtu9Q/s1600/l.jpeg"/>
          <p:cNvPicPr>
            <a:picLocks noChangeAspect="1" noChangeArrowheads="1"/>
          </p:cNvPicPr>
          <p:nvPr/>
        </p:nvPicPr>
        <p:blipFill>
          <a:blip r:embed="rId4"/>
          <a:srcRect t="2" r="-1186" b="27724"/>
          <a:stretch>
            <a:fillRect/>
          </a:stretch>
        </p:blipFill>
        <p:spPr bwMode="auto">
          <a:xfrm>
            <a:off x="3451225" y="2419350"/>
            <a:ext cx="5761038" cy="2743200"/>
          </a:xfrm>
          <a:prstGeom prst="rect">
            <a:avLst/>
          </a:prstGeom>
          <a:noFill/>
          <a:ln w="9525">
            <a:noFill/>
            <a:miter lim="800000"/>
            <a:headEnd/>
            <a:tailEnd/>
          </a:ln>
        </p:spPr>
      </p:pic>
      <p:pic>
        <p:nvPicPr>
          <p:cNvPr id="17411" name="Picture 2" descr="http://images.travelpod.com/tw_slides/ta01/313/e32/san-jose-state-mlk-library-n1-san-jose.jpg"/>
          <p:cNvPicPr>
            <a:picLocks noChangeAspect="1" noChangeArrowheads="1"/>
          </p:cNvPicPr>
          <p:nvPr/>
        </p:nvPicPr>
        <p:blipFill>
          <a:blip r:embed="rId5"/>
          <a:srcRect l="-12497" t="-10857" r="-2" b="10947"/>
          <a:stretch>
            <a:fillRect/>
          </a:stretch>
        </p:blipFill>
        <p:spPr bwMode="auto">
          <a:xfrm>
            <a:off x="-533400" y="-688975"/>
            <a:ext cx="441960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2012950"/>
            <a:ext cx="762000" cy="590550"/>
          </a:xfrm>
          <a:prstGeom prst="rect">
            <a:avLst/>
          </a:prstGeom>
          <a:solidFill>
            <a:srgbClr val="00B0F0"/>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4400" b="1" dirty="0">
                <a:solidFill>
                  <a:schemeClr val="bg1"/>
                </a:solidFill>
              </a:rPr>
              <a:t>2</a:t>
            </a:r>
          </a:p>
        </p:txBody>
      </p:sp>
      <p:sp>
        <p:nvSpPr>
          <p:cNvPr id="6" name="TextBox 5"/>
          <p:cNvSpPr txBox="1"/>
          <p:nvPr/>
        </p:nvSpPr>
        <p:spPr>
          <a:xfrm>
            <a:off x="1533623" y="1897825"/>
            <a:ext cx="6833217" cy="830997"/>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4800" b="1" dirty="0">
                <a:solidFill>
                  <a:srgbClr val="0000B8"/>
                </a:solidFill>
                <a:latin typeface="Gill Sans MT" pitchFamily="34" charset="0"/>
              </a:rPr>
              <a:t>Align Around Ambition</a:t>
            </a:r>
          </a:p>
        </p:txBody>
      </p:sp>
      <p:sp>
        <p:nvSpPr>
          <p:cNvPr id="7" name="TextBox 6"/>
          <p:cNvSpPr txBox="1"/>
          <p:nvPr/>
        </p:nvSpPr>
        <p:spPr>
          <a:xfrm>
            <a:off x="3048000" y="2664529"/>
            <a:ext cx="3374642" cy="646331"/>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3600" dirty="0">
                <a:solidFill>
                  <a:schemeClr val="bg1"/>
                </a:solidFill>
                <a:latin typeface="Gill Sans MT" pitchFamily="34" charset="0"/>
              </a:rPr>
              <a:t>(Set Bold Goals)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7"/>
          <p:cNvPicPr>
            <a:picLocks noChangeAspect="1" noChangeArrowheads="1"/>
          </p:cNvPicPr>
          <p:nvPr/>
        </p:nvPicPr>
        <p:blipFill>
          <a:blip r:embed="rId3"/>
          <a:srcRect t="-3584" b="14586"/>
          <a:stretch>
            <a:fillRect/>
          </a:stretch>
        </p:blipFill>
        <p:spPr bwMode="auto">
          <a:xfrm>
            <a:off x="-457200" y="-415925"/>
            <a:ext cx="9601200" cy="557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685800" y="-366713"/>
            <a:ext cx="6705600" cy="5632451"/>
          </a:xfrm>
          <a:prstGeom prst="rect">
            <a:avLst/>
          </a:prstGeom>
          <a:noFill/>
          <a:ln w="9525">
            <a:noFill/>
            <a:miter lim="800000"/>
            <a:headEnd/>
            <a:tailEnd/>
          </a:ln>
        </p:spPr>
        <p:txBody>
          <a:bodyPr>
            <a:spAutoFit/>
          </a:bodyPr>
          <a:lstStyle/>
          <a:p>
            <a:endParaRPr lang="en-US" sz="8000" b="1">
              <a:solidFill>
                <a:schemeClr val="bg1"/>
              </a:solidFill>
              <a:latin typeface="Gill Sans MT" pitchFamily="34" charset="0"/>
            </a:endParaRPr>
          </a:p>
          <a:p>
            <a:r>
              <a:rPr lang="en-US" sz="7000" b="1">
                <a:solidFill>
                  <a:schemeClr val="bg1"/>
                </a:solidFill>
                <a:latin typeface="Gill Sans MT" pitchFamily="34" charset="0"/>
              </a:rPr>
              <a:t>      21</a:t>
            </a:r>
          </a:p>
          <a:p>
            <a:r>
              <a:rPr lang="en-US" sz="7000" b="1">
                <a:solidFill>
                  <a:schemeClr val="bg1"/>
                </a:solidFill>
                <a:latin typeface="Gill Sans MT" pitchFamily="34" charset="0"/>
              </a:rPr>
              <a:t>      73  </a:t>
            </a:r>
          </a:p>
          <a:p>
            <a:r>
              <a:rPr lang="en-US" sz="7000" b="1">
                <a:solidFill>
                  <a:schemeClr val="bg1"/>
                </a:solidFill>
                <a:latin typeface="Gill Sans MT" pitchFamily="34" charset="0"/>
              </a:rPr>
              <a:t>        7</a:t>
            </a:r>
          </a:p>
          <a:p>
            <a:r>
              <a:rPr lang="en-US" sz="7000" b="1">
                <a:solidFill>
                  <a:schemeClr val="bg1"/>
                </a:solidFill>
                <a:latin typeface="Gill Sans MT" pitchFamily="34" charset="0"/>
              </a:rPr>
              <a:t>10,000</a:t>
            </a:r>
          </a:p>
        </p:txBody>
      </p:sp>
      <p:sp>
        <p:nvSpPr>
          <p:cNvPr id="53250" name="TextBox 2"/>
          <p:cNvSpPr txBox="1">
            <a:spLocks noChangeArrowheads="1"/>
          </p:cNvSpPr>
          <p:nvPr/>
        </p:nvSpPr>
        <p:spPr bwMode="auto">
          <a:xfrm>
            <a:off x="3414713" y="133350"/>
            <a:ext cx="4500562" cy="584200"/>
          </a:xfrm>
          <a:prstGeom prst="rect">
            <a:avLst/>
          </a:prstGeom>
          <a:noFill/>
          <a:ln w="9525">
            <a:noFill/>
            <a:miter lim="800000"/>
            <a:headEnd/>
            <a:tailEnd/>
          </a:ln>
        </p:spPr>
        <p:txBody>
          <a:bodyPr wrap="none">
            <a:spAutoFit/>
          </a:bodyPr>
          <a:lstStyle/>
          <a:p>
            <a:r>
              <a:rPr lang="en-US" sz="3200">
                <a:solidFill>
                  <a:srgbClr val="0000B8"/>
                </a:solidFill>
                <a:latin typeface="Gill Sans MT" pitchFamily="34" charset="0"/>
              </a:rPr>
              <a:t>% reduction in energy use</a:t>
            </a:r>
          </a:p>
        </p:txBody>
      </p:sp>
      <p:sp>
        <p:nvSpPr>
          <p:cNvPr id="53251" name="TextBox 3"/>
          <p:cNvSpPr txBox="1">
            <a:spLocks noChangeArrowheads="1"/>
          </p:cNvSpPr>
          <p:nvPr/>
        </p:nvSpPr>
        <p:spPr bwMode="auto">
          <a:xfrm>
            <a:off x="3460750" y="1077913"/>
            <a:ext cx="3522663" cy="585787"/>
          </a:xfrm>
          <a:prstGeom prst="rect">
            <a:avLst/>
          </a:prstGeom>
          <a:noFill/>
          <a:ln w="9525">
            <a:noFill/>
            <a:miter lim="800000"/>
            <a:headEnd/>
            <a:tailEnd/>
          </a:ln>
        </p:spPr>
        <p:txBody>
          <a:bodyPr wrap="none">
            <a:spAutoFit/>
          </a:bodyPr>
          <a:lstStyle/>
          <a:p>
            <a:r>
              <a:rPr lang="en-US" sz="3200">
                <a:solidFill>
                  <a:srgbClr val="0000B8"/>
                </a:solidFill>
                <a:latin typeface="Gill Sans MT" pitchFamily="34" charset="0"/>
              </a:rPr>
              <a:t>% renewable energy</a:t>
            </a:r>
          </a:p>
        </p:txBody>
      </p:sp>
      <p:sp>
        <p:nvSpPr>
          <p:cNvPr id="53252" name="TextBox 4"/>
          <p:cNvSpPr txBox="1">
            <a:spLocks noChangeArrowheads="1"/>
          </p:cNvSpPr>
          <p:nvPr/>
        </p:nvSpPr>
        <p:spPr bwMode="auto">
          <a:xfrm>
            <a:off x="3479800" y="2178050"/>
            <a:ext cx="2906713" cy="585788"/>
          </a:xfrm>
          <a:prstGeom prst="rect">
            <a:avLst/>
          </a:prstGeom>
          <a:noFill/>
          <a:ln w="9525">
            <a:noFill/>
            <a:miter lim="800000"/>
            <a:headEnd/>
            <a:tailEnd/>
          </a:ln>
        </p:spPr>
        <p:txBody>
          <a:bodyPr wrap="none">
            <a:spAutoFit/>
          </a:bodyPr>
          <a:lstStyle/>
          <a:p>
            <a:r>
              <a:rPr lang="en-US" sz="3200">
                <a:solidFill>
                  <a:srgbClr val="0000B8"/>
                </a:solidFill>
                <a:latin typeface="Gill Sans MT" pitchFamily="34" charset="0"/>
              </a:rPr>
              <a:t>% trash diverted</a:t>
            </a:r>
          </a:p>
        </p:txBody>
      </p:sp>
      <p:sp>
        <p:nvSpPr>
          <p:cNvPr id="53253" name="TextBox 5"/>
          <p:cNvSpPr txBox="1">
            <a:spLocks noChangeArrowheads="1"/>
          </p:cNvSpPr>
          <p:nvPr/>
        </p:nvSpPr>
        <p:spPr bwMode="auto">
          <a:xfrm>
            <a:off x="3298825" y="3276600"/>
            <a:ext cx="5473700" cy="584200"/>
          </a:xfrm>
          <a:prstGeom prst="rect">
            <a:avLst/>
          </a:prstGeom>
          <a:noFill/>
          <a:ln w="9525">
            <a:noFill/>
            <a:miter lim="800000"/>
            <a:headEnd/>
            <a:tailEnd/>
          </a:ln>
        </p:spPr>
        <p:txBody>
          <a:bodyPr wrap="none">
            <a:spAutoFit/>
          </a:bodyPr>
          <a:lstStyle/>
          <a:p>
            <a:r>
              <a:rPr lang="en-US" sz="3200">
                <a:solidFill>
                  <a:srgbClr val="0000B8"/>
                </a:solidFill>
                <a:latin typeface="Gill Sans MT" pitchFamily="34" charset="0"/>
              </a:rPr>
              <a:t>  million sq. ft. of green buildings</a:t>
            </a:r>
          </a:p>
        </p:txBody>
      </p:sp>
      <p:sp>
        <p:nvSpPr>
          <p:cNvPr id="53254" name="TextBox 6"/>
          <p:cNvSpPr txBox="1">
            <a:spLocks noChangeArrowheads="1"/>
          </p:cNvSpPr>
          <p:nvPr/>
        </p:nvSpPr>
        <p:spPr bwMode="auto">
          <a:xfrm>
            <a:off x="3605213" y="4324350"/>
            <a:ext cx="2655887" cy="584200"/>
          </a:xfrm>
          <a:prstGeom prst="rect">
            <a:avLst/>
          </a:prstGeom>
          <a:noFill/>
          <a:ln w="9525">
            <a:noFill/>
            <a:miter lim="800000"/>
            <a:headEnd/>
            <a:tailEnd/>
          </a:ln>
        </p:spPr>
        <p:txBody>
          <a:bodyPr wrap="none">
            <a:spAutoFit/>
          </a:bodyPr>
          <a:lstStyle/>
          <a:p>
            <a:r>
              <a:rPr lang="en-US" sz="3200">
                <a:solidFill>
                  <a:srgbClr val="0000B8"/>
                </a:solidFill>
                <a:latin typeface="Gill Sans MT" pitchFamily="34" charset="0"/>
              </a:rPr>
              <a:t>clean tech jobs</a:t>
            </a:r>
          </a:p>
        </p:txBody>
      </p:sp>
      <p:sp>
        <p:nvSpPr>
          <p:cNvPr id="53255" name="TextBox 7"/>
          <p:cNvSpPr txBox="1">
            <a:spLocks noChangeArrowheads="1"/>
          </p:cNvSpPr>
          <p:nvPr/>
        </p:nvSpPr>
        <p:spPr bwMode="auto">
          <a:xfrm>
            <a:off x="1101725" y="-139700"/>
            <a:ext cx="2176463" cy="1446213"/>
          </a:xfrm>
          <a:prstGeom prst="rect">
            <a:avLst/>
          </a:prstGeom>
          <a:noFill/>
          <a:ln w="9525">
            <a:noFill/>
            <a:miter lim="800000"/>
            <a:headEnd/>
            <a:tailEnd/>
          </a:ln>
        </p:spPr>
        <p:txBody>
          <a:bodyPr wrap="none">
            <a:spAutoFit/>
          </a:bodyPr>
          <a:lstStyle/>
          <a:p>
            <a:r>
              <a:rPr lang="en-US" sz="7000" b="1">
                <a:solidFill>
                  <a:schemeClr val="bg1"/>
                </a:solidFill>
                <a:latin typeface="Gill Sans MT" pitchFamily="34" charset="0"/>
              </a:rPr>
              <a:t>    13</a:t>
            </a:r>
          </a:p>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5"/>
          <p:cNvGrpSpPr>
            <a:grpSpLocks/>
          </p:cNvGrpSpPr>
          <p:nvPr/>
        </p:nvGrpSpPr>
        <p:grpSpPr bwMode="auto">
          <a:xfrm>
            <a:off x="-315913" y="-49213"/>
            <a:ext cx="9612313" cy="5214938"/>
            <a:chOff x="-182880" y="23750"/>
            <a:chExt cx="9414945" cy="6776850"/>
          </a:xfrm>
        </p:grpSpPr>
        <p:sp>
          <p:nvSpPr>
            <p:cNvPr id="4" name="Rectangle 3"/>
            <p:cNvSpPr/>
            <p:nvPr/>
          </p:nvSpPr>
          <p:spPr>
            <a:xfrm>
              <a:off x="-78701" y="75325"/>
              <a:ext cx="9262564" cy="72822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5299" name="Picture 2" descr="image001"/>
            <p:cNvPicPr>
              <a:picLocks noChangeAspect="1" noChangeArrowheads="1"/>
            </p:cNvPicPr>
            <p:nvPr/>
          </p:nvPicPr>
          <p:blipFill>
            <a:blip r:embed="rId3"/>
            <a:srcRect l="-1114" r="1114"/>
            <a:stretch>
              <a:fillRect/>
            </a:stretch>
          </p:blipFill>
          <p:spPr bwMode="auto">
            <a:xfrm>
              <a:off x="-182880" y="681669"/>
              <a:ext cx="9414945" cy="5566731"/>
            </a:xfrm>
            <a:prstGeom prst="rect">
              <a:avLst/>
            </a:prstGeom>
            <a:noFill/>
            <a:ln w="9525">
              <a:noFill/>
              <a:miter lim="800000"/>
              <a:headEnd/>
              <a:tailEnd/>
            </a:ln>
          </p:spPr>
        </p:pic>
        <p:sp>
          <p:nvSpPr>
            <p:cNvPr id="55300" name="TextBox 1"/>
            <p:cNvSpPr txBox="1">
              <a:spLocks noChangeArrowheads="1"/>
            </p:cNvSpPr>
            <p:nvPr/>
          </p:nvSpPr>
          <p:spPr bwMode="auto">
            <a:xfrm>
              <a:off x="228906" y="23750"/>
              <a:ext cx="8547209" cy="839942"/>
            </a:xfrm>
            <a:prstGeom prst="rect">
              <a:avLst/>
            </a:prstGeom>
            <a:noFill/>
            <a:ln w="9525">
              <a:noFill/>
              <a:miter lim="800000"/>
              <a:headEnd/>
              <a:tailEnd/>
            </a:ln>
          </p:spPr>
          <p:txBody>
            <a:bodyPr wrap="none">
              <a:spAutoFit/>
            </a:bodyPr>
            <a:lstStyle/>
            <a:p>
              <a:r>
                <a:rPr lang="en-US" sz="3600">
                  <a:solidFill>
                    <a:schemeClr val="bg1"/>
                  </a:solidFill>
                  <a:latin typeface="Gill Sans MT" pitchFamily="34" charset="0"/>
                </a:rPr>
                <a:t>ENVISION SAN JOSE 2040 GENERAL PLAN</a:t>
              </a:r>
            </a:p>
          </p:txBody>
        </p:sp>
        <p:sp>
          <p:nvSpPr>
            <p:cNvPr id="5" name="Rectangle 4"/>
            <p:cNvSpPr/>
            <p:nvPr/>
          </p:nvSpPr>
          <p:spPr>
            <a:xfrm>
              <a:off x="-78701" y="6196151"/>
              <a:ext cx="9310766" cy="60444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Eras Light ITC" pitchFamily="34" charset="0"/>
                </a:rPr>
                <a:t>Building a City of Great Places</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C:\Users\tina.kapoor\AppData\Local\Microsoft\Windows\Temporary Internet Files\Content.Outlook\UMH517CS\City_1950_vs_1990 (2).jpg"/>
          <p:cNvPicPr>
            <a:picLocks noChangeAspect="1" noChangeArrowheads="1"/>
          </p:cNvPicPr>
          <p:nvPr/>
        </p:nvPicPr>
        <p:blipFill>
          <a:blip r:embed="rId3"/>
          <a:srcRect l="-31964" b="-1022"/>
          <a:stretch>
            <a:fillRect/>
          </a:stretch>
        </p:blipFill>
        <p:spPr bwMode="auto">
          <a:xfrm>
            <a:off x="-1457325" y="109538"/>
            <a:ext cx="9915525" cy="5053012"/>
          </a:xfrm>
          <a:prstGeom prst="rect">
            <a:avLst/>
          </a:prstGeom>
          <a:noFill/>
          <a:ln w="9525">
            <a:noFill/>
            <a:miter lim="800000"/>
            <a:headEnd/>
            <a:tailEnd/>
          </a:ln>
        </p:spPr>
      </p:pic>
      <p:sp>
        <p:nvSpPr>
          <p:cNvPr id="57347" name="TextBox 4"/>
          <p:cNvSpPr txBox="1">
            <a:spLocks noChangeArrowheads="1"/>
          </p:cNvSpPr>
          <p:nvPr/>
        </p:nvSpPr>
        <p:spPr bwMode="auto">
          <a:xfrm>
            <a:off x="1143000" y="3760788"/>
            <a:ext cx="903288" cy="522287"/>
          </a:xfrm>
          <a:prstGeom prst="rect">
            <a:avLst/>
          </a:prstGeom>
          <a:noFill/>
          <a:ln w="9525">
            <a:noFill/>
            <a:miter lim="800000"/>
            <a:headEnd/>
            <a:tailEnd/>
          </a:ln>
        </p:spPr>
        <p:txBody>
          <a:bodyPr wrap="none">
            <a:spAutoFit/>
          </a:bodyPr>
          <a:lstStyle/>
          <a:p>
            <a:r>
              <a:rPr lang="en-US" sz="2800">
                <a:latin typeface="Gill Sans MT" pitchFamily="34" charset="0"/>
              </a:rPr>
              <a:t>1950</a:t>
            </a:r>
          </a:p>
        </p:txBody>
      </p:sp>
      <p:sp>
        <p:nvSpPr>
          <p:cNvPr id="57348" name="TextBox 8"/>
          <p:cNvSpPr txBox="1">
            <a:spLocks noChangeArrowheads="1"/>
          </p:cNvSpPr>
          <p:nvPr/>
        </p:nvSpPr>
        <p:spPr bwMode="auto">
          <a:xfrm>
            <a:off x="1143000" y="4276725"/>
            <a:ext cx="903288" cy="522288"/>
          </a:xfrm>
          <a:prstGeom prst="rect">
            <a:avLst/>
          </a:prstGeom>
          <a:noFill/>
          <a:ln w="9525">
            <a:noFill/>
            <a:miter lim="800000"/>
            <a:headEnd/>
            <a:tailEnd/>
          </a:ln>
        </p:spPr>
        <p:txBody>
          <a:bodyPr wrap="none">
            <a:spAutoFit/>
          </a:bodyPr>
          <a:lstStyle/>
          <a:p>
            <a:r>
              <a:rPr lang="en-US" sz="2800">
                <a:latin typeface="Gill Sans MT" pitchFamily="34" charset="0"/>
              </a:rPr>
              <a:t>1980</a:t>
            </a:r>
          </a:p>
        </p:txBody>
      </p:sp>
      <p:sp>
        <p:nvSpPr>
          <p:cNvPr id="2" name="Rectangle 1"/>
          <p:cNvSpPr/>
          <p:nvPr/>
        </p:nvSpPr>
        <p:spPr>
          <a:xfrm>
            <a:off x="609600" y="0"/>
            <a:ext cx="6858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838200" y="3883025"/>
            <a:ext cx="190500" cy="147638"/>
          </a:xfrm>
          <a:prstGeom prst="roundRect">
            <a:avLst/>
          </a:prstGeom>
          <a:solidFill>
            <a:srgbClr val="0000FF"/>
          </a:solidFill>
          <a:ln>
            <a:solidFill>
              <a:srgbClr val="0000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838200" y="4405313"/>
            <a:ext cx="190500" cy="1349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1"/>
          <p:cNvPicPr>
            <a:picLocks noChangeAspect="1"/>
          </p:cNvPicPr>
          <p:nvPr/>
        </p:nvPicPr>
        <p:blipFill>
          <a:blip r:embed="rId3"/>
          <a:srcRect/>
          <a:stretch>
            <a:fillRect/>
          </a:stretch>
        </p:blipFill>
        <p:spPr bwMode="auto">
          <a:xfrm>
            <a:off x="1066800" y="133350"/>
            <a:ext cx="7032625" cy="477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5" descr="4VMT-density"/>
          <p:cNvPicPr>
            <a:picLocks noChangeAspect="1" noChangeArrowheads="1"/>
          </p:cNvPicPr>
          <p:nvPr/>
        </p:nvPicPr>
        <p:blipFill>
          <a:blip r:embed="rId3"/>
          <a:srcRect/>
          <a:stretch>
            <a:fillRect/>
          </a:stretch>
        </p:blipFill>
        <p:spPr bwMode="auto">
          <a:xfrm>
            <a:off x="3175" y="742950"/>
            <a:ext cx="9156700" cy="4114800"/>
          </a:xfrm>
          <a:prstGeom prst="rect">
            <a:avLst/>
          </a:prstGeom>
          <a:noFill/>
          <a:ln w="9525">
            <a:noFill/>
            <a:miter lim="800000"/>
            <a:headEnd/>
            <a:tailEnd/>
          </a:ln>
        </p:spPr>
      </p:pic>
      <p:sp>
        <p:nvSpPr>
          <p:cNvPr id="61443" name="Rectangle 4"/>
          <p:cNvSpPr>
            <a:spLocks noChangeArrowheads="1"/>
          </p:cNvSpPr>
          <p:nvPr/>
        </p:nvSpPr>
        <p:spPr bwMode="auto">
          <a:xfrm>
            <a:off x="3673475" y="792163"/>
            <a:ext cx="5486400" cy="1697037"/>
          </a:xfrm>
          <a:prstGeom prst="rect">
            <a:avLst/>
          </a:prstGeom>
          <a:noFill/>
          <a:ln w="9525">
            <a:noFill/>
            <a:miter lim="800000"/>
            <a:headEnd/>
            <a:tailEnd/>
          </a:ln>
        </p:spPr>
        <p:txBody>
          <a:bodyPr lIns="217709" tIns="108855" rIns="217709" bIns="108855">
            <a:spAutoFit/>
          </a:bodyPr>
          <a:lstStyle/>
          <a:p>
            <a:pPr defTabSz="2176463"/>
            <a:r>
              <a:rPr lang="en-US" sz="9600" b="1">
                <a:solidFill>
                  <a:srgbClr val="FF6600"/>
                </a:solidFill>
                <a:latin typeface="Calibri" pitchFamily="34" charset="0"/>
              </a:rPr>
              <a:t>-40% </a:t>
            </a:r>
            <a:r>
              <a:rPr lang="en-US" sz="2800" b="1">
                <a:solidFill>
                  <a:srgbClr val="FF6600"/>
                </a:solidFill>
                <a:latin typeface="Calibri" pitchFamily="34" charset="0"/>
              </a:rPr>
              <a:t>trips by car</a:t>
            </a:r>
          </a:p>
        </p:txBody>
      </p:sp>
      <p:sp>
        <p:nvSpPr>
          <p:cNvPr id="4" name="TextBox 3"/>
          <p:cNvSpPr txBox="1"/>
          <p:nvPr/>
        </p:nvSpPr>
        <p:spPr>
          <a:xfrm>
            <a:off x="512802" y="1428751"/>
            <a:ext cx="553998" cy="2427848"/>
          </a:xfrm>
          <a:prstGeom prst="rect">
            <a:avLst/>
          </a:prstGeom>
          <a:solidFill>
            <a:schemeClr val="bg1"/>
          </a:solidFill>
        </p:spPr>
        <p:txBody>
          <a:bodyPr vert="vert270">
            <a:spAutoFit/>
          </a:bodyPr>
          <a:lstStyle/>
          <a:p>
            <a:pPr>
              <a:defRPr/>
            </a:pPr>
            <a:r>
              <a:rPr lang="en-US" sz="2400" dirty="0"/>
              <a:t>Trips by car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p:cNvPicPr>
          <p:nvPr/>
        </p:nvPicPr>
        <p:blipFill>
          <a:blip r:embed="rId3"/>
          <a:srcRect t="5005" b="11496"/>
          <a:stretch>
            <a:fillRect/>
          </a:stretch>
        </p:blipFill>
        <p:spPr bwMode="auto">
          <a:xfrm>
            <a:off x="-44450" y="57150"/>
            <a:ext cx="9231313" cy="5086350"/>
          </a:xfrm>
          <a:prstGeom prst="rect">
            <a:avLst/>
          </a:prstGeom>
          <a:noFill/>
          <a:ln w="9525">
            <a:noFill/>
            <a:miter lim="800000"/>
            <a:headEnd/>
            <a:tailEnd/>
          </a:ln>
        </p:spPr>
      </p:pic>
      <p:sp>
        <p:nvSpPr>
          <p:cNvPr id="16" name="Rectangle 15"/>
          <p:cNvSpPr/>
          <p:nvPr/>
        </p:nvSpPr>
        <p:spPr>
          <a:xfrm>
            <a:off x="-87313" y="4763"/>
            <a:ext cx="9372601" cy="78105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152400" y="57150"/>
            <a:ext cx="9383713" cy="646113"/>
          </a:xfrm>
          <a:prstGeom prst="rect">
            <a:avLst/>
          </a:prstGeom>
        </p:spPr>
        <p:txBody>
          <a:bodyPr>
            <a:spAutoFit/>
          </a:bodyPr>
          <a:lstStyle/>
          <a:p>
            <a:pPr marL="742950" indent="-742950" fontAlgn="auto">
              <a:spcBef>
                <a:spcPct val="50000"/>
              </a:spcBef>
              <a:spcAft>
                <a:spcPts val="0"/>
              </a:spcAft>
              <a:defRPr/>
            </a:pPr>
            <a:r>
              <a:rPr lang="en-US" sz="3600" b="1" dirty="0">
                <a:solidFill>
                  <a:srgbClr val="0000D2"/>
                </a:solidFill>
                <a:latin typeface="Gill Sans MT" pitchFamily="34" charset="0"/>
              </a:rPr>
              <a:t>                 WORKING TOGETHER</a:t>
            </a:r>
            <a:endParaRPr lang="en-US" sz="3600" b="1" dirty="0">
              <a:solidFill>
                <a:srgbClr val="0000D2"/>
              </a:solidFill>
              <a:latin typeface="Gill Sans MT" pitchFamily="34" charset="0"/>
              <a:cs typeface="+mn-cs"/>
            </a:endParaRPr>
          </a:p>
        </p:txBody>
      </p:sp>
      <p:sp>
        <p:nvSpPr>
          <p:cNvPr id="63492" name="TextBox 32"/>
          <p:cNvSpPr txBox="1">
            <a:spLocks noChangeArrowheads="1"/>
          </p:cNvSpPr>
          <p:nvPr/>
        </p:nvSpPr>
        <p:spPr bwMode="auto">
          <a:xfrm>
            <a:off x="1112838" y="971550"/>
            <a:ext cx="1935162" cy="581025"/>
          </a:xfrm>
          <a:prstGeom prst="rect">
            <a:avLst/>
          </a:prstGeom>
          <a:noFill/>
          <a:ln w="9525">
            <a:noFill/>
            <a:miter lim="800000"/>
            <a:headEnd/>
            <a:tailEnd/>
          </a:ln>
        </p:spPr>
        <p:txBody>
          <a:bodyPr wrap="none">
            <a:spAutoFit/>
          </a:bodyPr>
          <a:lstStyle/>
          <a:p>
            <a:pPr algn="ctr"/>
            <a:r>
              <a:rPr lang="en-US" sz="1600" b="1">
                <a:latin typeface="Gill Sans MT" pitchFamily="34" charset="0"/>
              </a:rPr>
              <a:t>LONG-TENURED</a:t>
            </a:r>
          </a:p>
          <a:p>
            <a:pPr algn="ctr"/>
            <a:r>
              <a:rPr lang="en-US" sz="1600" b="1">
                <a:latin typeface="Gill Sans MT" pitchFamily="34" charset="0"/>
              </a:rPr>
              <a:t>EMPLOYEES</a:t>
            </a:r>
          </a:p>
        </p:txBody>
      </p:sp>
      <p:sp>
        <p:nvSpPr>
          <p:cNvPr id="63493" name="TextBox 34"/>
          <p:cNvSpPr txBox="1">
            <a:spLocks noChangeArrowheads="1"/>
          </p:cNvSpPr>
          <p:nvPr/>
        </p:nvSpPr>
        <p:spPr bwMode="auto">
          <a:xfrm>
            <a:off x="152400" y="1809750"/>
            <a:ext cx="1703388" cy="581025"/>
          </a:xfrm>
          <a:prstGeom prst="rect">
            <a:avLst/>
          </a:prstGeom>
          <a:noFill/>
          <a:ln w="9525">
            <a:noFill/>
            <a:miter lim="800000"/>
            <a:headEnd/>
            <a:tailEnd/>
          </a:ln>
        </p:spPr>
        <p:txBody>
          <a:bodyPr wrap="none">
            <a:spAutoFit/>
          </a:bodyPr>
          <a:lstStyle/>
          <a:p>
            <a:pPr algn="ctr"/>
            <a:r>
              <a:rPr lang="en-US" sz="1600" b="1">
                <a:latin typeface="Gill Sans MT" pitchFamily="34" charset="0"/>
              </a:rPr>
              <a:t>NEW (TIER 2+)</a:t>
            </a:r>
          </a:p>
          <a:p>
            <a:pPr algn="ctr"/>
            <a:r>
              <a:rPr lang="en-US" sz="1600" b="1">
                <a:latin typeface="Gill Sans MT" pitchFamily="34" charset="0"/>
              </a:rPr>
              <a:t>EMPLOYEES</a:t>
            </a:r>
          </a:p>
        </p:txBody>
      </p:sp>
      <p:sp>
        <p:nvSpPr>
          <p:cNvPr id="63494" name="TextBox 35"/>
          <p:cNvSpPr txBox="1">
            <a:spLocks noChangeArrowheads="1"/>
          </p:cNvSpPr>
          <p:nvPr/>
        </p:nvSpPr>
        <p:spPr bwMode="auto">
          <a:xfrm>
            <a:off x="152400" y="3867150"/>
            <a:ext cx="1752600" cy="336550"/>
          </a:xfrm>
          <a:prstGeom prst="rect">
            <a:avLst/>
          </a:prstGeom>
          <a:noFill/>
          <a:ln w="9525">
            <a:noFill/>
            <a:miter lim="800000"/>
            <a:headEnd/>
            <a:tailEnd/>
          </a:ln>
        </p:spPr>
        <p:txBody>
          <a:bodyPr wrap="none">
            <a:spAutoFit/>
          </a:bodyPr>
          <a:lstStyle/>
          <a:p>
            <a:pPr algn="ctr"/>
            <a:r>
              <a:rPr lang="en-US" sz="1600" b="1">
                <a:latin typeface="Gill Sans MT" pitchFamily="34" charset="0"/>
              </a:rPr>
              <a:t>CONTRACTOR</a:t>
            </a:r>
          </a:p>
        </p:txBody>
      </p:sp>
      <p:sp>
        <p:nvSpPr>
          <p:cNvPr id="63495" name="TextBox 36"/>
          <p:cNvSpPr txBox="1">
            <a:spLocks noChangeArrowheads="1"/>
          </p:cNvSpPr>
          <p:nvPr/>
        </p:nvSpPr>
        <p:spPr bwMode="auto">
          <a:xfrm>
            <a:off x="4886325" y="4672013"/>
            <a:ext cx="1514475" cy="338137"/>
          </a:xfrm>
          <a:prstGeom prst="rect">
            <a:avLst/>
          </a:prstGeom>
          <a:noFill/>
          <a:ln w="9525">
            <a:noFill/>
            <a:miter lim="800000"/>
            <a:headEnd/>
            <a:tailEnd/>
          </a:ln>
        </p:spPr>
        <p:txBody>
          <a:bodyPr wrap="none">
            <a:spAutoFit/>
          </a:bodyPr>
          <a:lstStyle/>
          <a:p>
            <a:pPr algn="ctr"/>
            <a:r>
              <a:rPr lang="en-US" sz="1600" b="1">
                <a:latin typeface="Gill Sans MT" pitchFamily="34" charset="0"/>
              </a:rPr>
              <a:t>VOLUNTEER</a:t>
            </a:r>
          </a:p>
        </p:txBody>
      </p:sp>
      <p:sp>
        <p:nvSpPr>
          <p:cNvPr id="63496" name="TextBox 37"/>
          <p:cNvSpPr txBox="1">
            <a:spLocks noChangeArrowheads="1"/>
          </p:cNvSpPr>
          <p:nvPr/>
        </p:nvSpPr>
        <p:spPr bwMode="auto">
          <a:xfrm>
            <a:off x="803275" y="4368800"/>
            <a:ext cx="1558925" cy="336550"/>
          </a:xfrm>
          <a:prstGeom prst="rect">
            <a:avLst/>
          </a:prstGeom>
          <a:noFill/>
          <a:ln w="9525">
            <a:noFill/>
            <a:miter lim="800000"/>
            <a:headEnd/>
            <a:tailEnd/>
          </a:ln>
        </p:spPr>
        <p:txBody>
          <a:bodyPr wrap="none">
            <a:spAutoFit/>
          </a:bodyPr>
          <a:lstStyle/>
          <a:p>
            <a:pPr algn="ctr"/>
            <a:r>
              <a:rPr lang="en-US" sz="1600" b="1">
                <a:latin typeface="Gill Sans MT" pitchFamily="34" charset="0"/>
              </a:rPr>
              <a:t>NON-PROFIT</a:t>
            </a:r>
          </a:p>
        </p:txBody>
      </p:sp>
      <p:sp>
        <p:nvSpPr>
          <p:cNvPr id="63497" name="TextBox 38"/>
          <p:cNvSpPr txBox="1">
            <a:spLocks noChangeArrowheads="1"/>
          </p:cNvSpPr>
          <p:nvPr/>
        </p:nvSpPr>
        <p:spPr bwMode="auto">
          <a:xfrm>
            <a:off x="2362200" y="4748213"/>
            <a:ext cx="1976438" cy="338137"/>
          </a:xfrm>
          <a:prstGeom prst="rect">
            <a:avLst/>
          </a:prstGeom>
          <a:noFill/>
          <a:ln w="9525">
            <a:noFill/>
            <a:miter lim="800000"/>
            <a:headEnd/>
            <a:tailEnd/>
          </a:ln>
        </p:spPr>
        <p:txBody>
          <a:bodyPr wrap="none">
            <a:spAutoFit/>
          </a:bodyPr>
          <a:lstStyle/>
          <a:p>
            <a:pPr algn="ctr"/>
            <a:r>
              <a:rPr lang="en-US" sz="1600" b="1">
                <a:latin typeface="Gill Sans MT" pitchFamily="34" charset="0"/>
              </a:rPr>
              <a:t>TEMP EMPLOYEE</a:t>
            </a:r>
          </a:p>
        </p:txBody>
      </p:sp>
      <p:sp>
        <p:nvSpPr>
          <p:cNvPr id="63498" name="TextBox 39"/>
          <p:cNvSpPr txBox="1">
            <a:spLocks noChangeArrowheads="1"/>
          </p:cNvSpPr>
          <p:nvPr/>
        </p:nvSpPr>
        <p:spPr bwMode="auto">
          <a:xfrm>
            <a:off x="6858000" y="4248150"/>
            <a:ext cx="2133600" cy="581025"/>
          </a:xfrm>
          <a:prstGeom prst="rect">
            <a:avLst/>
          </a:prstGeom>
          <a:noFill/>
          <a:ln w="9525">
            <a:noFill/>
            <a:miter lim="800000"/>
            <a:headEnd/>
            <a:tailEnd/>
          </a:ln>
        </p:spPr>
        <p:txBody>
          <a:bodyPr wrap="none">
            <a:spAutoFit/>
          </a:bodyPr>
          <a:lstStyle/>
          <a:p>
            <a:pPr algn="ctr"/>
            <a:r>
              <a:rPr lang="en-US" sz="1600" b="1">
                <a:latin typeface="Gill Sans MT" pitchFamily="34" charset="0"/>
              </a:rPr>
              <a:t>SHARED SERVICES</a:t>
            </a:r>
          </a:p>
          <a:p>
            <a:pPr algn="ctr"/>
            <a:r>
              <a:rPr lang="en-US" sz="1600" b="1">
                <a:latin typeface="Gill Sans MT" pitchFamily="34" charset="0"/>
              </a:rPr>
              <a:t>(INTER-AGENCY)</a:t>
            </a:r>
          </a:p>
        </p:txBody>
      </p:sp>
      <p:sp>
        <p:nvSpPr>
          <p:cNvPr id="63499" name="TextBox 40"/>
          <p:cNvSpPr txBox="1">
            <a:spLocks noChangeArrowheads="1"/>
          </p:cNvSpPr>
          <p:nvPr/>
        </p:nvSpPr>
        <p:spPr bwMode="auto">
          <a:xfrm>
            <a:off x="6477000" y="895350"/>
            <a:ext cx="1539875" cy="581025"/>
          </a:xfrm>
          <a:prstGeom prst="rect">
            <a:avLst/>
          </a:prstGeom>
          <a:noFill/>
          <a:ln w="9525">
            <a:noFill/>
            <a:miter lim="800000"/>
            <a:headEnd/>
            <a:tailEnd/>
          </a:ln>
        </p:spPr>
        <p:txBody>
          <a:bodyPr wrap="none">
            <a:spAutoFit/>
          </a:bodyPr>
          <a:lstStyle/>
          <a:p>
            <a:pPr algn="ctr"/>
            <a:r>
              <a:rPr lang="en-US" sz="1600" b="1">
                <a:latin typeface="Gill Sans MT" pitchFamily="34" charset="0"/>
              </a:rPr>
              <a:t>CORPORATE</a:t>
            </a:r>
            <a:br>
              <a:rPr lang="en-US" sz="1600" b="1">
                <a:latin typeface="Gill Sans MT" pitchFamily="34" charset="0"/>
              </a:rPr>
            </a:br>
            <a:r>
              <a:rPr lang="en-US" sz="1600" b="1">
                <a:latin typeface="Gill Sans MT" pitchFamily="34" charset="0"/>
              </a:rPr>
              <a:t>PARTNERS</a:t>
            </a:r>
          </a:p>
        </p:txBody>
      </p:sp>
      <p:sp>
        <p:nvSpPr>
          <p:cNvPr id="63500" name="TextBox 41"/>
          <p:cNvSpPr txBox="1">
            <a:spLocks noChangeArrowheads="1"/>
          </p:cNvSpPr>
          <p:nvPr/>
        </p:nvSpPr>
        <p:spPr bwMode="auto">
          <a:xfrm>
            <a:off x="7667625" y="1657350"/>
            <a:ext cx="1400175" cy="581025"/>
          </a:xfrm>
          <a:prstGeom prst="rect">
            <a:avLst/>
          </a:prstGeom>
          <a:noFill/>
          <a:ln w="9525">
            <a:noFill/>
            <a:miter lim="800000"/>
            <a:headEnd/>
            <a:tailEnd/>
          </a:ln>
        </p:spPr>
        <p:txBody>
          <a:bodyPr wrap="none">
            <a:spAutoFit/>
          </a:bodyPr>
          <a:lstStyle/>
          <a:p>
            <a:pPr algn="ctr"/>
            <a:r>
              <a:rPr lang="en-US" sz="1600" b="1">
                <a:latin typeface="Gill Sans MT" pitchFamily="34" charset="0"/>
              </a:rPr>
              <a:t>CUSTOMER</a:t>
            </a:r>
          </a:p>
          <a:p>
            <a:pPr algn="ctr"/>
            <a:r>
              <a:rPr lang="en-US" sz="1600" b="1">
                <a:latin typeface="Gill Sans MT" pitchFamily="34" charset="0"/>
              </a:rPr>
              <a:t>SELF-HELP</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2012950"/>
            <a:ext cx="762000" cy="590550"/>
          </a:xfrm>
          <a:prstGeom prst="rect">
            <a:avLst/>
          </a:prstGeom>
          <a:solidFill>
            <a:srgbClr val="9933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4400" b="1" dirty="0">
                <a:solidFill>
                  <a:schemeClr val="bg1"/>
                </a:solidFill>
              </a:rPr>
              <a:t>3</a:t>
            </a:r>
          </a:p>
        </p:txBody>
      </p:sp>
      <p:sp>
        <p:nvSpPr>
          <p:cNvPr id="65538" name="TextBox 4"/>
          <p:cNvSpPr txBox="1">
            <a:spLocks noChangeArrowheads="1"/>
          </p:cNvSpPr>
          <p:nvPr/>
        </p:nvSpPr>
        <p:spPr bwMode="auto">
          <a:xfrm>
            <a:off x="1411288" y="1865313"/>
            <a:ext cx="7123112" cy="862012"/>
          </a:xfrm>
          <a:prstGeom prst="rect">
            <a:avLst/>
          </a:prstGeom>
          <a:noFill/>
          <a:ln w="9525">
            <a:noFill/>
            <a:miter lim="800000"/>
            <a:headEnd/>
            <a:tailEnd/>
          </a:ln>
        </p:spPr>
        <p:txBody>
          <a:bodyPr wrap="none">
            <a:spAutoFit/>
          </a:bodyPr>
          <a:lstStyle/>
          <a:p>
            <a:pPr algn="ctr"/>
            <a:r>
              <a:rPr lang="en-US" sz="5000" b="1">
                <a:solidFill>
                  <a:srgbClr val="0000B8"/>
                </a:solidFill>
                <a:latin typeface="Gill Sans MT" pitchFamily="34" charset="0"/>
              </a:rPr>
              <a:t>Activate Unique Assets</a:t>
            </a:r>
          </a:p>
        </p:txBody>
      </p:sp>
      <p:sp>
        <p:nvSpPr>
          <p:cNvPr id="65539" name="TextBox 8"/>
          <p:cNvSpPr txBox="1">
            <a:spLocks noChangeArrowheads="1"/>
          </p:cNvSpPr>
          <p:nvPr/>
        </p:nvSpPr>
        <p:spPr bwMode="auto">
          <a:xfrm>
            <a:off x="2438400" y="2597150"/>
            <a:ext cx="4545013" cy="584200"/>
          </a:xfrm>
          <a:prstGeom prst="rect">
            <a:avLst/>
          </a:prstGeom>
          <a:noFill/>
          <a:ln w="9525">
            <a:noFill/>
            <a:miter lim="800000"/>
            <a:headEnd/>
            <a:tailEnd/>
          </a:ln>
        </p:spPr>
        <p:txBody>
          <a:bodyPr wrap="none">
            <a:spAutoFit/>
          </a:bodyPr>
          <a:lstStyle/>
          <a:p>
            <a:r>
              <a:rPr lang="en-US" sz="3200">
                <a:solidFill>
                  <a:schemeClr val="bg1"/>
                </a:solidFill>
                <a:latin typeface="Gill Sans MT" pitchFamily="34" charset="0"/>
              </a:rPr>
              <a:t>(Leverage What You Have)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p:cNvPicPr>
            <a:picLocks noChangeAspect="1" noChangeArrowheads="1"/>
          </p:cNvPicPr>
          <p:nvPr/>
        </p:nvPicPr>
        <p:blipFill>
          <a:blip r:embed="rId3"/>
          <a:srcRect l="-9042" r="9042"/>
          <a:stretch>
            <a:fillRect/>
          </a:stretch>
        </p:blipFill>
        <p:spPr bwMode="auto">
          <a:xfrm>
            <a:off x="3187700" y="1765300"/>
            <a:ext cx="5976938" cy="1811338"/>
          </a:xfrm>
          <a:prstGeom prst="rect">
            <a:avLst/>
          </a:prstGeom>
          <a:noFill/>
          <a:ln w="9525">
            <a:noFill/>
            <a:miter lim="800000"/>
            <a:headEnd/>
            <a:tailEnd/>
          </a:ln>
        </p:spPr>
      </p:pic>
      <p:pic>
        <p:nvPicPr>
          <p:cNvPr id="67586" name="Picture 4" descr="feature-75-charger-pop-3_803"/>
          <p:cNvPicPr>
            <a:picLocks noChangeAspect="1" noChangeArrowheads="1"/>
          </p:cNvPicPr>
          <p:nvPr/>
        </p:nvPicPr>
        <p:blipFill>
          <a:blip r:embed="rId4"/>
          <a:srcRect/>
          <a:stretch>
            <a:fillRect/>
          </a:stretch>
        </p:blipFill>
        <p:spPr bwMode="auto">
          <a:xfrm>
            <a:off x="-23813" y="0"/>
            <a:ext cx="3986213" cy="521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2" descr="http://www.barryswensonbuilder.com/Portals/31359/Gallery/Album/1901/levare%20santana%20row%20residential%20apartments%20general%20contractor%20san%20jose.png"/>
          <p:cNvPicPr>
            <a:picLocks noChangeAspect="1" noChangeArrowheads="1"/>
          </p:cNvPicPr>
          <p:nvPr/>
        </p:nvPicPr>
        <p:blipFill>
          <a:blip r:embed="rId3"/>
          <a:srcRect/>
          <a:stretch>
            <a:fillRect/>
          </a:stretch>
        </p:blipFill>
        <p:spPr bwMode="auto">
          <a:xfrm>
            <a:off x="3119438" y="0"/>
            <a:ext cx="6253162" cy="2971800"/>
          </a:xfrm>
          <a:prstGeom prst="rect">
            <a:avLst/>
          </a:prstGeom>
          <a:noFill/>
          <a:ln w="9525">
            <a:noFill/>
            <a:miter lim="800000"/>
            <a:headEnd/>
            <a:tailEnd/>
          </a:ln>
        </p:spPr>
      </p:pic>
      <p:pic>
        <p:nvPicPr>
          <p:cNvPr id="19458" name="Picture 1"/>
          <p:cNvPicPr>
            <a:picLocks noChangeAspect="1"/>
          </p:cNvPicPr>
          <p:nvPr/>
        </p:nvPicPr>
        <p:blipFill>
          <a:blip r:embed="rId4"/>
          <a:srcRect/>
          <a:stretch>
            <a:fillRect/>
          </a:stretch>
        </p:blipFill>
        <p:spPr bwMode="auto">
          <a:xfrm>
            <a:off x="2276475" y="1109663"/>
            <a:ext cx="2224088" cy="1852612"/>
          </a:xfrm>
          <a:prstGeom prst="rect">
            <a:avLst/>
          </a:prstGeom>
          <a:noFill/>
          <a:ln w="9525">
            <a:noFill/>
            <a:miter lim="800000"/>
            <a:headEnd/>
            <a:tailEnd/>
          </a:ln>
        </p:spPr>
      </p:pic>
      <p:pic>
        <p:nvPicPr>
          <p:cNvPr id="19459" name="Picture 2"/>
          <p:cNvPicPr>
            <a:picLocks noChangeAspect="1"/>
          </p:cNvPicPr>
          <p:nvPr/>
        </p:nvPicPr>
        <p:blipFill>
          <a:blip r:embed="rId5"/>
          <a:srcRect/>
          <a:stretch>
            <a:fillRect/>
          </a:stretch>
        </p:blipFill>
        <p:spPr bwMode="auto">
          <a:xfrm>
            <a:off x="-6350" y="1109663"/>
            <a:ext cx="2290763" cy="1885950"/>
          </a:xfrm>
          <a:prstGeom prst="rect">
            <a:avLst/>
          </a:prstGeom>
          <a:noFill/>
          <a:ln w="9525">
            <a:noFill/>
            <a:miter lim="800000"/>
            <a:headEnd/>
            <a:tailEnd/>
          </a:ln>
        </p:spPr>
      </p:pic>
      <p:pic>
        <p:nvPicPr>
          <p:cNvPr id="19460" name="Picture 8" descr="http://www.sjhighrises.com/images/header-skyline.jpg"/>
          <p:cNvPicPr>
            <a:picLocks noChangeAspect="1" noChangeArrowheads="1"/>
          </p:cNvPicPr>
          <p:nvPr/>
        </p:nvPicPr>
        <p:blipFill>
          <a:blip r:embed="rId6"/>
          <a:srcRect l="-7349"/>
          <a:stretch>
            <a:fillRect/>
          </a:stretch>
        </p:blipFill>
        <p:spPr bwMode="auto">
          <a:xfrm>
            <a:off x="-365125" y="0"/>
            <a:ext cx="5213350" cy="1200150"/>
          </a:xfrm>
          <a:prstGeom prst="rect">
            <a:avLst/>
          </a:prstGeom>
          <a:noFill/>
          <a:ln w="9525">
            <a:noFill/>
            <a:miter lim="800000"/>
            <a:headEnd/>
            <a:tailEnd/>
          </a:ln>
        </p:spPr>
      </p:pic>
      <p:pic>
        <p:nvPicPr>
          <p:cNvPr id="19461" name="Picture 10" descr="http://www.siliconvalleylofts.com/blog/wp-content/uploads/2011/10/park-t-9344-1500x1000.jpg"/>
          <p:cNvPicPr>
            <a:picLocks noChangeAspect="1" noChangeArrowheads="1"/>
          </p:cNvPicPr>
          <p:nvPr/>
        </p:nvPicPr>
        <p:blipFill>
          <a:blip r:embed="rId7"/>
          <a:srcRect/>
          <a:stretch>
            <a:fillRect/>
          </a:stretch>
        </p:blipFill>
        <p:spPr bwMode="auto">
          <a:xfrm>
            <a:off x="4630738" y="2914650"/>
            <a:ext cx="4735512" cy="2368550"/>
          </a:xfrm>
          <a:prstGeom prst="rect">
            <a:avLst/>
          </a:prstGeom>
          <a:noFill/>
          <a:ln w="9525">
            <a:noFill/>
            <a:miter lim="800000"/>
            <a:headEnd/>
            <a:tailEnd/>
          </a:ln>
        </p:spPr>
      </p:pic>
      <p:pic>
        <p:nvPicPr>
          <p:cNvPr id="19462" name="Picture 6" descr="http://www.barryswensonbuilder.com/Portals/31359/images/san%20jose%20luxury%20condo%20builder.png"/>
          <p:cNvPicPr>
            <a:picLocks noChangeAspect="1" noChangeArrowheads="1"/>
          </p:cNvPicPr>
          <p:nvPr/>
        </p:nvPicPr>
        <p:blipFill>
          <a:blip r:embed="rId8"/>
          <a:srcRect/>
          <a:stretch>
            <a:fillRect/>
          </a:stretch>
        </p:blipFill>
        <p:spPr bwMode="auto">
          <a:xfrm>
            <a:off x="0" y="2914650"/>
            <a:ext cx="4648200" cy="236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9B141"/>
        </a:solidFill>
        <a:effectLst/>
      </p:bgPr>
    </p:bg>
    <p:spTree>
      <p:nvGrpSpPr>
        <p:cNvPr id="1" name=""/>
        <p:cNvGrpSpPr/>
        <p:nvPr/>
      </p:nvGrpSpPr>
      <p:grpSpPr>
        <a:xfrm>
          <a:off x="0" y="0"/>
          <a:ext cx="0" cy="0"/>
          <a:chOff x="0" y="0"/>
          <a:chExt cx="0" cy="0"/>
        </a:xfrm>
      </p:grpSpPr>
      <p:pic>
        <p:nvPicPr>
          <p:cNvPr id="69634" name="Picture 11" descr="C:\Users\tina.kapoor\Pictures\2013-03-14\136.jpg"/>
          <p:cNvPicPr>
            <a:picLocks noChangeAspect="1" noChangeArrowheads="1"/>
          </p:cNvPicPr>
          <p:nvPr/>
        </p:nvPicPr>
        <p:blipFill>
          <a:blip r:embed="rId3"/>
          <a:srcRect/>
          <a:stretch>
            <a:fillRect/>
          </a:stretch>
        </p:blipFill>
        <p:spPr bwMode="auto">
          <a:xfrm>
            <a:off x="2667000" y="4763"/>
            <a:ext cx="3932238" cy="524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Users\tina.kapoor\Pictures\2013-03-14\138.jpg"/>
          <p:cNvPicPr>
            <a:picLocks noChangeAspect="1" noChangeArrowheads="1"/>
          </p:cNvPicPr>
          <p:nvPr/>
        </p:nvPicPr>
        <p:blipFill>
          <a:blip r:embed="rId3"/>
          <a:srcRect t="23979" b="-7384"/>
          <a:stretch>
            <a:fillRect/>
          </a:stretch>
        </p:blipFill>
        <p:spPr bwMode="auto">
          <a:xfrm>
            <a:off x="3657600" y="0"/>
            <a:ext cx="5486400" cy="4702175"/>
          </a:xfrm>
          <a:prstGeom prst="rect">
            <a:avLst/>
          </a:prstGeom>
          <a:noFill/>
          <a:ln w="9525">
            <a:noFill/>
            <a:miter lim="800000"/>
            <a:headEnd/>
            <a:tailEnd/>
          </a:ln>
        </p:spPr>
      </p:pic>
      <p:pic>
        <p:nvPicPr>
          <p:cNvPr id="71682" name="Picture 2" descr="http://buildaroo.com/wp-content/uploads/2010/08/chargepoint-electric-vehicle-charging-station-e1280953112149.jpg"/>
          <p:cNvPicPr>
            <a:picLocks noChangeAspect="1" noChangeArrowheads="1"/>
          </p:cNvPicPr>
          <p:nvPr/>
        </p:nvPicPr>
        <p:blipFill>
          <a:blip r:embed="rId4"/>
          <a:srcRect/>
          <a:stretch>
            <a:fillRect/>
          </a:stretch>
        </p:blipFill>
        <p:spPr bwMode="auto">
          <a:xfrm>
            <a:off x="3657600" y="1668463"/>
            <a:ext cx="5486400" cy="3475037"/>
          </a:xfrm>
          <a:prstGeom prst="rect">
            <a:avLst/>
          </a:prstGeom>
          <a:noFill/>
          <a:ln w="9525">
            <a:noFill/>
            <a:miter lim="800000"/>
            <a:headEnd/>
            <a:tailEnd/>
          </a:ln>
        </p:spPr>
      </p:pic>
      <p:pic>
        <p:nvPicPr>
          <p:cNvPr id="71683" name="Picture 10" descr="09Mayor-Richard2"/>
          <p:cNvPicPr>
            <a:picLocks noChangeAspect="1" noChangeArrowheads="1"/>
          </p:cNvPicPr>
          <p:nvPr/>
        </p:nvPicPr>
        <p:blipFill>
          <a:blip r:embed="rId5"/>
          <a:srcRect/>
          <a:stretch>
            <a:fillRect/>
          </a:stretch>
        </p:blipFill>
        <p:spPr bwMode="auto">
          <a:xfrm>
            <a:off x="0" y="0"/>
            <a:ext cx="3643313"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181600" y="4114800"/>
            <a:ext cx="2582758" cy="830997"/>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4800" dirty="0">
                <a:solidFill>
                  <a:srgbClr val="0000B8"/>
                </a:solidFill>
                <a:latin typeface="Gill Sans MT" pitchFamily="34" charset="0"/>
              </a:rPr>
              <a:t>Locations</a:t>
            </a:r>
          </a:p>
        </p:txBody>
      </p:sp>
      <p:pic>
        <p:nvPicPr>
          <p:cNvPr id="73733" name="Picture 7" descr="C:\Users\tina.kapoor\AppData\Local\Microsoft\Windows\Temporary Internet Files\Content.Outlook\UMH517CS\Screen Shot 2013-03-14 at 1 26 53 PM.png"/>
          <p:cNvPicPr>
            <a:picLocks noChangeAspect="1" noChangeArrowheads="1"/>
          </p:cNvPicPr>
          <p:nvPr/>
        </p:nvPicPr>
        <p:blipFill>
          <a:blip r:embed="rId3"/>
          <a:srcRect/>
          <a:stretch>
            <a:fillRect/>
          </a:stretch>
        </p:blipFill>
        <p:spPr bwMode="auto">
          <a:xfrm>
            <a:off x="1143000" y="415925"/>
            <a:ext cx="6892925" cy="3676650"/>
          </a:xfrm>
          <a:prstGeom prst="rect">
            <a:avLst/>
          </a:prstGeom>
          <a:noFill/>
          <a:ln w="9525">
            <a:noFill/>
            <a:miter lim="800000"/>
            <a:headEnd/>
            <a:tailEnd/>
          </a:ln>
        </p:spPr>
      </p:pic>
      <p:pic>
        <p:nvPicPr>
          <p:cNvPr id="73734" name="Picture 3"/>
          <p:cNvPicPr>
            <a:picLocks noChangeAspect="1"/>
          </p:cNvPicPr>
          <p:nvPr/>
        </p:nvPicPr>
        <p:blipFill>
          <a:blip r:embed="rId4"/>
          <a:srcRect/>
          <a:stretch>
            <a:fillRect/>
          </a:stretch>
        </p:blipFill>
        <p:spPr bwMode="auto">
          <a:xfrm>
            <a:off x="1752600" y="4114800"/>
            <a:ext cx="3762375" cy="614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image003"/>
          <p:cNvPicPr>
            <a:picLocks noChangeAspect="1" noChangeArrowheads="1"/>
          </p:cNvPicPr>
          <p:nvPr/>
        </p:nvPicPr>
        <p:blipFill>
          <a:blip r:embed="rId3"/>
          <a:srcRect/>
          <a:stretch>
            <a:fillRect/>
          </a:stretch>
        </p:blipFill>
        <p:spPr bwMode="auto">
          <a:xfrm>
            <a:off x="-11113" y="0"/>
            <a:ext cx="10526713" cy="5167313"/>
          </a:xfrm>
          <a:prstGeom prst="rect">
            <a:avLst/>
          </a:prstGeom>
          <a:noFill/>
          <a:ln w="9525">
            <a:noFill/>
            <a:miter lim="800000"/>
            <a:headEnd/>
            <a:tailEnd/>
          </a:ln>
        </p:spPr>
      </p:pic>
      <p:sp>
        <p:nvSpPr>
          <p:cNvPr id="3" name="TextBox 2"/>
          <p:cNvSpPr txBox="1"/>
          <p:nvPr/>
        </p:nvSpPr>
        <p:spPr>
          <a:xfrm>
            <a:off x="158170" y="114300"/>
            <a:ext cx="8833430" cy="1077218"/>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3200" dirty="0">
                <a:solidFill>
                  <a:schemeClr val="bg1"/>
                </a:solidFill>
                <a:latin typeface="Gill Sans MT" pitchFamily="34" charset="0"/>
              </a:rPr>
              <a:t>Smart LED lights                         </a:t>
            </a:r>
            <a:r>
              <a:rPr lang="en-US" sz="3200" dirty="0">
                <a:solidFill>
                  <a:schemeClr val="bg2">
                    <a:lumMod val="50000"/>
                  </a:schemeClr>
                </a:solidFill>
                <a:latin typeface="Gill Sans MT" pitchFamily="34" charset="0"/>
              </a:rPr>
              <a:t>Low-pressure </a:t>
            </a:r>
          </a:p>
          <a:p>
            <a:pPr algn="ctr">
              <a:defRPr/>
            </a:pPr>
            <a:r>
              <a:rPr lang="en-US" sz="3200" dirty="0">
                <a:solidFill>
                  <a:schemeClr val="bg2">
                    <a:lumMod val="50000"/>
                  </a:schemeClr>
                </a:solidFill>
                <a:latin typeface="Gill Sans MT" pitchFamily="34" charset="0"/>
              </a:rPr>
              <a:t>                                                 sodium lights   </a:t>
            </a:r>
          </a:p>
        </p:txBody>
      </p:sp>
      <p:sp>
        <p:nvSpPr>
          <p:cNvPr id="7" name="Rectangle 6"/>
          <p:cNvSpPr/>
          <p:nvPr/>
        </p:nvSpPr>
        <p:spPr>
          <a:xfrm>
            <a:off x="457200" y="57150"/>
            <a:ext cx="3124200" cy="762000"/>
          </a:xfrm>
          <a:prstGeom prst="rect">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p>
        </p:txBody>
      </p:sp>
      <p:sp>
        <p:nvSpPr>
          <p:cNvPr id="9" name="Rectangle 8"/>
          <p:cNvSpPr/>
          <p:nvPr/>
        </p:nvSpPr>
        <p:spPr>
          <a:xfrm>
            <a:off x="5791200" y="57150"/>
            <a:ext cx="3276600" cy="1135063"/>
          </a:xfrm>
          <a:prstGeom prst="rect">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descr="47_SJEIC01"/>
          <p:cNvPicPr>
            <a:picLocks noChangeAspect="1" noChangeArrowheads="1"/>
          </p:cNvPicPr>
          <p:nvPr/>
        </p:nvPicPr>
        <p:blipFill>
          <a:blip r:embed="rId3"/>
          <a:srcRect/>
          <a:stretch>
            <a:fillRect/>
          </a:stretch>
        </p:blipFill>
        <p:spPr bwMode="auto">
          <a:xfrm>
            <a:off x="11113" y="919163"/>
            <a:ext cx="9132887" cy="4278312"/>
          </a:xfrm>
          <a:prstGeom prst="rect">
            <a:avLst/>
          </a:prstGeom>
          <a:noFill/>
          <a:ln w="9525">
            <a:noFill/>
            <a:miter lim="800000"/>
            <a:headEnd/>
            <a:tailEnd/>
          </a:ln>
        </p:spPr>
      </p:pic>
      <p:pic>
        <p:nvPicPr>
          <p:cNvPr id="77826" name="Picture 4"/>
          <p:cNvPicPr>
            <a:picLocks noChangeAspect="1" noChangeArrowheads="1"/>
          </p:cNvPicPr>
          <p:nvPr/>
        </p:nvPicPr>
        <p:blipFill>
          <a:blip r:embed="rId4"/>
          <a:srcRect/>
          <a:stretch>
            <a:fillRect/>
          </a:stretch>
        </p:blipFill>
        <p:spPr bwMode="auto">
          <a:xfrm>
            <a:off x="0" y="-19050"/>
            <a:ext cx="9144000" cy="192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2012950"/>
            <a:ext cx="762000" cy="590550"/>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4400" b="1" dirty="0">
                <a:solidFill>
                  <a:schemeClr val="bg1"/>
                </a:solidFill>
              </a:rPr>
              <a:t>4</a:t>
            </a:r>
          </a:p>
        </p:txBody>
      </p:sp>
      <p:sp>
        <p:nvSpPr>
          <p:cNvPr id="6" name="TextBox 5"/>
          <p:cNvSpPr txBox="1"/>
          <p:nvPr/>
        </p:nvSpPr>
        <p:spPr>
          <a:xfrm>
            <a:off x="1828800" y="1885950"/>
            <a:ext cx="5415971" cy="830997"/>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4800" b="1" dirty="0">
                <a:solidFill>
                  <a:srgbClr val="0000B8"/>
                </a:solidFill>
                <a:latin typeface="Gill Sans MT" pitchFamily="34" charset="0"/>
              </a:rPr>
              <a:t>Tap OPM and OPI</a:t>
            </a:r>
          </a:p>
        </p:txBody>
      </p:sp>
      <p:sp>
        <p:nvSpPr>
          <p:cNvPr id="7" name="TextBox 6"/>
          <p:cNvSpPr txBox="1"/>
          <p:nvPr/>
        </p:nvSpPr>
        <p:spPr>
          <a:xfrm>
            <a:off x="1359725" y="2675544"/>
            <a:ext cx="6592702" cy="646331"/>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3600" dirty="0">
                <a:solidFill>
                  <a:schemeClr val="bg1"/>
                </a:solidFill>
                <a:latin typeface="Gill Sans MT" pitchFamily="34" charset="0"/>
              </a:rPr>
              <a:t>(Harness the Power of Networks)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descr="DSC_1708"/>
          <p:cNvPicPr>
            <a:picLocks noChangeAspect="1" noChangeArrowheads="1"/>
          </p:cNvPicPr>
          <p:nvPr/>
        </p:nvPicPr>
        <p:blipFill>
          <a:blip r:embed="rId3"/>
          <a:srcRect t="16609" b="-11919"/>
          <a:stretch>
            <a:fillRect/>
          </a:stretch>
        </p:blipFill>
        <p:spPr bwMode="auto">
          <a:xfrm>
            <a:off x="-457200" y="-19050"/>
            <a:ext cx="9677400" cy="612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DSC_1708"/>
          <p:cNvPicPr>
            <a:picLocks noChangeAspect="1" noChangeArrowheads="1"/>
          </p:cNvPicPr>
          <p:nvPr/>
        </p:nvPicPr>
        <p:blipFill>
          <a:blip r:embed="rId3"/>
          <a:srcRect t="16609" b="-11919"/>
          <a:stretch>
            <a:fillRect/>
          </a:stretch>
        </p:blipFill>
        <p:spPr bwMode="auto">
          <a:xfrm>
            <a:off x="-457200" y="-19050"/>
            <a:ext cx="9677400" cy="6126163"/>
          </a:xfrm>
          <a:prstGeom prst="rect">
            <a:avLst/>
          </a:prstGeom>
          <a:noFill/>
          <a:ln w="9525">
            <a:noFill/>
            <a:miter lim="800000"/>
            <a:headEnd/>
            <a:tailEnd/>
          </a:ln>
        </p:spPr>
      </p:pic>
      <p:pic>
        <p:nvPicPr>
          <p:cNvPr id="83970" name="Picture 2"/>
          <p:cNvPicPr>
            <a:picLocks noChangeAspect="1"/>
          </p:cNvPicPr>
          <p:nvPr/>
        </p:nvPicPr>
        <p:blipFill>
          <a:blip r:embed="rId4"/>
          <a:srcRect/>
          <a:stretch>
            <a:fillRect/>
          </a:stretch>
        </p:blipFill>
        <p:spPr bwMode="auto">
          <a:xfrm>
            <a:off x="-457200" y="-19050"/>
            <a:ext cx="9677400" cy="5319713"/>
          </a:xfrm>
          <a:prstGeom prst="rect">
            <a:avLst/>
          </a:prstGeom>
          <a:noFill/>
          <a:ln w="9525">
            <a:noFill/>
            <a:miter lim="800000"/>
            <a:headEnd/>
            <a:tailEnd/>
          </a:ln>
        </p:spPr>
      </p:pic>
      <p:pic>
        <p:nvPicPr>
          <p:cNvPr id="83971" name="Picture 3"/>
          <p:cNvPicPr>
            <a:picLocks noChangeAspect="1"/>
          </p:cNvPicPr>
          <p:nvPr/>
        </p:nvPicPr>
        <p:blipFill>
          <a:blip r:embed="rId5"/>
          <a:srcRect/>
          <a:stretch>
            <a:fillRect/>
          </a:stretch>
        </p:blipFill>
        <p:spPr bwMode="auto">
          <a:xfrm>
            <a:off x="-457200" y="-19050"/>
            <a:ext cx="9707563" cy="5335588"/>
          </a:xfrm>
          <a:prstGeom prst="rect">
            <a:avLst/>
          </a:prstGeom>
          <a:noFill/>
          <a:ln w="9525">
            <a:noFill/>
            <a:miter lim="800000"/>
            <a:headEnd/>
            <a:tailEnd/>
          </a:ln>
        </p:spPr>
      </p:pic>
      <p:pic>
        <p:nvPicPr>
          <p:cNvPr id="83972" name="Picture 4"/>
          <p:cNvPicPr>
            <a:picLocks noChangeAspect="1"/>
          </p:cNvPicPr>
          <p:nvPr/>
        </p:nvPicPr>
        <p:blipFill>
          <a:blip r:embed="rId6"/>
          <a:srcRect/>
          <a:stretch>
            <a:fillRect/>
          </a:stretch>
        </p:blipFill>
        <p:spPr bwMode="auto">
          <a:xfrm>
            <a:off x="-458788" y="-6350"/>
            <a:ext cx="9678988" cy="5321300"/>
          </a:xfrm>
          <a:prstGeom prst="rect">
            <a:avLst/>
          </a:prstGeom>
          <a:noFill/>
          <a:ln w="9525">
            <a:noFill/>
            <a:miter lim="800000"/>
            <a:headEnd/>
            <a:tailEnd/>
          </a:ln>
        </p:spPr>
      </p:pic>
      <p:pic>
        <p:nvPicPr>
          <p:cNvPr id="83973" name="Picture 5"/>
          <p:cNvPicPr>
            <a:picLocks noChangeAspect="1"/>
          </p:cNvPicPr>
          <p:nvPr/>
        </p:nvPicPr>
        <p:blipFill>
          <a:blip r:embed="rId7"/>
          <a:srcRect/>
          <a:stretch>
            <a:fillRect/>
          </a:stretch>
        </p:blipFill>
        <p:spPr bwMode="auto">
          <a:xfrm>
            <a:off x="-457200" y="-6350"/>
            <a:ext cx="9653588" cy="5307013"/>
          </a:xfrm>
          <a:prstGeom prst="rect">
            <a:avLst/>
          </a:prstGeom>
          <a:noFill/>
          <a:ln w="9525">
            <a:noFill/>
            <a:miter lim="800000"/>
            <a:headEnd/>
            <a:tailEnd/>
          </a:ln>
        </p:spPr>
      </p:pic>
      <p:pic>
        <p:nvPicPr>
          <p:cNvPr id="83974" name="Picture 6"/>
          <p:cNvPicPr>
            <a:picLocks noChangeAspect="1"/>
          </p:cNvPicPr>
          <p:nvPr/>
        </p:nvPicPr>
        <p:blipFill>
          <a:blip r:embed="rId8"/>
          <a:srcRect/>
          <a:stretch>
            <a:fillRect/>
          </a:stretch>
        </p:blipFill>
        <p:spPr bwMode="auto">
          <a:xfrm>
            <a:off x="-457200" y="7938"/>
            <a:ext cx="9653588" cy="5307012"/>
          </a:xfrm>
          <a:prstGeom prst="rect">
            <a:avLst/>
          </a:prstGeom>
          <a:noFill/>
          <a:ln w="9525">
            <a:noFill/>
            <a:miter lim="800000"/>
            <a:headEnd/>
            <a:tailEnd/>
          </a:ln>
        </p:spPr>
      </p:pic>
      <p:pic>
        <p:nvPicPr>
          <p:cNvPr id="83975" name="Picture 7"/>
          <p:cNvPicPr>
            <a:picLocks noChangeAspect="1"/>
          </p:cNvPicPr>
          <p:nvPr/>
        </p:nvPicPr>
        <p:blipFill>
          <a:blip r:embed="rId9"/>
          <a:srcRect/>
          <a:stretch>
            <a:fillRect/>
          </a:stretch>
        </p:blipFill>
        <p:spPr bwMode="auto">
          <a:xfrm>
            <a:off x="-457200" y="-19050"/>
            <a:ext cx="9707563" cy="5335588"/>
          </a:xfrm>
          <a:prstGeom prst="rect">
            <a:avLst/>
          </a:prstGeom>
          <a:noFill/>
          <a:ln w="9525">
            <a:noFill/>
            <a:miter lim="800000"/>
            <a:headEnd/>
            <a:tailEnd/>
          </a:ln>
        </p:spPr>
      </p:pic>
      <p:pic>
        <p:nvPicPr>
          <p:cNvPr id="83976" name="Picture 8"/>
          <p:cNvPicPr>
            <a:picLocks noChangeAspect="1"/>
          </p:cNvPicPr>
          <p:nvPr/>
        </p:nvPicPr>
        <p:blipFill>
          <a:blip r:embed="rId10"/>
          <a:srcRect/>
          <a:stretch>
            <a:fillRect/>
          </a:stretch>
        </p:blipFill>
        <p:spPr bwMode="auto">
          <a:xfrm>
            <a:off x="-430213" y="7938"/>
            <a:ext cx="9626601" cy="5292725"/>
          </a:xfrm>
          <a:prstGeom prst="rect">
            <a:avLst/>
          </a:prstGeom>
          <a:noFill/>
          <a:ln w="9525">
            <a:noFill/>
            <a:miter lim="800000"/>
            <a:headEnd/>
            <a:tailEnd/>
          </a:ln>
        </p:spPr>
      </p:pic>
      <p:pic>
        <p:nvPicPr>
          <p:cNvPr id="83977" name="Picture 9"/>
          <p:cNvPicPr>
            <a:picLocks noChangeAspect="1"/>
          </p:cNvPicPr>
          <p:nvPr/>
        </p:nvPicPr>
        <p:blipFill>
          <a:blip r:embed="rId11"/>
          <a:srcRect/>
          <a:stretch>
            <a:fillRect/>
          </a:stretch>
        </p:blipFill>
        <p:spPr bwMode="auto">
          <a:xfrm>
            <a:off x="-415925" y="0"/>
            <a:ext cx="9642475" cy="5300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9B141"/>
        </a:solidFill>
        <a:effectLst/>
      </p:bgPr>
    </p:bg>
    <p:spTree>
      <p:nvGrpSpPr>
        <p:cNvPr id="1" name=""/>
        <p:cNvGrpSpPr/>
        <p:nvPr/>
      </p:nvGrpSpPr>
      <p:grpSpPr>
        <a:xfrm>
          <a:off x="0" y="0"/>
          <a:ext cx="0" cy="0"/>
          <a:chOff x="0" y="0"/>
          <a:chExt cx="0" cy="0"/>
        </a:xfrm>
      </p:grpSpPr>
      <p:pic>
        <p:nvPicPr>
          <p:cNvPr id="3074" name="Picture 2" descr="http://wandrin.us/blog/uploadsv2/SanJoseManhole.jpg"/>
          <p:cNvPicPr>
            <a:picLocks noChangeAspect="1" noChangeArrowheads="1"/>
          </p:cNvPicPr>
          <p:nvPr/>
        </p:nvPicPr>
        <p:blipFill>
          <a:blip r:embed="rId3"/>
          <a:srcRect/>
          <a:stretch>
            <a:fillRect/>
          </a:stretch>
        </p:blipFill>
        <p:spPr bwMode="auto">
          <a:xfrm>
            <a:off x="685800" y="-68263"/>
            <a:ext cx="7818438" cy="5211763"/>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http://sjdowntown.com/wpsite/wp-content/uploads/2012/10/logo_groundwerx.jpg"/>
          <p:cNvPicPr>
            <a:picLocks noChangeAspect="1" noChangeArrowheads="1"/>
          </p:cNvPicPr>
          <p:nvPr/>
        </p:nvPicPr>
        <p:blipFill>
          <a:blip r:embed="rId3"/>
          <a:srcRect/>
          <a:stretch>
            <a:fillRect/>
          </a:stretch>
        </p:blipFill>
        <p:spPr bwMode="auto">
          <a:xfrm>
            <a:off x="3035300" y="-38100"/>
            <a:ext cx="3073400" cy="1924050"/>
          </a:xfrm>
          <a:prstGeom prst="rect">
            <a:avLst/>
          </a:prstGeom>
          <a:noFill/>
          <a:ln w="9525">
            <a:noFill/>
            <a:miter lim="800000"/>
            <a:headEnd/>
            <a:tailEnd/>
          </a:ln>
        </p:spPr>
      </p:pic>
      <p:pic>
        <p:nvPicPr>
          <p:cNvPr id="88066" name="Picture 5"/>
          <p:cNvPicPr>
            <a:picLocks noChangeAspect="1"/>
          </p:cNvPicPr>
          <p:nvPr/>
        </p:nvPicPr>
        <p:blipFill>
          <a:blip r:embed="rId4"/>
          <a:srcRect/>
          <a:stretch>
            <a:fillRect/>
          </a:stretch>
        </p:blipFill>
        <p:spPr bwMode="auto">
          <a:xfrm>
            <a:off x="0" y="1733550"/>
            <a:ext cx="9144000" cy="381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noChangeArrowheads="1"/>
          </p:cNvPicPr>
          <p:nvPr/>
        </p:nvPicPr>
        <p:blipFill>
          <a:blip r:embed="rId3"/>
          <a:srcRect/>
          <a:stretch>
            <a:fillRect/>
          </a:stretch>
        </p:blipFill>
        <p:spPr bwMode="auto">
          <a:xfrm>
            <a:off x="-1066800" y="-1588"/>
            <a:ext cx="8001000" cy="5335588"/>
          </a:xfrm>
          <a:prstGeom prst="rect">
            <a:avLst/>
          </a:prstGeom>
          <a:noFill/>
          <a:ln w="9525">
            <a:noFill/>
            <a:miter lim="800000"/>
            <a:headEnd/>
            <a:tailEnd/>
          </a:ln>
        </p:spPr>
      </p:pic>
      <p:pic>
        <p:nvPicPr>
          <p:cNvPr id="21506" name="Picture 2" descr="S:\OED\PowerPoint\2013\CIVIC INNOVATION\Eating Los Gatos.JPG"/>
          <p:cNvPicPr>
            <a:picLocks noChangeAspect="1" noChangeArrowheads="1"/>
          </p:cNvPicPr>
          <p:nvPr/>
        </p:nvPicPr>
        <p:blipFill>
          <a:blip r:embed="rId4"/>
          <a:srcRect l="-19852" t="-4337"/>
          <a:stretch>
            <a:fillRect/>
          </a:stretch>
        </p:blipFill>
        <p:spPr bwMode="auto">
          <a:xfrm>
            <a:off x="5514975" y="-239713"/>
            <a:ext cx="3705225" cy="5565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img_3054"/>
          <p:cNvPicPr>
            <a:picLocks noChangeAspect="1" noChangeArrowheads="1"/>
          </p:cNvPicPr>
          <p:nvPr/>
        </p:nvPicPr>
        <p:blipFill>
          <a:blip r:embed="rId3"/>
          <a:srcRect t="8102" b="-484"/>
          <a:stretch>
            <a:fillRect/>
          </a:stretch>
        </p:blipFill>
        <p:spPr bwMode="auto">
          <a:xfrm>
            <a:off x="609600" y="-28575"/>
            <a:ext cx="8001000" cy="5211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p:cNvPicPr>
            <a:picLocks noChangeAspect="1" noChangeArrowheads="1"/>
          </p:cNvPicPr>
          <p:nvPr/>
        </p:nvPicPr>
        <p:blipFill>
          <a:blip r:embed="rId3"/>
          <a:srcRect/>
          <a:stretch>
            <a:fillRect/>
          </a:stretch>
        </p:blipFill>
        <p:spPr bwMode="auto">
          <a:xfrm>
            <a:off x="-452438" y="0"/>
            <a:ext cx="10174288"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a:srcRect l="-19296"/>
          <a:stretch>
            <a:fillRect/>
          </a:stretch>
        </p:blipFill>
        <p:spPr bwMode="auto">
          <a:xfrm>
            <a:off x="-1828800" y="0"/>
            <a:ext cx="10972800" cy="5233988"/>
          </a:xfrm>
          <a:prstGeom prst="rect">
            <a:avLst/>
          </a:prstGeom>
          <a:noFill/>
          <a:ln w="9525">
            <a:noFill/>
            <a:miter lim="800000"/>
            <a:headEnd/>
            <a:tailEnd/>
          </a:ln>
        </p:spPr>
      </p:pic>
      <p:sp>
        <p:nvSpPr>
          <p:cNvPr id="4" name="Rectangle 3"/>
          <p:cNvSpPr/>
          <p:nvPr/>
        </p:nvSpPr>
        <p:spPr>
          <a:xfrm>
            <a:off x="304800" y="176645"/>
            <a:ext cx="1828800" cy="623455"/>
          </a:xfrm>
          <a:prstGeom prst="rect">
            <a:avLst/>
          </a:prstGeom>
          <a:solidFill>
            <a:srgbClr val="009900"/>
          </a:solidFill>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latin typeface="Gill Sans MT" pitchFamily="34" charset="0"/>
              </a:rPr>
              <a:t>$320M</a:t>
            </a:r>
          </a:p>
        </p:txBody>
      </p:sp>
      <p:sp>
        <p:nvSpPr>
          <p:cNvPr id="6" name="Rectangle 5"/>
          <p:cNvSpPr/>
          <p:nvPr/>
        </p:nvSpPr>
        <p:spPr>
          <a:xfrm>
            <a:off x="7239000" y="3456589"/>
            <a:ext cx="1752600" cy="601061"/>
          </a:xfrm>
          <a:prstGeom prst="rect">
            <a:avLst/>
          </a:prstGeom>
          <a:solidFill>
            <a:srgbClr val="0099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dirty="0">
                <a:latin typeface="Gill Sans MT" pitchFamily="34" charset="0"/>
              </a:rPr>
              <a:t>$120M</a:t>
            </a:r>
          </a:p>
        </p:txBody>
      </p:sp>
      <p:sp>
        <p:nvSpPr>
          <p:cNvPr id="5" name="Down Arrow 4"/>
          <p:cNvSpPr/>
          <p:nvPr/>
        </p:nvSpPr>
        <p:spPr>
          <a:xfrm>
            <a:off x="8001000" y="457200"/>
            <a:ext cx="381000" cy="2857500"/>
          </a:xfrm>
          <a:prstGeom prst="downArrow">
            <a:avLst/>
          </a:prstGeom>
          <a:solidFill>
            <a:srgbClr val="FF0000"/>
          </a:solidFill>
          <a:ln w="19050">
            <a:solidFill>
              <a:schemeClr val="bg1"/>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133350"/>
          <a:ext cx="8153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p:cNvCxnSpPr/>
          <p:nvPr/>
        </p:nvCxnSpPr>
        <p:spPr>
          <a:xfrm flipV="1">
            <a:off x="3549650" y="2927350"/>
            <a:ext cx="152400" cy="11430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430713" y="3332163"/>
            <a:ext cx="0" cy="17145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105400" y="2955925"/>
            <a:ext cx="228600" cy="5715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124450" y="2103438"/>
            <a:ext cx="228600" cy="85725"/>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30713" y="1562100"/>
            <a:ext cx="0" cy="17145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94088" y="2058988"/>
            <a:ext cx="228600" cy="42862"/>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6264" name="TextBox 2"/>
          <p:cNvSpPr txBox="1">
            <a:spLocks noChangeArrowheads="1"/>
          </p:cNvSpPr>
          <p:nvPr/>
        </p:nvSpPr>
        <p:spPr bwMode="auto">
          <a:xfrm>
            <a:off x="3417888" y="2328863"/>
            <a:ext cx="1935162" cy="369887"/>
          </a:xfrm>
          <a:prstGeom prst="rect">
            <a:avLst/>
          </a:prstGeom>
          <a:noFill/>
          <a:ln w="9525">
            <a:noFill/>
            <a:miter lim="800000"/>
            <a:headEnd/>
            <a:tailEnd/>
          </a:ln>
        </p:spPr>
        <p:txBody>
          <a:bodyPr wrap="none">
            <a:spAutoFit/>
          </a:bodyPr>
          <a:lstStyle/>
          <a:p>
            <a:r>
              <a:rPr lang="en-US" b="1">
                <a:solidFill>
                  <a:schemeClr val="bg1"/>
                </a:solidFill>
                <a:latin typeface="Gill Sans MT" pitchFamily="34" charset="0"/>
              </a:rPr>
              <a:t>GOVERNMENT</a:t>
            </a:r>
          </a:p>
        </p:txBody>
      </p:sp>
      <p:sp>
        <p:nvSpPr>
          <p:cNvPr id="96265" name="TextBox 3"/>
          <p:cNvSpPr txBox="1">
            <a:spLocks noChangeArrowheads="1"/>
          </p:cNvSpPr>
          <p:nvPr/>
        </p:nvSpPr>
        <p:spPr bwMode="auto">
          <a:xfrm>
            <a:off x="2090738" y="1473200"/>
            <a:ext cx="1646237" cy="369888"/>
          </a:xfrm>
          <a:prstGeom prst="rect">
            <a:avLst/>
          </a:prstGeom>
          <a:noFill/>
          <a:ln w="9525">
            <a:noFill/>
            <a:miter lim="800000"/>
            <a:headEnd/>
            <a:tailEnd/>
          </a:ln>
        </p:spPr>
        <p:txBody>
          <a:bodyPr wrap="none">
            <a:spAutoFit/>
          </a:bodyPr>
          <a:lstStyle/>
          <a:p>
            <a:r>
              <a:rPr lang="en-US">
                <a:solidFill>
                  <a:schemeClr val="bg1"/>
                </a:solidFill>
                <a:latin typeface="Gill Sans MT" pitchFamily="34" charset="0"/>
              </a:rPr>
              <a:t>Neighborhoods</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V="1">
            <a:off x="3429000" y="2114550"/>
            <a:ext cx="2286000" cy="85725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81400" y="2057400"/>
            <a:ext cx="2133600" cy="9144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10100" y="1657350"/>
            <a:ext cx="0" cy="188595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onut 14"/>
          <p:cNvSpPr/>
          <p:nvPr/>
        </p:nvSpPr>
        <p:spPr>
          <a:xfrm>
            <a:off x="2895600" y="1200150"/>
            <a:ext cx="3429000" cy="2571750"/>
          </a:xfrm>
          <a:prstGeom prst="donut">
            <a:avLst>
              <a:gd name="adj" fmla="val 3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        </a:t>
            </a:r>
          </a:p>
        </p:txBody>
      </p:sp>
      <p:graphicFrame>
        <p:nvGraphicFramePr>
          <p:cNvPr id="2" name="Diagram 1"/>
          <p:cNvGraphicFramePr/>
          <p:nvPr/>
        </p:nvGraphicFramePr>
        <p:xfrm>
          <a:off x="609600" y="209550"/>
          <a:ext cx="815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http://rrrinsf.files.wordpress.com/2012/12/20121217-154113.jpg"/>
          <p:cNvPicPr>
            <a:picLocks noChangeAspect="1" noChangeArrowheads="1"/>
          </p:cNvPicPr>
          <p:nvPr/>
        </p:nvPicPr>
        <p:blipFill>
          <a:blip r:embed="rId3"/>
          <a:srcRect l="-33704" t="13087" r="2847" b="-1939"/>
          <a:stretch>
            <a:fillRect/>
          </a:stretch>
        </p:blipFill>
        <p:spPr bwMode="auto">
          <a:xfrm>
            <a:off x="1828800" y="0"/>
            <a:ext cx="7315200" cy="5303838"/>
          </a:xfrm>
          <a:prstGeom prst="rect">
            <a:avLst/>
          </a:prstGeom>
          <a:noFill/>
          <a:ln w="9525">
            <a:noFill/>
            <a:miter lim="800000"/>
            <a:headEnd/>
            <a:tailEnd/>
          </a:ln>
        </p:spPr>
      </p:pic>
      <p:pic>
        <p:nvPicPr>
          <p:cNvPr id="100354" name="Picture 9" descr="img_4598"/>
          <p:cNvPicPr>
            <a:picLocks noChangeAspect="1" noChangeArrowheads="1"/>
          </p:cNvPicPr>
          <p:nvPr/>
        </p:nvPicPr>
        <p:blipFill>
          <a:blip r:embed="rId4"/>
          <a:srcRect t="3214" b="-4337"/>
          <a:stretch>
            <a:fillRect/>
          </a:stretch>
        </p:blipFill>
        <p:spPr bwMode="auto">
          <a:xfrm>
            <a:off x="-88900" y="0"/>
            <a:ext cx="3822700" cy="539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a:srcRect t="5005" b="11496"/>
          <a:stretch>
            <a:fillRect/>
          </a:stretch>
        </p:blipFill>
        <p:spPr bwMode="auto">
          <a:xfrm>
            <a:off x="-44450" y="57150"/>
            <a:ext cx="9231313" cy="5086350"/>
          </a:xfrm>
          <a:prstGeom prst="rect">
            <a:avLst/>
          </a:prstGeom>
          <a:noFill/>
          <a:ln w="9525">
            <a:noFill/>
            <a:miter lim="800000"/>
            <a:headEnd/>
            <a:tailEnd/>
          </a:ln>
        </p:spPr>
      </p:pic>
      <p:sp>
        <p:nvSpPr>
          <p:cNvPr id="16" name="Rectangle 15"/>
          <p:cNvSpPr/>
          <p:nvPr/>
        </p:nvSpPr>
        <p:spPr>
          <a:xfrm>
            <a:off x="-87313" y="4763"/>
            <a:ext cx="9372601" cy="78105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152400" y="57150"/>
            <a:ext cx="9383713" cy="646113"/>
          </a:xfrm>
          <a:prstGeom prst="rect">
            <a:avLst/>
          </a:prstGeom>
        </p:spPr>
        <p:txBody>
          <a:bodyPr>
            <a:spAutoFit/>
          </a:bodyPr>
          <a:lstStyle/>
          <a:p>
            <a:pPr marL="742950" indent="-742950" fontAlgn="auto">
              <a:spcBef>
                <a:spcPct val="50000"/>
              </a:spcBef>
              <a:spcAft>
                <a:spcPts val="0"/>
              </a:spcAft>
              <a:defRPr/>
            </a:pPr>
            <a:r>
              <a:rPr lang="en-US" sz="3600" b="1" dirty="0">
                <a:solidFill>
                  <a:srgbClr val="0000D2"/>
                </a:solidFill>
                <a:latin typeface="Gill Sans MT" pitchFamily="34" charset="0"/>
              </a:rPr>
              <a:t>                 WORKING TOGETHER</a:t>
            </a:r>
            <a:endParaRPr lang="en-US" sz="3600" b="1" dirty="0">
              <a:solidFill>
                <a:srgbClr val="0000D2"/>
              </a:solidFill>
              <a:latin typeface="Gill Sans MT" pitchFamily="34" charset="0"/>
              <a:cs typeface="+mn-cs"/>
            </a:endParaRPr>
          </a:p>
        </p:txBody>
      </p:sp>
      <p:sp>
        <p:nvSpPr>
          <p:cNvPr id="102404" name="TextBox 32"/>
          <p:cNvSpPr txBox="1">
            <a:spLocks noChangeArrowheads="1"/>
          </p:cNvSpPr>
          <p:nvPr/>
        </p:nvSpPr>
        <p:spPr bwMode="auto">
          <a:xfrm>
            <a:off x="1112838" y="971550"/>
            <a:ext cx="1935162" cy="581025"/>
          </a:xfrm>
          <a:prstGeom prst="rect">
            <a:avLst/>
          </a:prstGeom>
          <a:noFill/>
          <a:ln w="9525">
            <a:noFill/>
            <a:miter lim="800000"/>
            <a:headEnd/>
            <a:tailEnd/>
          </a:ln>
        </p:spPr>
        <p:txBody>
          <a:bodyPr wrap="none">
            <a:spAutoFit/>
          </a:bodyPr>
          <a:lstStyle/>
          <a:p>
            <a:pPr algn="ctr"/>
            <a:r>
              <a:rPr lang="en-US" sz="1600" b="1">
                <a:latin typeface="Gill Sans MT" pitchFamily="34" charset="0"/>
              </a:rPr>
              <a:t>LONG-TENURED</a:t>
            </a:r>
          </a:p>
          <a:p>
            <a:pPr algn="ctr"/>
            <a:r>
              <a:rPr lang="en-US" sz="1600" b="1">
                <a:latin typeface="Gill Sans MT" pitchFamily="34" charset="0"/>
              </a:rPr>
              <a:t>EMPLOYEES</a:t>
            </a:r>
          </a:p>
        </p:txBody>
      </p:sp>
      <p:sp>
        <p:nvSpPr>
          <p:cNvPr id="102405" name="TextBox 34"/>
          <p:cNvSpPr txBox="1">
            <a:spLocks noChangeArrowheads="1"/>
          </p:cNvSpPr>
          <p:nvPr/>
        </p:nvSpPr>
        <p:spPr bwMode="auto">
          <a:xfrm>
            <a:off x="152400" y="1809750"/>
            <a:ext cx="1703388" cy="581025"/>
          </a:xfrm>
          <a:prstGeom prst="rect">
            <a:avLst/>
          </a:prstGeom>
          <a:noFill/>
          <a:ln w="9525">
            <a:noFill/>
            <a:miter lim="800000"/>
            <a:headEnd/>
            <a:tailEnd/>
          </a:ln>
        </p:spPr>
        <p:txBody>
          <a:bodyPr wrap="none">
            <a:spAutoFit/>
          </a:bodyPr>
          <a:lstStyle/>
          <a:p>
            <a:pPr algn="ctr"/>
            <a:r>
              <a:rPr lang="en-US" sz="1600" b="1">
                <a:latin typeface="Gill Sans MT" pitchFamily="34" charset="0"/>
              </a:rPr>
              <a:t>NEW (TIER 2+)</a:t>
            </a:r>
          </a:p>
          <a:p>
            <a:pPr algn="ctr"/>
            <a:r>
              <a:rPr lang="en-US" sz="1600" b="1">
                <a:latin typeface="Gill Sans MT" pitchFamily="34" charset="0"/>
              </a:rPr>
              <a:t>EMPLOYEES</a:t>
            </a:r>
          </a:p>
        </p:txBody>
      </p:sp>
      <p:sp>
        <p:nvSpPr>
          <p:cNvPr id="102406" name="TextBox 35"/>
          <p:cNvSpPr txBox="1">
            <a:spLocks noChangeArrowheads="1"/>
          </p:cNvSpPr>
          <p:nvPr/>
        </p:nvSpPr>
        <p:spPr bwMode="auto">
          <a:xfrm>
            <a:off x="152400" y="3867150"/>
            <a:ext cx="1752600" cy="336550"/>
          </a:xfrm>
          <a:prstGeom prst="rect">
            <a:avLst/>
          </a:prstGeom>
          <a:noFill/>
          <a:ln w="9525">
            <a:noFill/>
            <a:miter lim="800000"/>
            <a:headEnd/>
            <a:tailEnd/>
          </a:ln>
        </p:spPr>
        <p:txBody>
          <a:bodyPr wrap="none">
            <a:spAutoFit/>
          </a:bodyPr>
          <a:lstStyle/>
          <a:p>
            <a:pPr algn="ctr"/>
            <a:r>
              <a:rPr lang="en-US" sz="1600" b="1">
                <a:latin typeface="Gill Sans MT" pitchFamily="34" charset="0"/>
              </a:rPr>
              <a:t>CONTRACTOR</a:t>
            </a:r>
          </a:p>
        </p:txBody>
      </p:sp>
      <p:sp>
        <p:nvSpPr>
          <p:cNvPr id="102407" name="TextBox 36"/>
          <p:cNvSpPr txBox="1">
            <a:spLocks noChangeArrowheads="1"/>
          </p:cNvSpPr>
          <p:nvPr/>
        </p:nvSpPr>
        <p:spPr bwMode="auto">
          <a:xfrm>
            <a:off x="4886325" y="4672013"/>
            <a:ext cx="1514475" cy="338137"/>
          </a:xfrm>
          <a:prstGeom prst="rect">
            <a:avLst/>
          </a:prstGeom>
          <a:noFill/>
          <a:ln w="9525">
            <a:noFill/>
            <a:miter lim="800000"/>
            <a:headEnd/>
            <a:tailEnd/>
          </a:ln>
        </p:spPr>
        <p:txBody>
          <a:bodyPr wrap="none">
            <a:spAutoFit/>
          </a:bodyPr>
          <a:lstStyle/>
          <a:p>
            <a:pPr algn="ctr"/>
            <a:r>
              <a:rPr lang="en-US" sz="1600" b="1">
                <a:latin typeface="Gill Sans MT" pitchFamily="34" charset="0"/>
              </a:rPr>
              <a:t>VOLUNTEER</a:t>
            </a:r>
          </a:p>
        </p:txBody>
      </p:sp>
      <p:sp>
        <p:nvSpPr>
          <p:cNvPr id="102408" name="TextBox 37"/>
          <p:cNvSpPr txBox="1">
            <a:spLocks noChangeArrowheads="1"/>
          </p:cNvSpPr>
          <p:nvPr/>
        </p:nvSpPr>
        <p:spPr bwMode="auto">
          <a:xfrm>
            <a:off x="803275" y="4368800"/>
            <a:ext cx="1558925" cy="336550"/>
          </a:xfrm>
          <a:prstGeom prst="rect">
            <a:avLst/>
          </a:prstGeom>
          <a:noFill/>
          <a:ln w="9525">
            <a:noFill/>
            <a:miter lim="800000"/>
            <a:headEnd/>
            <a:tailEnd/>
          </a:ln>
        </p:spPr>
        <p:txBody>
          <a:bodyPr wrap="none">
            <a:spAutoFit/>
          </a:bodyPr>
          <a:lstStyle/>
          <a:p>
            <a:pPr algn="ctr"/>
            <a:r>
              <a:rPr lang="en-US" sz="1600" b="1">
                <a:latin typeface="Gill Sans MT" pitchFamily="34" charset="0"/>
              </a:rPr>
              <a:t>NON-PROFIT</a:t>
            </a:r>
          </a:p>
        </p:txBody>
      </p:sp>
      <p:sp>
        <p:nvSpPr>
          <p:cNvPr id="102409" name="TextBox 38"/>
          <p:cNvSpPr txBox="1">
            <a:spLocks noChangeArrowheads="1"/>
          </p:cNvSpPr>
          <p:nvPr/>
        </p:nvSpPr>
        <p:spPr bwMode="auto">
          <a:xfrm>
            <a:off x="2362200" y="4748213"/>
            <a:ext cx="1976438" cy="338137"/>
          </a:xfrm>
          <a:prstGeom prst="rect">
            <a:avLst/>
          </a:prstGeom>
          <a:noFill/>
          <a:ln w="9525">
            <a:noFill/>
            <a:miter lim="800000"/>
            <a:headEnd/>
            <a:tailEnd/>
          </a:ln>
        </p:spPr>
        <p:txBody>
          <a:bodyPr wrap="none">
            <a:spAutoFit/>
          </a:bodyPr>
          <a:lstStyle/>
          <a:p>
            <a:pPr algn="ctr"/>
            <a:r>
              <a:rPr lang="en-US" sz="1600" b="1">
                <a:latin typeface="Gill Sans MT" pitchFamily="34" charset="0"/>
              </a:rPr>
              <a:t>TEMP EMPLOYEE</a:t>
            </a:r>
          </a:p>
        </p:txBody>
      </p:sp>
      <p:sp>
        <p:nvSpPr>
          <p:cNvPr id="102410" name="TextBox 39"/>
          <p:cNvSpPr txBox="1">
            <a:spLocks noChangeArrowheads="1"/>
          </p:cNvSpPr>
          <p:nvPr/>
        </p:nvSpPr>
        <p:spPr bwMode="auto">
          <a:xfrm>
            <a:off x="6858000" y="4248150"/>
            <a:ext cx="2133600" cy="581025"/>
          </a:xfrm>
          <a:prstGeom prst="rect">
            <a:avLst/>
          </a:prstGeom>
          <a:noFill/>
          <a:ln w="9525">
            <a:noFill/>
            <a:miter lim="800000"/>
            <a:headEnd/>
            <a:tailEnd/>
          </a:ln>
        </p:spPr>
        <p:txBody>
          <a:bodyPr wrap="none">
            <a:spAutoFit/>
          </a:bodyPr>
          <a:lstStyle/>
          <a:p>
            <a:pPr algn="ctr"/>
            <a:r>
              <a:rPr lang="en-US" sz="1600" b="1">
                <a:latin typeface="Gill Sans MT" pitchFamily="34" charset="0"/>
              </a:rPr>
              <a:t>SHARED SERVICES</a:t>
            </a:r>
          </a:p>
          <a:p>
            <a:pPr algn="ctr"/>
            <a:r>
              <a:rPr lang="en-US" sz="1600" b="1">
                <a:latin typeface="Gill Sans MT" pitchFamily="34" charset="0"/>
              </a:rPr>
              <a:t>(INTER-AGENCY)</a:t>
            </a:r>
          </a:p>
        </p:txBody>
      </p:sp>
      <p:sp>
        <p:nvSpPr>
          <p:cNvPr id="102411" name="TextBox 40"/>
          <p:cNvSpPr txBox="1">
            <a:spLocks noChangeArrowheads="1"/>
          </p:cNvSpPr>
          <p:nvPr/>
        </p:nvSpPr>
        <p:spPr bwMode="auto">
          <a:xfrm>
            <a:off x="6477000" y="895350"/>
            <a:ext cx="1539875" cy="581025"/>
          </a:xfrm>
          <a:prstGeom prst="rect">
            <a:avLst/>
          </a:prstGeom>
          <a:noFill/>
          <a:ln w="9525">
            <a:noFill/>
            <a:miter lim="800000"/>
            <a:headEnd/>
            <a:tailEnd/>
          </a:ln>
        </p:spPr>
        <p:txBody>
          <a:bodyPr wrap="none">
            <a:spAutoFit/>
          </a:bodyPr>
          <a:lstStyle/>
          <a:p>
            <a:pPr algn="ctr"/>
            <a:r>
              <a:rPr lang="en-US" sz="1600" b="1">
                <a:latin typeface="Gill Sans MT" pitchFamily="34" charset="0"/>
              </a:rPr>
              <a:t>CORPORATE</a:t>
            </a:r>
            <a:br>
              <a:rPr lang="en-US" sz="1600" b="1">
                <a:latin typeface="Gill Sans MT" pitchFamily="34" charset="0"/>
              </a:rPr>
            </a:br>
            <a:r>
              <a:rPr lang="en-US" sz="1600" b="1">
                <a:latin typeface="Gill Sans MT" pitchFamily="34" charset="0"/>
              </a:rPr>
              <a:t>PARTNERS</a:t>
            </a:r>
          </a:p>
        </p:txBody>
      </p:sp>
      <p:sp>
        <p:nvSpPr>
          <p:cNvPr id="102412" name="TextBox 41"/>
          <p:cNvSpPr txBox="1">
            <a:spLocks noChangeArrowheads="1"/>
          </p:cNvSpPr>
          <p:nvPr/>
        </p:nvSpPr>
        <p:spPr bwMode="auto">
          <a:xfrm>
            <a:off x="7667625" y="1657350"/>
            <a:ext cx="1400175" cy="581025"/>
          </a:xfrm>
          <a:prstGeom prst="rect">
            <a:avLst/>
          </a:prstGeom>
          <a:noFill/>
          <a:ln w="9525">
            <a:noFill/>
            <a:miter lim="800000"/>
            <a:headEnd/>
            <a:tailEnd/>
          </a:ln>
        </p:spPr>
        <p:txBody>
          <a:bodyPr wrap="none">
            <a:spAutoFit/>
          </a:bodyPr>
          <a:lstStyle/>
          <a:p>
            <a:pPr algn="ctr"/>
            <a:r>
              <a:rPr lang="en-US" sz="1600" b="1">
                <a:latin typeface="Gill Sans MT" pitchFamily="34" charset="0"/>
              </a:rPr>
              <a:t>CUSTOMER</a:t>
            </a:r>
          </a:p>
          <a:p>
            <a:pPr algn="ctr"/>
            <a:r>
              <a:rPr lang="en-US" sz="1600" b="1">
                <a:latin typeface="Gill Sans MT" pitchFamily="34" charset="0"/>
              </a:rPr>
              <a:t>SELF-HELP</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81400" y="-296532"/>
            <a:ext cx="9144000" cy="5611482"/>
          </a:xfrm>
          <a:prstGeom prst="rect">
            <a:avLst/>
          </a:prstGeom>
          <a:effectLst/>
        </p:spPr>
        <p:txBody>
          <a:bodyPr vert="wordArtVert" anchor="ctr">
            <a:normAutofit/>
          </a:bodyPr>
          <a:lstStyle>
            <a:lvl1pPr algn="ctr" rtl="0" fontAlgn="base">
              <a:spcBef>
                <a:spcPct val="0"/>
              </a:spcBef>
              <a:spcAft>
                <a:spcPct val="0"/>
              </a:spcAft>
              <a:defRPr sz="4400" b="1" kern="1200">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pPr>
              <a:defRPr/>
            </a:pPr>
            <a:r>
              <a:rPr lang="en-US" sz="3600" dirty="0" smtClean="0">
                <a:solidFill>
                  <a:srgbClr val="0000D2"/>
                </a:solidFill>
                <a:latin typeface="Gill Sans MT" pitchFamily="34" charset="0"/>
                <a:ea typeface="+mn-ea"/>
                <a:cs typeface="Arial" charset="0"/>
              </a:rPr>
              <a:t>    FLYWHEEL</a:t>
            </a:r>
            <a:endParaRPr lang="en-US" sz="3600" dirty="0">
              <a:solidFill>
                <a:srgbClr val="0000D2"/>
              </a:solidFill>
              <a:latin typeface="Gill Sans MT" pitchFamily="34" charset="0"/>
              <a:ea typeface="+mn-ea"/>
              <a:cs typeface="Arial" charset="0"/>
            </a:endParaRPr>
          </a:p>
        </p:txBody>
      </p:sp>
      <p:sp>
        <p:nvSpPr>
          <p:cNvPr id="2" name="Oval 1"/>
          <p:cNvSpPr/>
          <p:nvPr/>
        </p:nvSpPr>
        <p:spPr>
          <a:xfrm>
            <a:off x="3605150" y="1373189"/>
            <a:ext cx="3124200" cy="2722561"/>
          </a:xfrm>
          <a:prstGeom prst="ellipse">
            <a:avLst/>
          </a:prstGeom>
          <a:solidFill>
            <a:schemeClr val="tx2">
              <a:lumMod val="40000"/>
              <a:lumOff val="60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453" name="TextBox 10"/>
          <p:cNvSpPr txBox="1">
            <a:spLocks noChangeArrowheads="1"/>
          </p:cNvSpPr>
          <p:nvPr/>
        </p:nvSpPr>
        <p:spPr bwMode="auto">
          <a:xfrm>
            <a:off x="3429000" y="1808163"/>
            <a:ext cx="3429000" cy="1754187"/>
          </a:xfrm>
          <a:prstGeom prst="rect">
            <a:avLst/>
          </a:prstGeom>
          <a:noFill/>
          <a:ln w="9525">
            <a:noFill/>
            <a:miter lim="800000"/>
            <a:headEnd/>
            <a:tailEnd/>
          </a:ln>
        </p:spPr>
        <p:txBody>
          <a:bodyPr>
            <a:spAutoFit/>
          </a:bodyPr>
          <a:lstStyle/>
          <a:p>
            <a:pPr algn="ctr"/>
            <a:r>
              <a:rPr lang="en-US" b="1">
                <a:solidFill>
                  <a:srgbClr val="00006C"/>
                </a:solidFill>
                <a:latin typeface="Calibri" pitchFamily="34" charset="0"/>
              </a:rPr>
              <a:t>Focused effort</a:t>
            </a:r>
          </a:p>
          <a:p>
            <a:pPr algn="ctr"/>
            <a:r>
              <a:rPr lang="en-US" b="1">
                <a:solidFill>
                  <a:srgbClr val="00006C"/>
                </a:solidFill>
                <a:latin typeface="Calibri" pitchFamily="34" charset="0"/>
              </a:rPr>
              <a:t>Builds momentum</a:t>
            </a:r>
          </a:p>
          <a:p>
            <a:pPr algn="ctr"/>
            <a:r>
              <a:rPr lang="en-US" b="1">
                <a:solidFill>
                  <a:srgbClr val="00006C"/>
                </a:solidFill>
                <a:latin typeface="Calibri" pitchFamily="34" charset="0"/>
              </a:rPr>
              <a:t>Opportunities for involvement</a:t>
            </a:r>
            <a:br>
              <a:rPr lang="en-US" b="1">
                <a:solidFill>
                  <a:srgbClr val="00006C"/>
                </a:solidFill>
                <a:latin typeface="Calibri" pitchFamily="34" charset="0"/>
              </a:rPr>
            </a:br>
            <a:r>
              <a:rPr lang="en-US" b="1">
                <a:solidFill>
                  <a:srgbClr val="00006C"/>
                </a:solidFill>
                <a:latin typeface="Calibri" pitchFamily="34" charset="0"/>
              </a:rPr>
              <a:t>Forgives efforts that don’t work</a:t>
            </a:r>
          </a:p>
          <a:p>
            <a:pPr algn="ctr"/>
            <a:r>
              <a:rPr lang="en-US" b="1">
                <a:solidFill>
                  <a:srgbClr val="00006C"/>
                </a:solidFill>
                <a:latin typeface="Calibri" pitchFamily="34" charset="0"/>
              </a:rPr>
              <a:t>Relies on initiative </a:t>
            </a:r>
          </a:p>
          <a:p>
            <a:pPr algn="ctr"/>
            <a:r>
              <a:rPr lang="en-US" b="1">
                <a:solidFill>
                  <a:srgbClr val="00006C"/>
                </a:solidFill>
                <a:latin typeface="Calibri" pitchFamily="34" charset="0"/>
              </a:rPr>
              <a:t>Flexible workloads</a:t>
            </a:r>
          </a:p>
        </p:txBody>
      </p:sp>
      <p:graphicFrame>
        <p:nvGraphicFramePr>
          <p:cNvPr id="3" name="Diagram 2"/>
          <p:cNvGraphicFramePr/>
          <p:nvPr/>
        </p:nvGraphicFramePr>
        <p:xfrm>
          <a:off x="304800" y="438150"/>
          <a:ext cx="9829800" cy="489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455" name="TextBox 4"/>
          <p:cNvSpPr txBox="1">
            <a:spLocks noChangeArrowheads="1"/>
          </p:cNvSpPr>
          <p:nvPr/>
        </p:nvSpPr>
        <p:spPr bwMode="auto">
          <a:xfrm>
            <a:off x="2895600" y="514350"/>
            <a:ext cx="2133600" cy="585788"/>
          </a:xfrm>
          <a:prstGeom prst="rect">
            <a:avLst/>
          </a:prstGeom>
          <a:noFill/>
          <a:ln w="9525">
            <a:noFill/>
            <a:miter lim="800000"/>
            <a:headEnd/>
            <a:tailEnd/>
          </a:ln>
        </p:spPr>
        <p:txBody>
          <a:bodyPr>
            <a:spAutoFit/>
          </a:bodyPr>
          <a:lstStyle/>
          <a:p>
            <a:pPr algn="ctr"/>
            <a:r>
              <a:rPr lang="en-US" sz="1600" b="1">
                <a:solidFill>
                  <a:srgbClr val="0000D2"/>
                </a:solidFill>
              </a:rPr>
              <a:t>Communicate Actions + Success</a:t>
            </a:r>
          </a:p>
        </p:txBody>
      </p:sp>
      <p:sp>
        <p:nvSpPr>
          <p:cNvPr id="104456" name="TextBox 26"/>
          <p:cNvSpPr txBox="1">
            <a:spLocks noChangeArrowheads="1"/>
          </p:cNvSpPr>
          <p:nvPr/>
        </p:nvSpPr>
        <p:spPr bwMode="auto">
          <a:xfrm>
            <a:off x="5675313" y="519113"/>
            <a:ext cx="2228850" cy="584200"/>
          </a:xfrm>
          <a:prstGeom prst="rect">
            <a:avLst/>
          </a:prstGeom>
          <a:noFill/>
          <a:ln w="9525">
            <a:noFill/>
            <a:miter lim="800000"/>
            <a:headEnd/>
            <a:tailEnd/>
          </a:ln>
        </p:spPr>
        <p:txBody>
          <a:bodyPr>
            <a:spAutoFit/>
          </a:bodyPr>
          <a:lstStyle/>
          <a:p>
            <a:pPr algn="ctr"/>
            <a:r>
              <a:rPr lang="en-US" sz="1600" b="1">
                <a:solidFill>
                  <a:srgbClr val="0000D2"/>
                </a:solidFill>
              </a:rPr>
              <a:t>Identify Problem / Possible Solution</a:t>
            </a:r>
          </a:p>
        </p:txBody>
      </p:sp>
      <p:sp>
        <p:nvSpPr>
          <p:cNvPr id="104457" name="TextBox 27"/>
          <p:cNvSpPr txBox="1">
            <a:spLocks noChangeArrowheads="1"/>
          </p:cNvSpPr>
          <p:nvPr/>
        </p:nvSpPr>
        <p:spPr bwMode="auto">
          <a:xfrm>
            <a:off x="6477000" y="1933575"/>
            <a:ext cx="1685925" cy="831850"/>
          </a:xfrm>
          <a:prstGeom prst="rect">
            <a:avLst/>
          </a:prstGeom>
          <a:noFill/>
          <a:ln w="9525">
            <a:noFill/>
            <a:miter lim="800000"/>
            <a:headEnd/>
            <a:tailEnd/>
          </a:ln>
        </p:spPr>
        <p:txBody>
          <a:bodyPr>
            <a:spAutoFit/>
          </a:bodyPr>
          <a:lstStyle/>
          <a:p>
            <a:pPr algn="ctr"/>
            <a:r>
              <a:rPr lang="en-US" sz="1600" b="1">
                <a:solidFill>
                  <a:srgbClr val="0000D2"/>
                </a:solidFill>
              </a:rPr>
              <a:t>Ideas with</a:t>
            </a:r>
            <a:br>
              <a:rPr lang="en-US" sz="1600" b="1">
                <a:solidFill>
                  <a:srgbClr val="0000D2"/>
                </a:solidFill>
              </a:rPr>
            </a:br>
            <a:r>
              <a:rPr lang="en-US" sz="1600" b="1">
                <a:solidFill>
                  <a:srgbClr val="0000D2"/>
                </a:solidFill>
              </a:rPr>
              <a:t>“Skin” in the Game</a:t>
            </a:r>
          </a:p>
        </p:txBody>
      </p:sp>
      <p:sp>
        <p:nvSpPr>
          <p:cNvPr id="104458" name="TextBox 28"/>
          <p:cNvSpPr txBox="1">
            <a:spLocks noChangeArrowheads="1"/>
          </p:cNvSpPr>
          <p:nvPr/>
        </p:nvSpPr>
        <p:spPr bwMode="auto">
          <a:xfrm>
            <a:off x="6107113" y="3714750"/>
            <a:ext cx="1685925" cy="584200"/>
          </a:xfrm>
          <a:prstGeom prst="rect">
            <a:avLst/>
          </a:prstGeom>
          <a:noFill/>
          <a:ln w="9525">
            <a:noFill/>
            <a:miter lim="800000"/>
            <a:headEnd/>
            <a:tailEnd/>
          </a:ln>
        </p:spPr>
        <p:txBody>
          <a:bodyPr>
            <a:spAutoFit/>
          </a:bodyPr>
          <a:lstStyle/>
          <a:p>
            <a:pPr algn="ctr"/>
            <a:r>
              <a:rPr lang="en-US" sz="1600" b="1">
                <a:solidFill>
                  <a:srgbClr val="0000D2"/>
                </a:solidFill>
              </a:rPr>
              <a:t>Prioritization of Proposals</a:t>
            </a:r>
          </a:p>
        </p:txBody>
      </p:sp>
      <p:sp>
        <p:nvSpPr>
          <p:cNvPr id="104459" name="TextBox 29"/>
          <p:cNvSpPr txBox="1">
            <a:spLocks noChangeArrowheads="1"/>
          </p:cNvSpPr>
          <p:nvPr/>
        </p:nvSpPr>
        <p:spPr bwMode="auto">
          <a:xfrm>
            <a:off x="4364038" y="4476750"/>
            <a:ext cx="1685925" cy="584200"/>
          </a:xfrm>
          <a:prstGeom prst="rect">
            <a:avLst/>
          </a:prstGeom>
          <a:noFill/>
          <a:ln w="9525">
            <a:noFill/>
            <a:miter lim="800000"/>
            <a:headEnd/>
            <a:tailEnd/>
          </a:ln>
        </p:spPr>
        <p:txBody>
          <a:bodyPr>
            <a:spAutoFit/>
          </a:bodyPr>
          <a:lstStyle/>
          <a:p>
            <a:pPr algn="ctr"/>
            <a:r>
              <a:rPr lang="en-US" sz="1600" b="1">
                <a:solidFill>
                  <a:srgbClr val="0000D2"/>
                </a:solidFill>
              </a:rPr>
              <a:t>Develop</a:t>
            </a:r>
            <a:br>
              <a:rPr lang="en-US" sz="1600" b="1">
                <a:solidFill>
                  <a:srgbClr val="0000D2"/>
                </a:solidFill>
              </a:rPr>
            </a:br>
            <a:r>
              <a:rPr lang="en-US" sz="1600" b="1">
                <a:solidFill>
                  <a:srgbClr val="0000D2"/>
                </a:solidFill>
              </a:rPr>
              <a:t>Actions</a:t>
            </a:r>
          </a:p>
        </p:txBody>
      </p:sp>
      <p:sp>
        <p:nvSpPr>
          <p:cNvPr id="104460" name="TextBox 30"/>
          <p:cNvSpPr txBox="1">
            <a:spLocks noChangeArrowheads="1"/>
          </p:cNvSpPr>
          <p:nvPr/>
        </p:nvSpPr>
        <p:spPr bwMode="auto">
          <a:xfrm>
            <a:off x="2698750" y="3892550"/>
            <a:ext cx="1685925" cy="584200"/>
          </a:xfrm>
          <a:prstGeom prst="rect">
            <a:avLst/>
          </a:prstGeom>
          <a:noFill/>
          <a:ln w="9525">
            <a:noFill/>
            <a:miter lim="800000"/>
            <a:headEnd/>
            <a:tailEnd/>
          </a:ln>
        </p:spPr>
        <p:txBody>
          <a:bodyPr>
            <a:spAutoFit/>
          </a:bodyPr>
          <a:lstStyle/>
          <a:p>
            <a:pPr algn="ctr"/>
            <a:r>
              <a:rPr lang="en-US" sz="1600" b="1">
                <a:solidFill>
                  <a:srgbClr val="0000D2"/>
                </a:solidFill>
              </a:rPr>
              <a:t>Troubleshoot Policy Issues</a:t>
            </a:r>
          </a:p>
        </p:txBody>
      </p:sp>
      <p:sp>
        <p:nvSpPr>
          <p:cNvPr id="104461" name="TextBox 31"/>
          <p:cNvSpPr txBox="1">
            <a:spLocks noChangeArrowheads="1"/>
          </p:cNvSpPr>
          <p:nvPr/>
        </p:nvSpPr>
        <p:spPr bwMode="auto">
          <a:xfrm>
            <a:off x="2198688" y="2159000"/>
            <a:ext cx="1685925" cy="339725"/>
          </a:xfrm>
          <a:prstGeom prst="rect">
            <a:avLst/>
          </a:prstGeom>
          <a:noFill/>
          <a:ln w="9525">
            <a:noFill/>
            <a:miter lim="800000"/>
            <a:headEnd/>
            <a:tailEnd/>
          </a:ln>
        </p:spPr>
        <p:txBody>
          <a:bodyPr>
            <a:spAutoFit/>
          </a:bodyPr>
          <a:lstStyle/>
          <a:p>
            <a:pPr algn="ctr"/>
            <a:r>
              <a:rPr lang="en-US" sz="1600" b="1">
                <a:solidFill>
                  <a:srgbClr val="0000D2"/>
                </a:solidFill>
              </a:rPr>
              <a:t>Decisions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p:cNvPicPr>
          <p:nvPr/>
        </p:nvPicPr>
        <p:blipFill>
          <a:blip r:embed="rId3"/>
          <a:srcRect l="951" t="1579" r="-951" b="24649"/>
          <a:stretch>
            <a:fillRect/>
          </a:stretch>
        </p:blipFill>
        <p:spPr bwMode="auto">
          <a:xfrm>
            <a:off x="0" y="0"/>
            <a:ext cx="9296400" cy="5143500"/>
          </a:xfrm>
          <a:prstGeom prst="rect">
            <a:avLst/>
          </a:prstGeom>
          <a:noFill/>
          <a:ln w="9525">
            <a:solidFill>
              <a:srgbClr val="92D050"/>
            </a:solidFill>
            <a:miter lim="800000"/>
            <a:headEnd/>
            <a:tailEnd/>
          </a:ln>
        </p:spPr>
      </p:pic>
      <p:pic>
        <p:nvPicPr>
          <p:cNvPr id="106498" name="Picture 4"/>
          <p:cNvPicPr>
            <a:picLocks noChangeAspect="1"/>
          </p:cNvPicPr>
          <p:nvPr/>
        </p:nvPicPr>
        <p:blipFill>
          <a:blip r:embed="rId4"/>
          <a:srcRect l="-465" t="5933" r="465" b="21049"/>
          <a:stretch>
            <a:fillRect/>
          </a:stretch>
        </p:blipFill>
        <p:spPr bwMode="auto">
          <a:xfrm>
            <a:off x="-76200" y="23813"/>
            <a:ext cx="9261475" cy="5138737"/>
          </a:xfrm>
          <a:prstGeom prst="rect">
            <a:avLst/>
          </a:prstGeom>
          <a:noFill/>
          <a:ln w="9525">
            <a:noFill/>
            <a:miter lim="800000"/>
            <a:headEnd/>
            <a:tailEnd/>
          </a:ln>
        </p:spPr>
      </p:pic>
      <p:sp>
        <p:nvSpPr>
          <p:cNvPr id="16" name="Rectangle 15"/>
          <p:cNvSpPr/>
          <p:nvPr/>
        </p:nvSpPr>
        <p:spPr>
          <a:xfrm>
            <a:off x="-76200" y="4763"/>
            <a:ext cx="9261475"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163513" y="57150"/>
            <a:ext cx="9383713" cy="646113"/>
          </a:xfrm>
          <a:prstGeom prst="rect">
            <a:avLst/>
          </a:prstGeom>
        </p:spPr>
        <p:txBody>
          <a:bodyPr>
            <a:spAutoFit/>
          </a:bodyPr>
          <a:lstStyle/>
          <a:p>
            <a:pPr marL="742950" indent="-742950" fontAlgn="auto">
              <a:spcBef>
                <a:spcPct val="50000"/>
              </a:spcBef>
              <a:spcAft>
                <a:spcPts val="0"/>
              </a:spcAft>
              <a:defRPr/>
            </a:pPr>
            <a:r>
              <a:rPr lang="en-US" sz="3600" b="1" dirty="0">
                <a:solidFill>
                  <a:srgbClr val="0000D2"/>
                </a:solidFill>
                <a:latin typeface="Gill Sans MT" pitchFamily="34" charset="0"/>
              </a:rPr>
              <a:t>                    TO ACHIEVE RESULTS</a:t>
            </a:r>
            <a:endParaRPr lang="en-US" sz="3600" b="1" dirty="0">
              <a:solidFill>
                <a:srgbClr val="0000D2"/>
              </a:solidFill>
              <a:latin typeface="Gill Sans MT" pitchFamily="34" charset="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1" y="495878"/>
            <a:ext cx="536063" cy="408368"/>
          </a:xfrm>
          <a:prstGeom prst="rect">
            <a:avLst/>
          </a:prstGeom>
          <a:solidFill>
            <a:srgbClr val="CC0000"/>
          </a:solidFill>
          <a:ln>
            <a:no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200" dirty="0">
                <a:solidFill>
                  <a:schemeClr val="bg1"/>
                </a:solidFill>
              </a:rPr>
              <a:t>1</a:t>
            </a:r>
          </a:p>
        </p:txBody>
      </p:sp>
      <p:sp>
        <p:nvSpPr>
          <p:cNvPr id="14" name="TextBox 13"/>
          <p:cNvSpPr txBox="1"/>
          <p:nvPr/>
        </p:nvSpPr>
        <p:spPr>
          <a:xfrm>
            <a:off x="2238500" y="825079"/>
            <a:ext cx="6391750"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dirty="0">
                <a:solidFill>
                  <a:schemeClr val="bg1"/>
                </a:solidFill>
                <a:latin typeface="Gill Sans MT" pitchFamily="34" charset="0"/>
                <a:ea typeface="Meiryo" pitchFamily="34" charset="-128"/>
              </a:rPr>
              <a:t>(Draw Connections, Even Uncomfortable Ones)</a:t>
            </a:r>
          </a:p>
        </p:txBody>
      </p:sp>
      <p:sp>
        <p:nvSpPr>
          <p:cNvPr id="4" name="Rectangle 3"/>
          <p:cNvSpPr/>
          <p:nvPr/>
        </p:nvSpPr>
        <p:spPr>
          <a:xfrm>
            <a:off x="1295400" y="1574093"/>
            <a:ext cx="533400" cy="416003"/>
          </a:xfrm>
          <a:prstGeom prst="rect">
            <a:avLst/>
          </a:prstGeom>
          <a:solidFill>
            <a:srgbClr val="00B0F0"/>
          </a:solidFill>
          <a:ln>
            <a:no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200" dirty="0">
                <a:solidFill>
                  <a:schemeClr val="bg1"/>
                </a:solidFill>
              </a:rPr>
              <a:t>2</a:t>
            </a:r>
          </a:p>
        </p:txBody>
      </p:sp>
      <p:sp>
        <p:nvSpPr>
          <p:cNvPr id="10" name="TextBox 9"/>
          <p:cNvSpPr txBox="1"/>
          <p:nvPr/>
        </p:nvSpPr>
        <p:spPr>
          <a:xfrm>
            <a:off x="2179703" y="1428750"/>
            <a:ext cx="4969566" cy="707886"/>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4000" dirty="0">
                <a:solidFill>
                  <a:srgbClr val="0000B8"/>
                </a:solidFill>
                <a:latin typeface="Gill Sans MT" pitchFamily="34" charset="0"/>
              </a:rPr>
              <a:t>Align Around Ambition</a:t>
            </a:r>
          </a:p>
        </p:txBody>
      </p:sp>
      <p:sp>
        <p:nvSpPr>
          <p:cNvPr id="15" name="TextBox 14"/>
          <p:cNvSpPr txBox="1"/>
          <p:nvPr/>
        </p:nvSpPr>
        <p:spPr>
          <a:xfrm>
            <a:off x="2209801" y="1957685"/>
            <a:ext cx="2226892"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dirty="0">
                <a:solidFill>
                  <a:schemeClr val="bg1"/>
                </a:solidFill>
                <a:latin typeface="Gill Sans MT" pitchFamily="34" charset="0"/>
                <a:ea typeface="Meiryo" pitchFamily="34" charset="-128"/>
              </a:rPr>
              <a:t>(Set Bold Goals)</a:t>
            </a:r>
          </a:p>
        </p:txBody>
      </p:sp>
      <p:sp>
        <p:nvSpPr>
          <p:cNvPr id="5" name="Rectangle 4"/>
          <p:cNvSpPr/>
          <p:nvPr/>
        </p:nvSpPr>
        <p:spPr>
          <a:xfrm>
            <a:off x="1325025" y="2708846"/>
            <a:ext cx="533400" cy="424250"/>
          </a:xfrm>
          <a:prstGeom prst="rect">
            <a:avLst/>
          </a:prstGeom>
          <a:solidFill>
            <a:schemeClr val="accent6">
              <a:lumMod val="75000"/>
            </a:schemeClr>
          </a:solidFill>
          <a:ln>
            <a:noFill/>
          </a:ln>
          <a:effectLst/>
          <a:scene3d>
            <a:camera prst="orthographicFront">
              <a:rot lat="0" lon="0" rev="0"/>
            </a:camera>
            <a:lightRig rig="glow" dir="t">
              <a:rot lat="0" lon="0" rev="4800000"/>
            </a:lightRig>
          </a:scene3d>
          <a:sp3d prstMaterial="matte"/>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200" dirty="0">
                <a:solidFill>
                  <a:schemeClr val="bg1"/>
                </a:solidFill>
              </a:rPr>
              <a:t>3</a:t>
            </a:r>
          </a:p>
        </p:txBody>
      </p:sp>
      <p:sp>
        <p:nvSpPr>
          <p:cNvPr id="11" name="TextBox 10"/>
          <p:cNvSpPr txBox="1"/>
          <p:nvPr/>
        </p:nvSpPr>
        <p:spPr>
          <a:xfrm>
            <a:off x="2184581" y="2549664"/>
            <a:ext cx="4969566" cy="707886"/>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4000" dirty="0">
                <a:solidFill>
                  <a:srgbClr val="0000B8"/>
                </a:solidFill>
                <a:latin typeface="Gill Sans MT" pitchFamily="34" charset="0"/>
              </a:rPr>
              <a:t>Activate Unique Assets</a:t>
            </a:r>
          </a:p>
        </p:txBody>
      </p:sp>
      <p:sp>
        <p:nvSpPr>
          <p:cNvPr id="16" name="TextBox 15"/>
          <p:cNvSpPr txBox="1"/>
          <p:nvPr/>
        </p:nvSpPr>
        <p:spPr>
          <a:xfrm>
            <a:off x="2222690" y="3100685"/>
            <a:ext cx="3483326"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dirty="0">
                <a:solidFill>
                  <a:schemeClr val="bg1"/>
                </a:solidFill>
                <a:latin typeface="Gill Sans MT" pitchFamily="34" charset="0"/>
                <a:ea typeface="Meiryo" pitchFamily="34" charset="-128"/>
              </a:rPr>
              <a:t>(Leverage What You Have)</a:t>
            </a:r>
          </a:p>
        </p:txBody>
      </p:sp>
      <p:sp>
        <p:nvSpPr>
          <p:cNvPr id="6" name="Rectangle 5"/>
          <p:cNvSpPr/>
          <p:nvPr/>
        </p:nvSpPr>
        <p:spPr>
          <a:xfrm>
            <a:off x="1331025" y="3794696"/>
            <a:ext cx="527110" cy="424250"/>
          </a:xfrm>
          <a:prstGeom prst="rect">
            <a:avLst/>
          </a:prstGeom>
          <a:solidFill>
            <a:srgbClr val="9966FF"/>
          </a:solidFill>
          <a:ln>
            <a:noFill/>
          </a:ln>
          <a:effectLst/>
          <a:scene3d>
            <a:camera prst="orthographicFront">
              <a:rot lat="0" lon="0" rev="0"/>
            </a:camera>
            <a:lightRig rig="glow" dir="t">
              <a:rot lat="0" lon="0" rev="4800000"/>
            </a:lightRig>
          </a:scene3d>
          <a:sp3d prstMaterial="matte"/>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dirty="0">
                <a:solidFill>
                  <a:schemeClr val="bg1"/>
                </a:solidFill>
              </a:rPr>
              <a:t>4</a:t>
            </a:r>
          </a:p>
        </p:txBody>
      </p:sp>
      <p:sp>
        <p:nvSpPr>
          <p:cNvPr id="12" name="TextBox 11"/>
          <p:cNvSpPr txBox="1"/>
          <p:nvPr/>
        </p:nvSpPr>
        <p:spPr>
          <a:xfrm>
            <a:off x="2193758" y="3619053"/>
            <a:ext cx="3961149" cy="707886"/>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4000" dirty="0">
                <a:solidFill>
                  <a:srgbClr val="0000B8"/>
                </a:solidFill>
                <a:latin typeface="Gill Sans MT" pitchFamily="34" charset="0"/>
              </a:rPr>
              <a:t>Tap OPM and OPI</a:t>
            </a:r>
          </a:p>
        </p:txBody>
      </p:sp>
      <p:sp>
        <p:nvSpPr>
          <p:cNvPr id="17" name="TextBox 16"/>
          <p:cNvSpPr txBox="1"/>
          <p:nvPr/>
        </p:nvSpPr>
        <p:spPr>
          <a:xfrm>
            <a:off x="2236530" y="4190127"/>
            <a:ext cx="4454489"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dirty="0">
                <a:solidFill>
                  <a:schemeClr val="bg1"/>
                </a:solidFill>
                <a:latin typeface="Gill Sans MT" pitchFamily="34" charset="0"/>
                <a:ea typeface="Meiryo" pitchFamily="34" charset="-128"/>
              </a:rPr>
              <a:t>(Harness the Power of Networks)</a:t>
            </a:r>
          </a:p>
        </p:txBody>
      </p:sp>
      <p:sp>
        <p:nvSpPr>
          <p:cNvPr id="18" name="TextBox 17"/>
          <p:cNvSpPr txBox="1"/>
          <p:nvPr/>
        </p:nvSpPr>
        <p:spPr>
          <a:xfrm>
            <a:off x="1978141" y="285750"/>
            <a:ext cx="6113597" cy="769441"/>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4400" dirty="0">
                <a:solidFill>
                  <a:srgbClr val="0000B8"/>
                </a:solidFill>
                <a:latin typeface="Gill Sans MT" pitchFamily="34" charset="0"/>
              </a:rPr>
              <a:t>Deepen the Conversation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3"/>
          <a:srcRect t="-14384" b="14384"/>
          <a:stretch>
            <a:fillRect/>
          </a:stretch>
        </p:blipFill>
        <p:spPr bwMode="auto">
          <a:xfrm>
            <a:off x="0" y="-914400"/>
            <a:ext cx="9144000" cy="609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79375" y="632240"/>
            <a:ext cx="9144000" cy="3898992"/>
          </a:xfrm>
          <a:prstGeom prst="rect">
            <a:avLst/>
          </a:prstGeom>
          <a:noFill/>
          <a:ln w="9525">
            <a:noFill/>
            <a:miter lim="800000"/>
            <a:headEnd/>
            <a:tailEnd/>
          </a:ln>
          <a:effectLst>
            <a:glow rad="63500">
              <a:schemeClr val="accent3">
                <a:satMod val="175000"/>
                <a:alpha val="40000"/>
              </a:schemeClr>
            </a:glow>
          </a:effectLst>
        </p:spPr>
        <p:txBody>
          <a:bodyPr>
            <a:spAutoFit/>
          </a:bodyPr>
          <a:lstStyle/>
          <a:p>
            <a:pPr algn="ctr">
              <a:spcBef>
                <a:spcPct val="50000"/>
              </a:spcBef>
              <a:defRPr/>
            </a:pPr>
            <a:r>
              <a:rPr lang="en-US" sz="5400" b="1">
                <a:solidFill>
                  <a:srgbClr val="0000B8"/>
                </a:solidFill>
                <a:latin typeface="Gill Sans MT" pitchFamily="34" charset="0"/>
              </a:rPr>
              <a:t>A CULTURE OF</a:t>
            </a:r>
            <a:br>
              <a:rPr lang="en-US" sz="5400" b="1">
                <a:solidFill>
                  <a:srgbClr val="0000B8"/>
                </a:solidFill>
                <a:latin typeface="Gill Sans MT" pitchFamily="34" charset="0"/>
              </a:rPr>
            </a:br>
            <a:r>
              <a:rPr lang="en-US" sz="5400" b="1">
                <a:solidFill>
                  <a:srgbClr val="0000B8"/>
                </a:solidFill>
                <a:latin typeface="Gill Sans MT" pitchFamily="34" charset="0"/>
              </a:rPr>
              <a:t>INNOVATION</a:t>
            </a:r>
            <a:br>
              <a:rPr lang="en-US" sz="5400" b="1">
                <a:solidFill>
                  <a:srgbClr val="0000B8"/>
                </a:solidFill>
                <a:latin typeface="Gill Sans MT" pitchFamily="34" charset="0"/>
              </a:rPr>
            </a:br>
            <a:r>
              <a:rPr lang="en-US" sz="2000" b="1">
                <a:solidFill>
                  <a:srgbClr val="0000B8"/>
                </a:solidFill>
                <a:latin typeface="Gill Sans MT" pitchFamily="34" charset="0"/>
              </a:rPr>
              <a:t>   </a:t>
            </a:r>
            <a:r>
              <a:rPr lang="en-US" sz="6000" b="1">
                <a:solidFill>
                  <a:srgbClr val="0000B8"/>
                </a:solidFill>
                <a:latin typeface="Gill Sans MT" pitchFamily="34" charset="0"/>
              </a:rPr>
              <a:t/>
            </a:r>
            <a:br>
              <a:rPr lang="en-US" sz="6000" b="1">
                <a:solidFill>
                  <a:srgbClr val="0000B8"/>
                </a:solidFill>
                <a:latin typeface="Gill Sans MT" pitchFamily="34" charset="0"/>
              </a:rPr>
            </a:br>
            <a:r>
              <a:rPr lang="en-US" sz="3600" b="1">
                <a:solidFill>
                  <a:schemeClr val="bg1"/>
                </a:solidFill>
                <a:latin typeface="Gill Sans MT" pitchFamily="34" charset="0"/>
              </a:rPr>
              <a:t>FOUR INSIGHTS FROM SAN JOSE</a:t>
            </a:r>
          </a:p>
          <a:p>
            <a:pPr algn="ctr">
              <a:spcBef>
                <a:spcPct val="50000"/>
              </a:spcBef>
              <a:defRPr/>
            </a:pPr>
            <a:endParaRPr lang="en-US" sz="3200" b="1">
              <a:solidFill>
                <a:schemeClr val="bg1"/>
              </a:solidFill>
              <a:latin typeface="Gill Sans MT" pitchFamily="34" charset="0"/>
            </a:endParaRPr>
          </a:p>
          <a:p>
            <a:pPr algn="ctr">
              <a:spcBef>
                <a:spcPct val="50000"/>
              </a:spcBef>
              <a:defRPr/>
            </a:pPr>
            <a:r>
              <a:rPr lang="en-US" sz="3200" b="1">
                <a:solidFill>
                  <a:schemeClr val="bg1"/>
                </a:solidFill>
                <a:latin typeface="Gill Sans MT" pitchFamily="34" charset="0"/>
              </a:rPr>
              <a:t>Ed Shikada, City Manager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3"/>
          <p:cNvGraphicFramePr>
            <a:graphicFrameLocks noGrp="1" noChangeAspect="1"/>
          </p:cNvGraphicFramePr>
          <p:nvPr/>
        </p:nvGraphicFramePr>
        <p:xfrm>
          <a:off x="406400" y="615950"/>
          <a:ext cx="8509000" cy="4432300"/>
        </p:xfrm>
        <a:graphic>
          <a:graphicData uri="http://schemas.openxmlformats.org/presentationml/2006/ole">
            <mc:AlternateContent xmlns:mc="http://schemas.openxmlformats.org/markup-compatibility/2006">
              <mc:Choice xmlns:v="urn:schemas-microsoft-com:vml" Requires="v">
                <p:oleObj spid="_x0000_s26629" r:id="rId4" imgW="8510754" imgH="4432176" progId="Excel.Chart.8">
                  <p:embed/>
                </p:oleObj>
              </mc:Choice>
              <mc:Fallback>
                <p:oleObj r:id="rId4" imgW="8510754" imgH="4432176" progId="Excel.Chart.8">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615950"/>
                        <a:ext cx="8509000" cy="443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6" name="Rectangle 6"/>
          <p:cNvSpPr>
            <a:spLocks noChangeArrowheads="1"/>
          </p:cNvSpPr>
          <p:nvPr/>
        </p:nvSpPr>
        <p:spPr bwMode="auto">
          <a:xfrm>
            <a:off x="1417638" y="-14288"/>
            <a:ext cx="6770687" cy="1116013"/>
          </a:xfrm>
          <a:prstGeom prst="rect">
            <a:avLst/>
          </a:prstGeom>
          <a:noFill/>
          <a:ln w="9525">
            <a:noFill/>
            <a:miter lim="800000"/>
            <a:headEnd/>
            <a:tailEnd/>
          </a:ln>
        </p:spPr>
        <p:txBody>
          <a:bodyPr wrap="none">
            <a:spAutoFit/>
          </a:bodyPr>
          <a:lstStyle/>
          <a:p>
            <a:r>
              <a:rPr lang="en-US" sz="3600" b="1">
                <a:solidFill>
                  <a:srgbClr val="0000B8"/>
                </a:solidFill>
                <a:latin typeface="Gill Sans MT" pitchFamily="34" charset="0"/>
              </a:rPr>
              <a:t>RECORD BUDGET DEFICITS</a:t>
            </a:r>
          </a:p>
          <a:p>
            <a:r>
              <a:rPr lang="en-US" sz="1000" b="1">
                <a:solidFill>
                  <a:schemeClr val="bg1"/>
                </a:solidFill>
                <a:latin typeface="Gill Sans MT" pitchFamily="34" charset="0"/>
              </a:rPr>
              <a:t> </a:t>
            </a:r>
            <a:r>
              <a:rPr lang="en-US" sz="2000" b="1">
                <a:solidFill>
                  <a:schemeClr val="bg1"/>
                </a:solidFill>
                <a:latin typeface="Gill Sans MT" pitchFamily="34" charset="0"/>
              </a:rPr>
              <a:t/>
            </a:r>
            <a:br>
              <a:rPr lang="en-US" sz="2000" b="1">
                <a:solidFill>
                  <a:schemeClr val="bg1"/>
                </a:solidFill>
                <a:latin typeface="Gill Sans MT" pitchFamily="34" charset="0"/>
              </a:rPr>
            </a:br>
            <a:r>
              <a:rPr lang="en-US" sz="2000" b="1">
                <a:solidFill>
                  <a:schemeClr val="bg1"/>
                </a:solidFill>
                <a:latin typeface="Gill Sans MT" pitchFamily="34" charset="0"/>
              </a:rPr>
              <a:t>(CUT $700M FROM BUDGET)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13462DB-6FC0-4B69-9E4A-5ED95051AADE}" type="slidenum">
              <a:rPr lang="en-US" smtClean="0"/>
              <a:pPr>
                <a:defRPr/>
              </a:pPr>
              <a:t>7</a:t>
            </a:fld>
            <a:endParaRPr lang="en-US" dirty="0"/>
          </a:p>
        </p:txBody>
      </p:sp>
      <p:pic>
        <p:nvPicPr>
          <p:cNvPr id="28674" name="Picture 5" descr="San_Jose_City_Hall_exterior_-_San_Jose,_CA_-_DSC03904.jpg"/>
          <p:cNvPicPr>
            <a:picLocks noChangeAspect="1"/>
          </p:cNvPicPr>
          <p:nvPr/>
        </p:nvPicPr>
        <p:blipFill>
          <a:blip r:embed="rId2"/>
          <a:srcRect/>
          <a:stretch>
            <a:fillRect/>
          </a:stretch>
        </p:blipFill>
        <p:spPr bwMode="auto">
          <a:xfrm>
            <a:off x="0" y="-171450"/>
            <a:ext cx="9144000" cy="5314950"/>
          </a:xfrm>
          <a:prstGeom prst="rect">
            <a:avLst/>
          </a:prstGeom>
          <a:noFill/>
          <a:ln w="9525">
            <a:noFill/>
            <a:miter lim="800000"/>
            <a:headEnd/>
            <a:tailEnd/>
          </a:ln>
        </p:spPr>
      </p:pic>
      <p:sp>
        <p:nvSpPr>
          <p:cNvPr id="28675" name="Rectangle 4"/>
          <p:cNvSpPr txBox="1">
            <a:spLocks noChangeArrowheads="1"/>
          </p:cNvSpPr>
          <p:nvPr/>
        </p:nvSpPr>
        <p:spPr bwMode="auto">
          <a:xfrm>
            <a:off x="3200400" y="-152400"/>
            <a:ext cx="6248400" cy="1581150"/>
          </a:xfrm>
          <a:prstGeom prst="rect">
            <a:avLst/>
          </a:prstGeom>
          <a:noFill/>
          <a:ln w="9525">
            <a:noFill/>
            <a:miter lim="800000"/>
            <a:headEnd/>
            <a:tailEnd/>
          </a:ln>
        </p:spPr>
        <p:txBody>
          <a:bodyPr anchor="ctr"/>
          <a:lstStyle/>
          <a:p>
            <a:r>
              <a:rPr lang="en-US" sz="2800" b="1">
                <a:solidFill>
                  <a:schemeClr val="bg1"/>
                </a:solidFill>
                <a:latin typeface="Gill Sans MT" pitchFamily="34" charset="0"/>
              </a:rPr>
              <a:t>10% COMPENSATION CUT</a:t>
            </a:r>
            <a:br>
              <a:rPr lang="en-US" sz="2800" b="1">
                <a:solidFill>
                  <a:schemeClr val="bg1"/>
                </a:solidFill>
                <a:latin typeface="Gill Sans MT" pitchFamily="34" charset="0"/>
              </a:rPr>
            </a:br>
            <a:r>
              <a:rPr lang="en-US" sz="2800" b="1">
                <a:solidFill>
                  <a:schemeClr val="bg1"/>
                </a:solidFill>
                <a:latin typeface="Gill Sans MT" pitchFamily="34" charset="0"/>
              </a:rPr>
              <a:t>             FOR CITY EMPLOYEES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Content Placeholder 4"/>
          <p:cNvGraphicFramePr>
            <a:graphicFrameLocks noGrp="1"/>
          </p:cNvGraphicFramePr>
          <p:nvPr>
            <p:ph idx="1"/>
          </p:nvPr>
        </p:nvGraphicFramePr>
        <p:xfrm>
          <a:off x="449263" y="1073150"/>
          <a:ext cx="8331200" cy="3759200"/>
        </p:xfrm>
        <a:graphic>
          <a:graphicData uri="http://schemas.openxmlformats.org/presentationml/2006/ole">
            <mc:AlternateContent xmlns:mc="http://schemas.openxmlformats.org/markup-compatibility/2006">
              <mc:Choice xmlns:v="urn:schemas-microsoft-com:vml" Requires="v">
                <p:oleObj spid="_x0000_s29701" r:id="rId3" imgW="8327858" imgH="3761558" progId="Excel.Chart.8">
                  <p:embed/>
                </p:oleObj>
              </mc:Choice>
              <mc:Fallback>
                <p:oleObj r:id="rId3" imgW="8327858" imgH="3761558"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1073150"/>
                        <a:ext cx="8331200" cy="375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698" name="Rectangle 4"/>
          <p:cNvSpPr txBox="1">
            <a:spLocks noChangeArrowheads="1"/>
          </p:cNvSpPr>
          <p:nvPr/>
        </p:nvSpPr>
        <p:spPr bwMode="auto">
          <a:xfrm>
            <a:off x="533400" y="-323850"/>
            <a:ext cx="8391525" cy="1581150"/>
          </a:xfrm>
          <a:prstGeom prst="rect">
            <a:avLst/>
          </a:prstGeom>
          <a:noFill/>
          <a:ln w="9525">
            <a:noFill/>
            <a:miter lim="800000"/>
            <a:headEnd/>
            <a:tailEnd/>
          </a:ln>
        </p:spPr>
        <p:txBody>
          <a:bodyPr anchor="ctr"/>
          <a:lstStyle/>
          <a:p>
            <a:pPr algn="ctr"/>
            <a:r>
              <a:rPr lang="en-US" sz="2800" b="1">
                <a:solidFill>
                  <a:srgbClr val="0000D2"/>
                </a:solidFill>
                <a:latin typeface="Gill Sans MT" pitchFamily="34" charset="0"/>
              </a:rPr>
              <a:t>REDUCED POSITIONS BY 23%</a:t>
            </a:r>
          </a:p>
        </p:txBody>
      </p:sp>
      <p:sp>
        <p:nvSpPr>
          <p:cNvPr id="29699" name="TextBox 6"/>
          <p:cNvSpPr txBox="1">
            <a:spLocks noChangeArrowheads="1"/>
          </p:cNvSpPr>
          <p:nvPr/>
        </p:nvSpPr>
        <p:spPr bwMode="auto">
          <a:xfrm>
            <a:off x="1600200" y="4291013"/>
            <a:ext cx="6340475" cy="338137"/>
          </a:xfrm>
          <a:prstGeom prst="rect">
            <a:avLst/>
          </a:prstGeom>
          <a:noFill/>
          <a:ln w="9525">
            <a:noFill/>
            <a:miter lim="800000"/>
            <a:headEnd/>
            <a:tailEnd/>
          </a:ln>
        </p:spPr>
        <p:txBody>
          <a:bodyPr wrap="none">
            <a:spAutoFit/>
          </a:bodyPr>
          <a:lstStyle/>
          <a:p>
            <a:r>
              <a:rPr lang="en-US" sz="1600">
                <a:solidFill>
                  <a:schemeClr val="bg1"/>
                </a:solidFill>
                <a:latin typeface="Gill Sans MT" pitchFamily="34" charset="0"/>
              </a:rPr>
              <a:t>1989             1994             1999            2004             2009            2014 </a:t>
            </a:r>
          </a:p>
        </p:txBody>
      </p:sp>
      <p:sp>
        <p:nvSpPr>
          <p:cNvPr id="8" name="Freeform 7"/>
          <p:cNvSpPr/>
          <p:nvPr/>
        </p:nvSpPr>
        <p:spPr>
          <a:xfrm>
            <a:off x="6000750" y="1320800"/>
            <a:ext cx="2533650" cy="1022350"/>
          </a:xfrm>
          <a:custGeom>
            <a:avLst/>
            <a:gdLst>
              <a:gd name="connsiteX0" fmla="*/ 0 w 7392610"/>
              <a:gd name="connsiteY0" fmla="*/ 1168181 h 1169570"/>
              <a:gd name="connsiteX1" fmla="*/ 3087584 w 7392610"/>
              <a:gd name="connsiteY1" fmla="*/ 75651 h 1169570"/>
              <a:gd name="connsiteX2" fmla="*/ 5688280 w 7392610"/>
              <a:gd name="connsiteY2" fmla="*/ 206279 h 1169570"/>
              <a:gd name="connsiteX3" fmla="*/ 7279574 w 7392610"/>
              <a:gd name="connsiteY3" fmla="*/ 1108804 h 1169570"/>
              <a:gd name="connsiteX4" fmla="*/ 7137070 w 7392610"/>
              <a:gd name="connsiteY4" fmla="*/ 1013801 h 1169570"/>
              <a:gd name="connsiteX0" fmla="*/ 0 w 7364728"/>
              <a:gd name="connsiteY0" fmla="*/ 1167307 h 1167308"/>
              <a:gd name="connsiteX1" fmla="*/ 3087584 w 7364728"/>
              <a:gd name="connsiteY1" fmla="*/ 74777 h 1167308"/>
              <a:gd name="connsiteX2" fmla="*/ 5688280 w 7364728"/>
              <a:gd name="connsiteY2" fmla="*/ 205405 h 1167308"/>
              <a:gd name="connsiteX3" fmla="*/ 7240740 w 7364728"/>
              <a:gd name="connsiteY3" fmla="*/ 1083942 h 1167308"/>
              <a:gd name="connsiteX4" fmla="*/ 7137070 w 7364728"/>
              <a:gd name="connsiteY4" fmla="*/ 1012927 h 1167308"/>
              <a:gd name="connsiteX0" fmla="*/ 0 w 7336230"/>
              <a:gd name="connsiteY0" fmla="*/ 1167307 h 1172344"/>
              <a:gd name="connsiteX1" fmla="*/ 3087584 w 7336230"/>
              <a:gd name="connsiteY1" fmla="*/ 74777 h 1172344"/>
              <a:gd name="connsiteX2" fmla="*/ 5688280 w 7336230"/>
              <a:gd name="connsiteY2" fmla="*/ 205405 h 1172344"/>
              <a:gd name="connsiteX3" fmla="*/ 7240740 w 7336230"/>
              <a:gd name="connsiteY3" fmla="*/ 1083942 h 1172344"/>
              <a:gd name="connsiteX4" fmla="*/ 7137070 w 7336230"/>
              <a:gd name="connsiteY4" fmla="*/ 1012927 h 1172344"/>
              <a:gd name="connsiteX0" fmla="*/ 0 w 7569253"/>
              <a:gd name="connsiteY0" fmla="*/ 1167307 h 1210386"/>
              <a:gd name="connsiteX1" fmla="*/ 3087584 w 7569253"/>
              <a:gd name="connsiteY1" fmla="*/ 74777 h 1210386"/>
              <a:gd name="connsiteX2" fmla="*/ 5688280 w 7569253"/>
              <a:gd name="connsiteY2" fmla="*/ 205405 h 1210386"/>
              <a:gd name="connsiteX3" fmla="*/ 7240740 w 7569253"/>
              <a:gd name="connsiteY3" fmla="*/ 1083942 h 1210386"/>
              <a:gd name="connsiteX4" fmla="*/ 7479331 w 7569253"/>
              <a:gd name="connsiteY4" fmla="*/ 1132538 h 1210386"/>
              <a:gd name="connsiteX0" fmla="*/ 0 w 7485491"/>
              <a:gd name="connsiteY0" fmla="*/ 1167307 h 1168186"/>
              <a:gd name="connsiteX1" fmla="*/ 3087584 w 7485491"/>
              <a:gd name="connsiteY1" fmla="*/ 74777 h 1168186"/>
              <a:gd name="connsiteX2" fmla="*/ 5688280 w 7485491"/>
              <a:gd name="connsiteY2" fmla="*/ 205405 h 1168186"/>
              <a:gd name="connsiteX3" fmla="*/ 7240740 w 7485491"/>
              <a:gd name="connsiteY3" fmla="*/ 1083942 h 1168186"/>
              <a:gd name="connsiteX4" fmla="*/ 7479331 w 7485491"/>
              <a:gd name="connsiteY4" fmla="*/ 1132538 h 1168186"/>
              <a:gd name="connsiteX0" fmla="*/ 0 w 7424227"/>
              <a:gd name="connsiteY0" fmla="*/ 1167307 h 1177665"/>
              <a:gd name="connsiteX1" fmla="*/ 3087584 w 7424227"/>
              <a:gd name="connsiteY1" fmla="*/ 74777 h 1177665"/>
              <a:gd name="connsiteX2" fmla="*/ 5688280 w 7424227"/>
              <a:gd name="connsiteY2" fmla="*/ 205405 h 1177665"/>
              <a:gd name="connsiteX3" fmla="*/ 7240740 w 7424227"/>
              <a:gd name="connsiteY3" fmla="*/ 1083942 h 1177665"/>
              <a:gd name="connsiteX4" fmla="*/ 7392265 w 7424227"/>
              <a:gd name="connsiteY4" fmla="*/ 1152009 h 1177665"/>
              <a:gd name="connsiteX0" fmla="*/ 0 w 7413974"/>
              <a:gd name="connsiteY0" fmla="*/ 1167307 h 1180613"/>
              <a:gd name="connsiteX1" fmla="*/ 3087584 w 7413974"/>
              <a:gd name="connsiteY1" fmla="*/ 74777 h 1180613"/>
              <a:gd name="connsiteX2" fmla="*/ 5688280 w 7413974"/>
              <a:gd name="connsiteY2" fmla="*/ 205405 h 1180613"/>
              <a:gd name="connsiteX3" fmla="*/ 7240740 w 7413974"/>
              <a:gd name="connsiteY3" fmla="*/ 1083942 h 1180613"/>
              <a:gd name="connsiteX4" fmla="*/ 7374251 w 7413974"/>
              <a:gd name="connsiteY4" fmla="*/ 1157572 h 1180613"/>
              <a:gd name="connsiteX0" fmla="*/ 0 w 7420330"/>
              <a:gd name="connsiteY0" fmla="*/ 1165717 h 1165717"/>
              <a:gd name="connsiteX1" fmla="*/ 3087584 w 7420330"/>
              <a:gd name="connsiteY1" fmla="*/ 73187 h 1165717"/>
              <a:gd name="connsiteX2" fmla="*/ 5688280 w 7420330"/>
              <a:gd name="connsiteY2" fmla="*/ 203815 h 1165717"/>
              <a:gd name="connsiteX3" fmla="*/ 7252749 w 7420330"/>
              <a:gd name="connsiteY3" fmla="*/ 1037845 h 1165717"/>
              <a:gd name="connsiteX4" fmla="*/ 7374251 w 7420330"/>
              <a:gd name="connsiteY4" fmla="*/ 1155982 h 1165717"/>
              <a:gd name="connsiteX0" fmla="*/ 0 w 7415615"/>
              <a:gd name="connsiteY0" fmla="*/ 1165717 h 1166848"/>
              <a:gd name="connsiteX1" fmla="*/ 3087584 w 7415615"/>
              <a:gd name="connsiteY1" fmla="*/ 73187 h 1166848"/>
              <a:gd name="connsiteX2" fmla="*/ 5688280 w 7415615"/>
              <a:gd name="connsiteY2" fmla="*/ 203815 h 1166848"/>
              <a:gd name="connsiteX3" fmla="*/ 7252749 w 7415615"/>
              <a:gd name="connsiteY3" fmla="*/ 1037845 h 1166848"/>
              <a:gd name="connsiteX4" fmla="*/ 7374251 w 7415615"/>
              <a:gd name="connsiteY4" fmla="*/ 1155982 h 1166848"/>
              <a:gd name="connsiteX0" fmla="*/ 0 w 7413286"/>
              <a:gd name="connsiteY0" fmla="*/ 1165717 h 1172091"/>
              <a:gd name="connsiteX1" fmla="*/ 3087584 w 7413286"/>
              <a:gd name="connsiteY1" fmla="*/ 73187 h 1172091"/>
              <a:gd name="connsiteX2" fmla="*/ 5688280 w 7413286"/>
              <a:gd name="connsiteY2" fmla="*/ 203815 h 1172091"/>
              <a:gd name="connsiteX3" fmla="*/ 7252749 w 7413286"/>
              <a:gd name="connsiteY3" fmla="*/ 1037845 h 1172091"/>
              <a:gd name="connsiteX4" fmla="*/ 7374251 w 7413286"/>
              <a:gd name="connsiteY4" fmla="*/ 1155982 h 1172091"/>
              <a:gd name="connsiteX0" fmla="*/ 0 w 7371790"/>
              <a:gd name="connsiteY0" fmla="*/ 1165717 h 1165717"/>
              <a:gd name="connsiteX1" fmla="*/ 3087584 w 7371790"/>
              <a:gd name="connsiteY1" fmla="*/ 73187 h 1165717"/>
              <a:gd name="connsiteX2" fmla="*/ 5688280 w 7371790"/>
              <a:gd name="connsiteY2" fmla="*/ 203815 h 1165717"/>
              <a:gd name="connsiteX3" fmla="*/ 7252749 w 7371790"/>
              <a:gd name="connsiteY3" fmla="*/ 1037845 h 1165717"/>
              <a:gd name="connsiteX4" fmla="*/ 7260166 w 7371790"/>
              <a:gd name="connsiteY4" fmla="*/ 1036372 h 1165717"/>
              <a:gd name="connsiteX0" fmla="*/ 0 w 7704552"/>
              <a:gd name="connsiteY0" fmla="*/ 1165717 h 1297852"/>
              <a:gd name="connsiteX1" fmla="*/ 3087584 w 7704552"/>
              <a:gd name="connsiteY1" fmla="*/ 73187 h 1297852"/>
              <a:gd name="connsiteX2" fmla="*/ 5688280 w 7704552"/>
              <a:gd name="connsiteY2" fmla="*/ 203815 h 1297852"/>
              <a:gd name="connsiteX3" fmla="*/ 7252749 w 7704552"/>
              <a:gd name="connsiteY3" fmla="*/ 1037845 h 1297852"/>
              <a:gd name="connsiteX4" fmla="*/ 7704503 w 7704552"/>
              <a:gd name="connsiteY4" fmla="*/ 1297847 h 1297852"/>
              <a:gd name="connsiteX0" fmla="*/ 0 w 7704575"/>
              <a:gd name="connsiteY0" fmla="*/ 1164842 h 1296976"/>
              <a:gd name="connsiteX1" fmla="*/ 3087584 w 7704575"/>
              <a:gd name="connsiteY1" fmla="*/ 72312 h 1296976"/>
              <a:gd name="connsiteX2" fmla="*/ 5688280 w 7704575"/>
              <a:gd name="connsiteY2" fmla="*/ 202940 h 1296976"/>
              <a:gd name="connsiteX3" fmla="*/ 7291779 w 7704575"/>
              <a:gd name="connsiteY3" fmla="*/ 1011935 h 1296976"/>
              <a:gd name="connsiteX4" fmla="*/ 7704503 w 7704575"/>
              <a:gd name="connsiteY4" fmla="*/ 1296972 h 1296976"/>
              <a:gd name="connsiteX0" fmla="*/ 0 w 7704566"/>
              <a:gd name="connsiteY0" fmla="*/ 1164842 h 1296977"/>
              <a:gd name="connsiteX1" fmla="*/ 3087584 w 7704566"/>
              <a:gd name="connsiteY1" fmla="*/ 72312 h 1296977"/>
              <a:gd name="connsiteX2" fmla="*/ 5688280 w 7704566"/>
              <a:gd name="connsiteY2" fmla="*/ 202940 h 1296977"/>
              <a:gd name="connsiteX3" fmla="*/ 7291779 w 7704566"/>
              <a:gd name="connsiteY3" fmla="*/ 1011935 h 1296977"/>
              <a:gd name="connsiteX4" fmla="*/ 7704503 w 7704566"/>
              <a:gd name="connsiteY4" fmla="*/ 1296972 h 1296977"/>
              <a:gd name="connsiteX0" fmla="*/ 0 w 7704525"/>
              <a:gd name="connsiteY0" fmla="*/ 1164842 h 1296974"/>
              <a:gd name="connsiteX1" fmla="*/ 3087584 w 7704525"/>
              <a:gd name="connsiteY1" fmla="*/ 72312 h 1296974"/>
              <a:gd name="connsiteX2" fmla="*/ 5688280 w 7704525"/>
              <a:gd name="connsiteY2" fmla="*/ 202940 h 1296974"/>
              <a:gd name="connsiteX3" fmla="*/ 7291779 w 7704525"/>
              <a:gd name="connsiteY3" fmla="*/ 1011935 h 1296974"/>
              <a:gd name="connsiteX4" fmla="*/ 7704503 w 7704525"/>
              <a:gd name="connsiteY4" fmla="*/ 1296972 h 1296974"/>
              <a:gd name="connsiteX0" fmla="*/ 0 w 7291779"/>
              <a:gd name="connsiteY0" fmla="*/ 1164842 h 1164842"/>
              <a:gd name="connsiteX1" fmla="*/ 3087584 w 7291779"/>
              <a:gd name="connsiteY1" fmla="*/ 72312 h 1164842"/>
              <a:gd name="connsiteX2" fmla="*/ 5688280 w 7291779"/>
              <a:gd name="connsiteY2" fmla="*/ 202940 h 1164842"/>
              <a:gd name="connsiteX3" fmla="*/ 7291779 w 7291779"/>
              <a:gd name="connsiteY3" fmla="*/ 1011935 h 1164842"/>
              <a:gd name="connsiteX0" fmla="*/ 0 w 4204195"/>
              <a:gd name="connsiteY0" fmla="*/ 72312 h 1011935"/>
              <a:gd name="connsiteX1" fmla="*/ 2600696 w 4204195"/>
              <a:gd name="connsiteY1" fmla="*/ 202940 h 1011935"/>
              <a:gd name="connsiteX2" fmla="*/ 4204195 w 4204195"/>
              <a:gd name="connsiteY2" fmla="*/ 1011935 h 1011935"/>
              <a:gd name="connsiteX0" fmla="*/ 0 w 2627929"/>
              <a:gd name="connsiteY0" fmla="*/ 67446 h 1028546"/>
              <a:gd name="connsiteX1" fmla="*/ 1024430 w 2627929"/>
              <a:gd name="connsiteY1" fmla="*/ 219551 h 1028546"/>
              <a:gd name="connsiteX2" fmla="*/ 2627929 w 2627929"/>
              <a:gd name="connsiteY2" fmla="*/ 1028546 h 1028546"/>
              <a:gd name="connsiteX0" fmla="*/ 0 w 2627929"/>
              <a:gd name="connsiteY0" fmla="*/ 7213 h 968313"/>
              <a:gd name="connsiteX1" fmla="*/ 1024430 w 2627929"/>
              <a:gd name="connsiteY1" fmla="*/ 159318 h 968313"/>
              <a:gd name="connsiteX2" fmla="*/ 2627929 w 2627929"/>
              <a:gd name="connsiteY2" fmla="*/ 968313 h 968313"/>
              <a:gd name="connsiteX0" fmla="*/ 0 w 2627929"/>
              <a:gd name="connsiteY0" fmla="*/ 7213 h 968313"/>
              <a:gd name="connsiteX1" fmla="*/ 1024430 w 2627929"/>
              <a:gd name="connsiteY1" fmla="*/ 159318 h 968313"/>
              <a:gd name="connsiteX2" fmla="*/ 2627929 w 2627929"/>
              <a:gd name="connsiteY2" fmla="*/ 968313 h 968313"/>
            </a:gdLst>
            <a:ahLst/>
            <a:cxnLst>
              <a:cxn ang="0">
                <a:pos x="connsiteX0" y="connsiteY0"/>
              </a:cxn>
              <a:cxn ang="0">
                <a:pos x="connsiteX1" y="connsiteY1"/>
              </a:cxn>
              <a:cxn ang="0">
                <a:pos x="connsiteX2" y="connsiteY2"/>
              </a:cxn>
            </a:cxnLst>
            <a:rect l="l" t="t" r="r" b="b"/>
            <a:pathLst>
              <a:path w="2627929" h="968313">
                <a:moveTo>
                  <a:pt x="0" y="7213"/>
                </a:moveTo>
                <a:cubicBezTo>
                  <a:pt x="67193" y="-13504"/>
                  <a:pt x="323731" y="2714"/>
                  <a:pt x="1024430" y="159318"/>
                </a:cubicBezTo>
                <a:cubicBezTo>
                  <a:pt x="1725129" y="315922"/>
                  <a:pt x="2478031" y="869423"/>
                  <a:pt x="2627929" y="968313"/>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1" name="Rectangle 8"/>
          <p:cNvSpPr>
            <a:spLocks noChangeArrowheads="1"/>
          </p:cNvSpPr>
          <p:nvPr/>
        </p:nvSpPr>
        <p:spPr bwMode="auto">
          <a:xfrm>
            <a:off x="7558088" y="1152525"/>
            <a:ext cx="1335087" cy="584200"/>
          </a:xfrm>
          <a:prstGeom prst="rect">
            <a:avLst/>
          </a:prstGeom>
          <a:noFill/>
          <a:ln w="9525">
            <a:noFill/>
            <a:miter lim="800000"/>
            <a:headEnd/>
            <a:tailEnd/>
          </a:ln>
        </p:spPr>
        <p:txBody>
          <a:bodyPr wrap="none">
            <a:spAutoFit/>
          </a:bodyPr>
          <a:lstStyle/>
          <a:p>
            <a:r>
              <a:rPr lang="en-US" sz="3200" b="1">
                <a:solidFill>
                  <a:srgbClr val="FF0000"/>
                </a:solidFill>
                <a:latin typeface="Gill Sans MT" pitchFamily="34" charset="0"/>
                <a:cs typeface="Leelawadee" pitchFamily="34" charset="-34"/>
              </a:rPr>
              <a:t>-1,584</a:t>
            </a:r>
          </a:p>
        </p:txBody>
      </p:sp>
      <p:sp>
        <p:nvSpPr>
          <p:cNvPr id="29702" name="TextBox 1"/>
          <p:cNvSpPr txBox="1">
            <a:spLocks noChangeArrowheads="1"/>
          </p:cNvSpPr>
          <p:nvPr/>
        </p:nvSpPr>
        <p:spPr bwMode="auto">
          <a:xfrm>
            <a:off x="1635125" y="1966913"/>
            <a:ext cx="554038" cy="260350"/>
          </a:xfrm>
          <a:prstGeom prst="rect">
            <a:avLst/>
          </a:prstGeom>
          <a:noFill/>
          <a:ln w="9525">
            <a:noFill/>
            <a:miter lim="800000"/>
            <a:headEnd/>
            <a:tailEnd/>
          </a:ln>
        </p:spPr>
        <p:txBody>
          <a:bodyPr>
            <a:spAutoFit/>
          </a:bodyPr>
          <a:lstStyle/>
          <a:p>
            <a:r>
              <a:rPr lang="en-US" sz="1100" b="1">
                <a:solidFill>
                  <a:schemeClr val="bg1"/>
                </a:solidFill>
              </a:rPr>
              <a:t>5630</a:t>
            </a:r>
          </a:p>
        </p:txBody>
      </p:sp>
      <p:sp>
        <p:nvSpPr>
          <p:cNvPr id="29703" name="TextBox 9"/>
          <p:cNvSpPr txBox="1">
            <a:spLocks noChangeArrowheads="1"/>
          </p:cNvSpPr>
          <p:nvPr/>
        </p:nvSpPr>
        <p:spPr bwMode="auto">
          <a:xfrm>
            <a:off x="2811463" y="1903413"/>
            <a:ext cx="552450" cy="260350"/>
          </a:xfrm>
          <a:prstGeom prst="rect">
            <a:avLst/>
          </a:prstGeom>
          <a:noFill/>
          <a:ln w="9525">
            <a:noFill/>
            <a:miter lim="800000"/>
            <a:headEnd/>
            <a:tailEnd/>
          </a:ln>
        </p:spPr>
        <p:txBody>
          <a:bodyPr>
            <a:spAutoFit/>
          </a:bodyPr>
          <a:lstStyle/>
          <a:p>
            <a:r>
              <a:rPr lang="en-US" sz="1100" b="1">
                <a:solidFill>
                  <a:schemeClr val="bg1"/>
                </a:solidFill>
              </a:rPr>
              <a:t>5805</a:t>
            </a:r>
          </a:p>
        </p:txBody>
      </p:sp>
      <p:sp>
        <p:nvSpPr>
          <p:cNvPr id="29704" name="TextBox 10"/>
          <p:cNvSpPr txBox="1">
            <a:spLocks noChangeArrowheads="1"/>
          </p:cNvSpPr>
          <p:nvPr/>
        </p:nvSpPr>
        <p:spPr bwMode="auto">
          <a:xfrm>
            <a:off x="3986213" y="1598613"/>
            <a:ext cx="552450" cy="260350"/>
          </a:xfrm>
          <a:prstGeom prst="rect">
            <a:avLst/>
          </a:prstGeom>
          <a:noFill/>
          <a:ln w="9525">
            <a:noFill/>
            <a:miter lim="800000"/>
            <a:headEnd/>
            <a:tailEnd/>
          </a:ln>
        </p:spPr>
        <p:txBody>
          <a:bodyPr>
            <a:spAutoFit/>
          </a:bodyPr>
          <a:lstStyle/>
          <a:p>
            <a:r>
              <a:rPr lang="en-US" sz="1100" b="1">
                <a:solidFill>
                  <a:schemeClr val="bg1"/>
                </a:solidFill>
              </a:rPr>
              <a:t>6635</a:t>
            </a:r>
          </a:p>
        </p:txBody>
      </p:sp>
      <p:sp>
        <p:nvSpPr>
          <p:cNvPr id="29705" name="TextBox 11"/>
          <p:cNvSpPr txBox="1">
            <a:spLocks noChangeArrowheads="1"/>
          </p:cNvSpPr>
          <p:nvPr/>
        </p:nvSpPr>
        <p:spPr bwMode="auto">
          <a:xfrm>
            <a:off x="5138738" y="1352550"/>
            <a:ext cx="552450" cy="261938"/>
          </a:xfrm>
          <a:prstGeom prst="rect">
            <a:avLst/>
          </a:prstGeom>
          <a:noFill/>
          <a:ln w="9525">
            <a:noFill/>
            <a:miter lim="800000"/>
            <a:headEnd/>
            <a:tailEnd/>
          </a:ln>
        </p:spPr>
        <p:txBody>
          <a:bodyPr>
            <a:spAutoFit/>
          </a:bodyPr>
          <a:lstStyle/>
          <a:p>
            <a:r>
              <a:rPr lang="en-US" sz="1100" b="1">
                <a:solidFill>
                  <a:schemeClr val="bg1"/>
                </a:solidFill>
              </a:rPr>
              <a:t>7239</a:t>
            </a:r>
          </a:p>
        </p:txBody>
      </p:sp>
      <p:sp>
        <p:nvSpPr>
          <p:cNvPr id="29706" name="TextBox 12"/>
          <p:cNvSpPr txBox="1">
            <a:spLocks noChangeArrowheads="1"/>
          </p:cNvSpPr>
          <p:nvPr/>
        </p:nvSpPr>
        <p:spPr bwMode="auto">
          <a:xfrm>
            <a:off x="6305550" y="1436688"/>
            <a:ext cx="552450" cy="261937"/>
          </a:xfrm>
          <a:prstGeom prst="rect">
            <a:avLst/>
          </a:prstGeom>
          <a:noFill/>
          <a:ln w="9525">
            <a:noFill/>
            <a:miter lim="800000"/>
            <a:headEnd/>
            <a:tailEnd/>
          </a:ln>
        </p:spPr>
        <p:txBody>
          <a:bodyPr>
            <a:spAutoFit/>
          </a:bodyPr>
          <a:lstStyle/>
          <a:p>
            <a:r>
              <a:rPr lang="en-US" sz="1100" b="1">
                <a:solidFill>
                  <a:schemeClr val="bg1"/>
                </a:solidFill>
              </a:rPr>
              <a:t>7012</a:t>
            </a:r>
          </a:p>
        </p:txBody>
      </p:sp>
      <p:sp>
        <p:nvSpPr>
          <p:cNvPr id="29707" name="TextBox 13"/>
          <p:cNvSpPr txBox="1">
            <a:spLocks noChangeArrowheads="1"/>
          </p:cNvSpPr>
          <p:nvPr/>
        </p:nvSpPr>
        <p:spPr bwMode="auto">
          <a:xfrm>
            <a:off x="7488238" y="1962150"/>
            <a:ext cx="554037" cy="261938"/>
          </a:xfrm>
          <a:prstGeom prst="rect">
            <a:avLst/>
          </a:prstGeom>
          <a:noFill/>
          <a:ln w="9525">
            <a:noFill/>
            <a:miter lim="800000"/>
            <a:headEnd/>
            <a:tailEnd/>
          </a:ln>
        </p:spPr>
        <p:txBody>
          <a:bodyPr>
            <a:spAutoFit/>
          </a:bodyPr>
          <a:lstStyle/>
          <a:p>
            <a:r>
              <a:rPr lang="en-US" sz="1100" b="1">
                <a:solidFill>
                  <a:schemeClr val="bg1"/>
                </a:solidFill>
              </a:rPr>
              <a:t>5655</a:t>
            </a:r>
          </a:p>
        </p:txBody>
      </p:sp>
      <p:cxnSp>
        <p:nvCxnSpPr>
          <p:cNvPr id="15" name="Straight Connector 14"/>
          <p:cNvCxnSpPr/>
          <p:nvPr/>
        </p:nvCxnSpPr>
        <p:spPr>
          <a:xfrm flipH="1">
            <a:off x="2276475" y="2190750"/>
            <a:ext cx="511492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endParaRPr lang="en-US" dirty="0"/>
          </a:p>
        </p:txBody>
      </p:sp>
      <p:sp>
        <p:nvSpPr>
          <p:cNvPr id="30722" name="Content Placeholder 2"/>
          <p:cNvSpPr>
            <a:spLocks noGrp="1"/>
          </p:cNvSpPr>
          <p:nvPr>
            <p:ph idx="1"/>
          </p:nvPr>
        </p:nvSpPr>
        <p:spPr/>
        <p:txBody>
          <a:bodyPr/>
          <a:lstStyle/>
          <a:p>
            <a:pPr eaLnBrk="1" hangingPunct="1"/>
            <a:endParaRPr lang="en-US" smtClean="0"/>
          </a:p>
        </p:txBody>
      </p:sp>
      <p:pic>
        <p:nvPicPr>
          <p:cNvPr id="30723" name="Picture 3"/>
          <p:cNvPicPr>
            <a:picLocks noChangeAspect="1"/>
          </p:cNvPicPr>
          <p:nvPr/>
        </p:nvPicPr>
        <p:blipFill>
          <a:blip r:embed="rId2"/>
          <a:srcRect/>
          <a:stretch>
            <a:fillRect/>
          </a:stretch>
        </p:blipFill>
        <p:spPr bwMode="auto">
          <a:xfrm>
            <a:off x="-609600" y="0"/>
            <a:ext cx="9753600" cy="5211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8189</TotalTime>
  <Words>1759</Words>
  <Application>Microsoft Office PowerPoint</Application>
  <PresentationFormat>On-screen Show (16:9)</PresentationFormat>
  <Paragraphs>465</Paragraphs>
  <Slides>50</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Kapoor, Tina</dc:creator>
  <cp:lastModifiedBy>tina.kapoor</cp:lastModifiedBy>
  <cp:revision>236</cp:revision>
  <cp:lastPrinted>2014-04-22T19:31:24Z</cp:lastPrinted>
  <dcterms:created xsi:type="dcterms:W3CDTF">2006-08-16T00:00:00Z</dcterms:created>
  <dcterms:modified xsi:type="dcterms:W3CDTF">2014-05-06T23:08:58Z</dcterms:modified>
</cp:coreProperties>
</file>