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81" r:id="rId3"/>
    <p:sldId id="297" r:id="rId4"/>
    <p:sldId id="295" r:id="rId5"/>
    <p:sldId id="294" r:id="rId6"/>
    <p:sldId id="296" r:id="rId7"/>
    <p:sldId id="29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0E7E3E-6D9A-44A2-9DC8-4A22C0F862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9FAF04-A2FC-4BA4-857B-A6158F0D97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D70050-3D0B-4B8F-B3B1-AFD8A0DFB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585D7B-481C-4305-B5D7-56F7BA275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93A7FC-9AD5-467B-87B0-09ADBFB57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C0566B-217E-4868-975A-A68F41A23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E00398-36DA-4601-926A-7BF7DD32E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3A0E7D-2A88-4A57-B45F-B89DA72D8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8F0EEB-3EB1-4DB7-81E0-7687EC0E9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F8E7ED-BE74-4D85-8FAB-5535091A6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87E141-B6BF-420C-9B25-A6641D7AF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DE70F8-E691-4A80-BAF8-AA4F05E6C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63D83D-482A-4947-AD57-D654EE18B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76D2CE-D56F-474B-BB2C-C923A6255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7D18AC-A12E-4228-B971-CA937F56338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t="-682" b="-682"/>
          <a:stretch>
            <a:fillRect/>
          </a:stretch>
        </p:blipFill>
        <p:spPr bwMode="auto">
          <a:xfrm>
            <a:off x="7942263" y="5867400"/>
            <a:ext cx="727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FinalFourRap.mp3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/>
              <a:t>New ERP</a:t>
            </a:r>
          </a:p>
        </p:txBody>
      </p:sp>
      <p:pic>
        <p:nvPicPr>
          <p:cNvPr id="14342" name="Picture 6" descr="BLUELOGO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524000" y="0"/>
            <a:ext cx="6354763" cy="6629400"/>
          </a:xfrm>
          <a:prstGeom prst="rect">
            <a:avLst/>
          </a:prstGeo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38200" y="1828800"/>
            <a:ext cx="7391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 smtClean="0"/>
              <a:t>Vendor Hosting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/>
              <a:t>vs. 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/>
              <a:t>In-House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Not Rocket Science, but…</a:t>
            </a:r>
            <a:endParaRPr lang="en-US" sz="36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Managing </a:t>
            </a:r>
            <a:r>
              <a:rPr lang="en-US" sz="2000" b="1" i="1" dirty="0"/>
              <a:t>contracts</a:t>
            </a:r>
            <a:r>
              <a:rPr lang="en-US" sz="2000" dirty="0"/>
              <a:t> for services provided by vendors is different </a:t>
            </a:r>
            <a:r>
              <a:rPr lang="en-US" sz="2000" dirty="0" smtClean="0"/>
              <a:t>than </a:t>
            </a:r>
            <a:r>
              <a:rPr lang="en-US" sz="2000" dirty="0"/>
              <a:t>managing services provided by employees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If it isn’t in the </a:t>
            </a:r>
            <a:r>
              <a:rPr lang="en-US" sz="2000" dirty="0" smtClean="0"/>
              <a:t>contract, </a:t>
            </a:r>
            <a:r>
              <a:rPr lang="en-US" sz="2000" dirty="0"/>
              <a:t>it doesn’t exist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 smtClean="0"/>
              <a:t>We’re </a:t>
            </a:r>
            <a:r>
              <a:rPr lang="en-US" sz="2000" dirty="0"/>
              <a:t>profit; they’re overhead.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The benefits of vendor hosting, outsourcing, etc. may be non-financial.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Hosting/Outsourcing Models</a:t>
            </a:r>
            <a:endParaRPr lang="en-US" sz="36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/>
              <a:t>Services only </a:t>
            </a:r>
            <a:r>
              <a:rPr lang="en-US" sz="2000" dirty="0" smtClean="0"/>
              <a:t>– customer owns hardware and software; offsite vendor provides remote technical support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b="1" dirty="0" smtClean="0"/>
              <a:t>Hardware and services </a:t>
            </a:r>
            <a:r>
              <a:rPr lang="en-US" sz="2000" dirty="0" smtClean="0"/>
              <a:t>– customer’s software installed on vendor’s hardware offsite; vendor provides technical support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b="1" dirty="0" smtClean="0"/>
              <a:t>ASP model </a:t>
            </a:r>
            <a:r>
              <a:rPr lang="en-US" sz="2000" dirty="0" smtClean="0"/>
              <a:t>– vendor provides everything – hardware, software, technical support – offsite; customer contracts for </a:t>
            </a:r>
            <a:r>
              <a:rPr lang="en-US" sz="2000" i="1" u="sng" dirty="0" smtClean="0"/>
              <a:t>use</a:t>
            </a:r>
            <a:r>
              <a:rPr lang="en-US" sz="2000" dirty="0" smtClean="0"/>
              <a:t> of the software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Outsourced services </a:t>
            </a:r>
            <a:r>
              <a:rPr lang="en-US" sz="2000" dirty="0" smtClean="0"/>
              <a:t>– vendor provides staff to deliver services onsite based on a fee-for-service contract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Cost Considerations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Source of funds </a:t>
            </a:r>
            <a:r>
              <a:rPr lang="en-US" sz="2000" dirty="0" smtClean="0"/>
              <a:t>– annual budget vs. project budget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Analysis period </a:t>
            </a:r>
            <a:r>
              <a:rPr lang="en-US" sz="2000" dirty="0" smtClean="0"/>
              <a:t>– this year/next year budget vs. life of the contract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Staffing </a:t>
            </a:r>
            <a:r>
              <a:rPr lang="en-US" sz="2000" dirty="0" smtClean="0"/>
              <a:t>– salaries, benefits, application-specific technical training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Hardware</a:t>
            </a:r>
            <a:r>
              <a:rPr lang="en-US" sz="2000" dirty="0" smtClean="0"/>
              <a:t> – purchase, maintenance, upgrades, replacement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Post-contract costs</a:t>
            </a:r>
          </a:p>
          <a:p>
            <a:pPr lvl="1"/>
            <a:r>
              <a:rPr lang="en-US" sz="1800" dirty="0" smtClean="0"/>
              <a:t>Hardware purchase</a:t>
            </a:r>
          </a:p>
          <a:p>
            <a:pPr lvl="1"/>
            <a:r>
              <a:rPr lang="en-US" sz="1800" dirty="0" smtClean="0"/>
              <a:t>Professional services for conversion</a:t>
            </a:r>
          </a:p>
          <a:p>
            <a:pPr lvl="1"/>
            <a:r>
              <a:rPr lang="en-US" sz="1800" dirty="0" smtClean="0"/>
              <a:t>Technical support resources</a:t>
            </a:r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Too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7467600" cy="551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Pros and Cons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043680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Accountability for hardware support, patches, upgrades placed</a:t>
                      </a:r>
                      <a:r>
                        <a:rPr lang="en-US" sz="1600" baseline="0" dirty="0" smtClean="0"/>
                        <a:t> on vendor rather than UG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Less control over hardware</a:t>
                      </a:r>
                      <a:r>
                        <a:rPr lang="en-US" sz="1600" baseline="0" dirty="0" smtClean="0"/>
                        <a:t>/technical support aspects of system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hardware, technical training costs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Vendor</a:t>
                      </a:r>
                      <a:r>
                        <a:rPr lang="en-US" sz="1600" baseline="0" dirty="0" smtClean="0"/>
                        <a:t> economies of scale on hardware management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Backup strategies, disaster recovery may vary from UG standards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“One throat to choke….”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Datacenter failover, redundancy, disaster recovery, etc. is vendor’s responsibility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Additional costs for hardware, conversion if brought in-house at contract end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Faster production ready time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Avoids need for</a:t>
                      </a:r>
                      <a:r>
                        <a:rPr lang="en-US" sz="1600" baseline="0" dirty="0" smtClean="0"/>
                        <a:t> local technical support</a:t>
                      </a:r>
                      <a:r>
                        <a:rPr lang="en-US" sz="1600" dirty="0" smtClean="0"/>
                        <a:t> resources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UG resource to draw on during</a:t>
                      </a:r>
                      <a:r>
                        <a:rPr lang="en-US" sz="1600" baseline="0" dirty="0" smtClean="0"/>
                        <a:t> critical times on other IT projects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nalFourRa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524000"/>
            <a:ext cx="57912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6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290</Words>
  <Application>Microsoft Office PowerPoint</Application>
  <PresentationFormat>On-screen Show (4:3)</PresentationFormat>
  <Paragraphs>47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New ERP</vt:lpstr>
      <vt:lpstr>Not Rocket Science, but…</vt:lpstr>
      <vt:lpstr>Hosting/Outsourcing Models</vt:lpstr>
      <vt:lpstr>Cost Considerations</vt:lpstr>
      <vt:lpstr>Slide 5</vt:lpstr>
      <vt:lpstr>Pros and Cons</vt:lpstr>
      <vt:lpstr>Slide 7</vt:lpstr>
    </vt:vector>
  </TitlesOfParts>
  <Company>Unified Government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ERP</dc:title>
  <dc:creator>jmanahan</dc:creator>
  <cp:lastModifiedBy>Jack</cp:lastModifiedBy>
  <cp:revision>137</cp:revision>
  <dcterms:created xsi:type="dcterms:W3CDTF">2006-10-25T18:53:44Z</dcterms:created>
  <dcterms:modified xsi:type="dcterms:W3CDTF">2014-07-14T18:06:09Z</dcterms:modified>
</cp:coreProperties>
</file>