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64" r:id="rId2"/>
    <p:sldId id="281" r:id="rId3"/>
    <p:sldId id="297" r:id="rId4"/>
    <p:sldId id="295" r:id="rId5"/>
    <p:sldId id="294" r:id="rId6"/>
    <p:sldId id="296" r:id="rId7"/>
    <p:sldId id="298" r:id="rId8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DDDDD"/>
    <a:srgbClr val="EAEAEA"/>
    <a:srgbClr val="FF00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1229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1229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30E7E3E-6D9A-44A2-9DC8-4A22C0F862C4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481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4813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675" y="4416425"/>
            <a:ext cx="5607050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813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813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FE9FAF04-A2FC-4BA4-857B-A6158F0D9793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D1D70050-3D0B-4B8F-B3B1-AFD8A0DFB74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ED585D7B-481C-4305-B5D7-56F7BA27527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6A93A7FC-9AD5-467B-87B0-09ADBFB5724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Title and Diagram or Organization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martArt Placeholder 2"/>
          <p:cNvSpPr>
            <a:spLocks noGrp="1"/>
          </p:cNvSpPr>
          <p:nvPr>
            <p:ph type="dgm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7AC0566B-217E-4868-975A-A68F41A2324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ABE00398-36DA-4601-926A-7BF7DD32E6B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4A3A0E7D-2A88-4A57-B45F-B89DA72D8F7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248F0EEB-3EB1-4DB7-81E0-7687EC0E95F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49F8E7ED-BE74-4D85-8FAB-5535091A603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087E141-B6BF-420C-9B25-A6641D7AF4E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C3DE70F8-E691-4A80-BAF8-AA4F05E6C50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0863D83D-482A-4947-AD57-D654EE18BAB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6276D2CE-D56F-474B-BB2C-C923A62553B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987D18AC-A12E-4228-B971-CA937F563384}" type="slidenum">
              <a:rPr lang="en-US"/>
              <a:pPr/>
              <a:t>‹#›</a:t>
            </a:fld>
            <a:endParaRPr lang="en-US"/>
          </a:p>
        </p:txBody>
      </p:sp>
      <p:pic>
        <p:nvPicPr>
          <p:cNvPr id="1031" name="Picture 7"/>
          <p:cNvPicPr>
            <a:picLocks noChangeAspect="1" noChangeArrowheads="1"/>
          </p:cNvPicPr>
          <p:nvPr userDrawn="1"/>
        </p:nvPicPr>
        <p:blipFill>
          <a:blip r:embed="rId14" cstate="print"/>
          <a:srcRect t="-682" b="-682"/>
          <a:stretch>
            <a:fillRect/>
          </a:stretch>
        </p:blipFill>
        <p:spPr bwMode="auto">
          <a:xfrm>
            <a:off x="7942263" y="5867400"/>
            <a:ext cx="72707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7.xml"/><Relationship Id="rId1" Type="http://schemas.openxmlformats.org/officeDocument/2006/relationships/audio" Target="file:///E:\FinalFourRap.mp3" TargetMode="Externa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0" name="Rectangle 4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2130425"/>
            <a:ext cx="7772400" cy="1470025"/>
          </a:xfrm>
        </p:spPr>
        <p:txBody>
          <a:bodyPr/>
          <a:lstStyle/>
          <a:p>
            <a:r>
              <a:rPr lang="en-US"/>
              <a:t>New ERP</a:t>
            </a:r>
          </a:p>
        </p:txBody>
      </p:sp>
      <p:pic>
        <p:nvPicPr>
          <p:cNvPr id="14342" name="Picture 6" descr="BLUELOGO"/>
          <p:cNvPicPr>
            <a:picLocks noChangeAspect="1" noChangeArrowheads="1"/>
          </p:cNvPicPr>
          <p:nvPr/>
        </p:nvPicPr>
        <p:blipFill>
          <a:blip r:embed="rId2" cstate="print">
            <a:lum bright="70000" contrast="-70000"/>
          </a:blip>
          <a:srcRect/>
          <a:stretch>
            <a:fillRect/>
          </a:stretch>
        </p:blipFill>
        <p:spPr bwMode="auto">
          <a:xfrm>
            <a:off x="1524000" y="0"/>
            <a:ext cx="6354763" cy="6629400"/>
          </a:xfrm>
          <a:prstGeom prst="rect">
            <a:avLst/>
          </a:prstGeom>
          <a:noFill/>
        </p:spPr>
      </p:pic>
      <p:sp>
        <p:nvSpPr>
          <p:cNvPr id="14343" name="Text Box 7"/>
          <p:cNvSpPr txBox="1">
            <a:spLocks noChangeArrowheads="1"/>
          </p:cNvSpPr>
          <p:nvPr/>
        </p:nvSpPr>
        <p:spPr bwMode="auto">
          <a:xfrm>
            <a:off x="838200" y="1828800"/>
            <a:ext cx="7391400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ts val="0"/>
              </a:spcBef>
            </a:pPr>
            <a:r>
              <a:rPr lang="en-US" sz="4800" b="1" dirty="0" smtClean="0"/>
              <a:t>Vendor Hosting</a:t>
            </a:r>
          </a:p>
          <a:p>
            <a:pPr algn="ctr">
              <a:spcBef>
                <a:spcPts val="0"/>
              </a:spcBef>
            </a:pPr>
            <a:r>
              <a:rPr lang="en-US" sz="4800" b="1" dirty="0" smtClean="0"/>
              <a:t>vs. </a:t>
            </a:r>
          </a:p>
          <a:p>
            <a:pPr algn="ctr">
              <a:spcBef>
                <a:spcPts val="0"/>
              </a:spcBef>
            </a:pPr>
            <a:r>
              <a:rPr lang="en-US" sz="4800" b="1" dirty="0" smtClean="0"/>
              <a:t>In-House</a:t>
            </a:r>
            <a:endParaRPr lang="en-US" sz="4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 dirty="0" smtClean="0"/>
              <a:t>Not Rocket Science, but…</a:t>
            </a:r>
            <a:endParaRPr lang="en-US" sz="3600" b="1" dirty="0"/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000" dirty="0"/>
              <a:t>Managing </a:t>
            </a:r>
            <a:r>
              <a:rPr lang="en-US" sz="2000" b="1" i="1" dirty="0"/>
              <a:t>contracts</a:t>
            </a:r>
            <a:r>
              <a:rPr lang="en-US" sz="2000" dirty="0"/>
              <a:t> for services provided by vendors is different </a:t>
            </a:r>
            <a:r>
              <a:rPr lang="en-US" sz="2000" dirty="0" smtClean="0"/>
              <a:t>than </a:t>
            </a:r>
            <a:r>
              <a:rPr lang="en-US" sz="2000" dirty="0"/>
              <a:t>managing services provided by employees</a:t>
            </a:r>
            <a:r>
              <a:rPr lang="en-US" sz="2000" dirty="0" smtClean="0"/>
              <a:t>.</a:t>
            </a:r>
          </a:p>
          <a:p>
            <a:pPr>
              <a:buNone/>
            </a:pPr>
            <a:endParaRPr lang="en-US" sz="2000" dirty="0"/>
          </a:p>
          <a:p>
            <a:r>
              <a:rPr lang="en-US" sz="2000" dirty="0"/>
              <a:t>If it isn’t in the </a:t>
            </a:r>
            <a:r>
              <a:rPr lang="en-US" sz="2000" dirty="0" smtClean="0"/>
              <a:t>contract, </a:t>
            </a:r>
            <a:r>
              <a:rPr lang="en-US" sz="2000" dirty="0"/>
              <a:t>it doesn’t exist</a:t>
            </a:r>
            <a:r>
              <a:rPr lang="en-US" sz="2000" dirty="0" smtClean="0"/>
              <a:t>.</a:t>
            </a:r>
          </a:p>
          <a:p>
            <a:pPr>
              <a:buNone/>
            </a:pPr>
            <a:endParaRPr lang="en-US" sz="2000" dirty="0"/>
          </a:p>
          <a:p>
            <a:r>
              <a:rPr lang="en-US" sz="2000" dirty="0" smtClean="0"/>
              <a:t>We’re </a:t>
            </a:r>
            <a:r>
              <a:rPr lang="en-US" sz="2000" dirty="0"/>
              <a:t>profit; they’re overhead. </a:t>
            </a:r>
            <a:endParaRPr lang="en-US" sz="2000" dirty="0" smtClean="0"/>
          </a:p>
          <a:p>
            <a:pPr>
              <a:buNone/>
            </a:pPr>
            <a:endParaRPr lang="en-US" sz="2000" dirty="0" smtClean="0"/>
          </a:p>
          <a:p>
            <a:r>
              <a:rPr lang="en-US" sz="2000" b="1" dirty="0" smtClean="0"/>
              <a:t>The benefits of vendor hosting, outsourcing, etc. may be non-financial.</a:t>
            </a:r>
            <a:endParaRPr lang="en-US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 dirty="0" smtClean="0"/>
              <a:t>Hosting/Outsourcing Models</a:t>
            </a:r>
            <a:endParaRPr lang="en-US" sz="3600" b="1" dirty="0"/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000" b="1" dirty="0" smtClean="0"/>
              <a:t>Services only </a:t>
            </a:r>
            <a:r>
              <a:rPr lang="en-US" sz="2000" dirty="0" smtClean="0"/>
              <a:t>– customer owns hardware and software; offsite vendor provides remote technical support</a:t>
            </a:r>
          </a:p>
          <a:p>
            <a:pPr>
              <a:buNone/>
            </a:pPr>
            <a:endParaRPr lang="en-US" sz="2000" dirty="0"/>
          </a:p>
          <a:p>
            <a:r>
              <a:rPr lang="en-US" sz="2000" b="1" dirty="0" smtClean="0"/>
              <a:t>Hardware and services </a:t>
            </a:r>
            <a:r>
              <a:rPr lang="en-US" sz="2000" dirty="0" smtClean="0"/>
              <a:t>– customer’s software installed on vendor’s hardware offsite; vendor provides technical support</a:t>
            </a:r>
          </a:p>
          <a:p>
            <a:pPr>
              <a:buNone/>
            </a:pPr>
            <a:endParaRPr lang="en-US" sz="2000" dirty="0"/>
          </a:p>
          <a:p>
            <a:r>
              <a:rPr lang="en-US" sz="2000" b="1" dirty="0" smtClean="0"/>
              <a:t>ASP model </a:t>
            </a:r>
            <a:r>
              <a:rPr lang="en-US" sz="2000" dirty="0" smtClean="0"/>
              <a:t>– vendor provides everything – hardware, software, technical support – offsite; customer contracts for </a:t>
            </a:r>
            <a:r>
              <a:rPr lang="en-US" sz="2000" i="1" u="sng" dirty="0" smtClean="0"/>
              <a:t>use</a:t>
            </a:r>
            <a:r>
              <a:rPr lang="en-US" sz="2000" dirty="0" smtClean="0"/>
              <a:t> of the software</a:t>
            </a:r>
          </a:p>
          <a:p>
            <a:pPr>
              <a:buNone/>
            </a:pPr>
            <a:endParaRPr lang="en-US" sz="2000" dirty="0" smtClean="0"/>
          </a:p>
          <a:p>
            <a:r>
              <a:rPr lang="en-US" sz="2000" b="1" dirty="0" smtClean="0"/>
              <a:t>Outsourced services </a:t>
            </a:r>
            <a:r>
              <a:rPr lang="en-US" sz="2000" dirty="0" smtClean="0"/>
              <a:t>– vendor provides staff to deliver services onsite based on a fee-for-service contract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 dirty="0" smtClean="0"/>
              <a:t>Cost Considerations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b="1" dirty="0" smtClean="0"/>
              <a:t>Source of funds </a:t>
            </a:r>
            <a:r>
              <a:rPr lang="en-US" sz="2000" dirty="0" smtClean="0"/>
              <a:t>– annual budget vs. project budget</a:t>
            </a:r>
          </a:p>
          <a:p>
            <a:pPr>
              <a:buNone/>
            </a:pPr>
            <a:endParaRPr lang="en-US" sz="2000" dirty="0" smtClean="0"/>
          </a:p>
          <a:p>
            <a:r>
              <a:rPr lang="en-US" sz="2000" b="1" dirty="0" smtClean="0"/>
              <a:t>Analysis period </a:t>
            </a:r>
            <a:r>
              <a:rPr lang="en-US" sz="2000" dirty="0" smtClean="0"/>
              <a:t>– this year/next year budget vs. life of the contract</a:t>
            </a:r>
          </a:p>
          <a:p>
            <a:pPr>
              <a:buNone/>
            </a:pPr>
            <a:endParaRPr lang="en-US" sz="2000" dirty="0" smtClean="0"/>
          </a:p>
          <a:p>
            <a:r>
              <a:rPr lang="en-US" sz="2000" b="1" dirty="0" smtClean="0"/>
              <a:t>Staffing </a:t>
            </a:r>
            <a:r>
              <a:rPr lang="en-US" sz="2000" dirty="0" smtClean="0"/>
              <a:t>– salaries, benefits, application-specific technical training</a:t>
            </a:r>
          </a:p>
          <a:p>
            <a:pPr>
              <a:buNone/>
            </a:pPr>
            <a:endParaRPr lang="en-US" sz="2000" dirty="0" smtClean="0"/>
          </a:p>
          <a:p>
            <a:r>
              <a:rPr lang="en-US" sz="2000" b="1" dirty="0" smtClean="0"/>
              <a:t>Hardware</a:t>
            </a:r>
            <a:r>
              <a:rPr lang="en-US" sz="2000" dirty="0" smtClean="0"/>
              <a:t> – purchase, maintenance, upgrades, replacement</a:t>
            </a:r>
          </a:p>
          <a:p>
            <a:pPr>
              <a:buNone/>
            </a:pPr>
            <a:endParaRPr lang="en-US" sz="2000" dirty="0" smtClean="0"/>
          </a:p>
          <a:p>
            <a:r>
              <a:rPr lang="en-US" sz="2000" b="1" dirty="0" smtClean="0"/>
              <a:t>Post-contract costs</a:t>
            </a:r>
          </a:p>
          <a:p>
            <a:pPr lvl="1"/>
            <a:r>
              <a:rPr lang="en-US" sz="1800" dirty="0" smtClean="0"/>
              <a:t>Hardware purchase</a:t>
            </a:r>
          </a:p>
          <a:p>
            <a:pPr lvl="1"/>
            <a:r>
              <a:rPr lang="en-US" sz="1800" dirty="0" smtClean="0"/>
              <a:t>Professional services for conversion</a:t>
            </a:r>
          </a:p>
          <a:p>
            <a:pPr lvl="1"/>
            <a:r>
              <a:rPr lang="en-US" sz="1800" dirty="0" smtClean="0"/>
              <a:t>Technical support resources</a:t>
            </a:r>
          </a:p>
          <a:p>
            <a:pPr>
              <a:buNone/>
            </a:pPr>
            <a:endParaRPr lang="en-US" sz="2000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0418" name="Picture 2" descr="Toon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457200"/>
            <a:ext cx="7467600" cy="551656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 dirty="0" smtClean="0"/>
              <a:t>Pros and Cons</a:t>
            </a:r>
            <a:endParaRPr lang="en-US" sz="3600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219200"/>
          <a:ext cx="8229600" cy="4043680"/>
        </p:xfrm>
        <a:graphic>
          <a:graphicData uri="http://schemas.openxmlformats.org/drawingml/2006/table">
            <a:tbl>
              <a:tblPr bandRow="1">
                <a:tableStyleId>{FABFCF23-3B69-468F-B69F-88F6DE6A72F2}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Pros</a:t>
                      </a:r>
                      <a:endParaRPr lang="en-US" b="1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Cons</a:t>
                      </a:r>
                      <a:endParaRPr lang="en-US" b="1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Accountability for hardware support, patches, upgrades placed</a:t>
                      </a:r>
                      <a:r>
                        <a:rPr lang="en-US" sz="1600" baseline="0" dirty="0" smtClean="0"/>
                        <a:t> on vendor rather than UG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Less control over hardware</a:t>
                      </a:r>
                      <a:r>
                        <a:rPr lang="en-US" sz="1600" baseline="0" dirty="0" smtClean="0"/>
                        <a:t>/technical support aspects of system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No hardware, technical training costs</a:t>
                      </a:r>
                      <a:endParaRPr lang="en-US" sz="1600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Vendor</a:t>
                      </a:r>
                      <a:r>
                        <a:rPr lang="en-US" sz="1600" baseline="0" dirty="0" smtClean="0"/>
                        <a:t> economies of scale on hardware management</a:t>
                      </a:r>
                      <a:endParaRPr lang="en-US" sz="1600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Backup strategies, disaster recovery may vary from UG standards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“One throat to choke….”</a:t>
                      </a:r>
                      <a:endParaRPr lang="en-US" sz="1600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Datacenter failover, redundancy, disaster recovery, etc. is vendor’s responsibility</a:t>
                      </a:r>
                      <a:endParaRPr lang="en-US" sz="1600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aseline="0" dirty="0" smtClean="0"/>
                        <a:t>Additional costs for hardware, conversion if brought in-house at contract end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Faster production ready time</a:t>
                      </a:r>
                      <a:endParaRPr lang="en-US" sz="1600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Avoids need for</a:t>
                      </a:r>
                      <a:r>
                        <a:rPr lang="en-US" sz="1600" baseline="0" dirty="0" smtClean="0"/>
                        <a:t> local technical support</a:t>
                      </a:r>
                      <a:r>
                        <a:rPr lang="en-US" sz="1600" dirty="0" smtClean="0"/>
                        <a:t> resources</a:t>
                      </a:r>
                      <a:endParaRPr lang="en-US" sz="1600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No UG resource to draw on during</a:t>
                      </a:r>
                      <a:r>
                        <a:rPr lang="en-US" sz="1600" baseline="0" dirty="0" smtClean="0"/>
                        <a:t> critical times on other IT projects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FinalFourRap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4419600" y="3276600"/>
            <a:ext cx="304800" cy="304800"/>
          </a:xfrm>
          <a:prstGeom prst="rect">
            <a:avLst/>
          </a:prstGeom>
        </p:spPr>
      </p:pic>
      <p:pic>
        <p:nvPicPr>
          <p:cNvPr id="3" name="Picture 9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600200" y="1524000"/>
            <a:ext cx="5791200" cy="3886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78655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1118</TotalTime>
  <Words>290</Words>
  <Application>Microsoft Office PowerPoint</Application>
  <PresentationFormat>On-screen Show (4:3)</PresentationFormat>
  <Paragraphs>47</Paragraphs>
  <Slides>7</Slides>
  <Notes>0</Notes>
  <HiddenSlides>0</HiddenSlides>
  <MMClips>1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Default Design</vt:lpstr>
      <vt:lpstr>New ERP</vt:lpstr>
      <vt:lpstr>Not Rocket Science, but…</vt:lpstr>
      <vt:lpstr>Hosting/Outsourcing Models</vt:lpstr>
      <vt:lpstr>Cost Considerations</vt:lpstr>
      <vt:lpstr>Slide 5</vt:lpstr>
      <vt:lpstr>Pros and Cons</vt:lpstr>
      <vt:lpstr>Slide 7</vt:lpstr>
    </vt:vector>
  </TitlesOfParts>
  <Company>Unified Government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New ERP</dc:title>
  <dc:creator>jmanahan</dc:creator>
  <cp:lastModifiedBy>Jack</cp:lastModifiedBy>
  <cp:revision>137</cp:revision>
  <dcterms:created xsi:type="dcterms:W3CDTF">2006-10-25T18:53:44Z</dcterms:created>
  <dcterms:modified xsi:type="dcterms:W3CDTF">2014-07-14T18:06:09Z</dcterms:modified>
</cp:coreProperties>
</file>