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64" r:id="rId4"/>
    <p:sldId id="259" r:id="rId5"/>
    <p:sldId id="258" r:id="rId6"/>
    <p:sldId id="260" r:id="rId7"/>
    <p:sldId id="263" r:id="rId8"/>
    <p:sldId id="261"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112"/>
    <a:srgbClr val="2A0A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1013" autoAdjust="0"/>
  </p:normalViewPr>
  <p:slideViewPr>
    <p:cSldViewPr snapToGrid="0">
      <p:cViewPr varScale="1">
        <p:scale>
          <a:sx n="72" d="100"/>
          <a:sy n="72" d="100"/>
        </p:scale>
        <p:origin x="-1480" y="-1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849DA2-25AD-4E3A-B3DA-0888E922F9FB}" type="datetimeFigureOut">
              <a:rPr lang="en-US" smtClean="0"/>
              <a:t>12/4/14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328435-B42B-4A04-B817-5276057CA7CA}" type="slidenum">
              <a:rPr lang="en-US" smtClean="0"/>
              <a:t>‹#›</a:t>
            </a:fld>
            <a:endParaRPr lang="en-US"/>
          </a:p>
        </p:txBody>
      </p:sp>
    </p:spTree>
    <p:extLst>
      <p:ext uri="{BB962C8B-B14F-4D97-AF65-F5344CB8AC3E}">
        <p14:creationId xmlns:p14="http://schemas.microsoft.com/office/powerpoint/2010/main" val="3887068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program was tested and modified over six months as a way to ensure it worked in a controlled production environment before being available to a larger population.  Once it was proven that the program functioned as anticipated, it was introduced the entire community.</a:t>
            </a:r>
          </a:p>
          <a:p>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Fire Chief Paul Wright, along with Lieutenant Tom Wolf, worked directly with EC Link to direct the software development project.</a:t>
            </a:r>
          </a:p>
          <a:p>
            <a:endParaRPr lang="en-US" dirty="0"/>
          </a:p>
        </p:txBody>
      </p:sp>
      <p:sp>
        <p:nvSpPr>
          <p:cNvPr id="4" name="Slide Number Placeholder 3"/>
          <p:cNvSpPr>
            <a:spLocks noGrp="1"/>
          </p:cNvSpPr>
          <p:nvPr>
            <p:ph type="sldNum" sz="quarter" idx="10"/>
          </p:nvPr>
        </p:nvSpPr>
        <p:spPr/>
        <p:txBody>
          <a:bodyPr/>
          <a:lstStyle/>
          <a:p>
            <a:fld id="{F5328435-B42B-4A04-B817-5276057CA7CA}" type="slidenum">
              <a:rPr lang="en-US" smtClean="0"/>
              <a:t>4</a:t>
            </a:fld>
            <a:endParaRPr lang="en-US"/>
          </a:p>
        </p:txBody>
      </p:sp>
    </p:spTree>
    <p:extLst>
      <p:ext uri="{BB962C8B-B14F-4D97-AF65-F5344CB8AC3E}">
        <p14:creationId xmlns:p14="http://schemas.microsoft.com/office/powerpoint/2010/main" val="2398402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problem with the Vial of Life program is that the information is written on a piece of paper and then placed in a vial…and then forgotten.  Keeping the information updated has always been a problem.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Fire Department personnel review uploaded documents such as DNRs.</a:t>
            </a:r>
          </a:p>
          <a:p>
            <a:endParaRPr lang="en-US" dirty="0"/>
          </a:p>
        </p:txBody>
      </p:sp>
      <p:sp>
        <p:nvSpPr>
          <p:cNvPr id="4" name="Slide Number Placeholder 3"/>
          <p:cNvSpPr>
            <a:spLocks noGrp="1"/>
          </p:cNvSpPr>
          <p:nvPr>
            <p:ph type="sldNum" sz="quarter" idx="10"/>
          </p:nvPr>
        </p:nvSpPr>
        <p:spPr/>
        <p:txBody>
          <a:bodyPr/>
          <a:lstStyle/>
          <a:p>
            <a:fld id="{F5328435-B42B-4A04-B817-5276057CA7CA}" type="slidenum">
              <a:rPr lang="en-US" smtClean="0"/>
              <a:t>5</a:t>
            </a:fld>
            <a:endParaRPr lang="en-US"/>
          </a:p>
        </p:txBody>
      </p:sp>
    </p:spTree>
    <p:extLst>
      <p:ext uri="{BB962C8B-B14F-4D97-AF65-F5344CB8AC3E}">
        <p14:creationId xmlns:p14="http://schemas.microsoft.com/office/powerpoint/2010/main" val="3776988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a:p>
            <a:endParaRPr lang="en-US" sz="1200" dirty="0" smtClean="0"/>
          </a:p>
        </p:txBody>
      </p:sp>
      <p:sp>
        <p:nvSpPr>
          <p:cNvPr id="4" name="Slide Number Placeholder 3"/>
          <p:cNvSpPr>
            <a:spLocks noGrp="1"/>
          </p:cNvSpPr>
          <p:nvPr>
            <p:ph type="sldNum" sz="quarter" idx="10"/>
          </p:nvPr>
        </p:nvSpPr>
        <p:spPr/>
        <p:txBody>
          <a:bodyPr/>
          <a:lstStyle/>
          <a:p>
            <a:fld id="{F5328435-B42B-4A04-B817-5276057CA7CA}" type="slidenum">
              <a:rPr lang="en-US" smtClean="0"/>
              <a:t>6</a:t>
            </a:fld>
            <a:endParaRPr lang="en-US"/>
          </a:p>
        </p:txBody>
      </p:sp>
    </p:spTree>
    <p:extLst>
      <p:ext uri="{BB962C8B-B14F-4D97-AF65-F5344CB8AC3E}">
        <p14:creationId xmlns:p14="http://schemas.microsoft.com/office/powerpoint/2010/main" val="4058697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30000"/>
              </a:lnSpc>
            </a:pPr>
            <a:r>
              <a:rPr lang="en-US" sz="1200" dirty="0" smtClean="0"/>
              <a:t>The elderly population has been quick to embrace the concept.</a:t>
            </a:r>
          </a:p>
          <a:p>
            <a:pPr>
              <a:lnSpc>
                <a:spcPct val="130000"/>
              </a:lnSpc>
            </a:pPr>
            <a:endParaRPr lang="en-US" sz="1200" dirty="0" smtClean="0"/>
          </a:p>
          <a:p>
            <a:pPr>
              <a:lnSpc>
                <a:spcPct val="130000"/>
              </a:lnSpc>
            </a:pPr>
            <a:r>
              <a:rPr lang="en-US" sz="1200" dirty="0" smtClean="0"/>
              <a:t>A promotional campaign is currently in place to reach the young family demographic through interactions at local youth events and the community pool.</a:t>
            </a:r>
          </a:p>
          <a:p>
            <a:pPr>
              <a:lnSpc>
                <a:spcPct val="130000"/>
              </a:lnSpc>
            </a:pPr>
            <a:endParaRPr lang="en-US" sz="1200" dirty="0" smtClean="0"/>
          </a:p>
          <a:p>
            <a:pPr>
              <a:lnSpc>
                <a:spcPct val="130000"/>
              </a:lnSpc>
            </a:pPr>
            <a:r>
              <a:rPr lang="en-US" sz="1200" dirty="0" smtClean="0"/>
              <a:t>In addition, a new post card is being developed that would contain a QR code that a resident could scan and sign up immediately on their mobile device.  This would get their basic information in the EMS SignPost system.  The EMS SignPost manager would then contact them to set up their magnetic card and medical information.</a:t>
            </a:r>
          </a:p>
          <a:p>
            <a:endParaRPr lang="en-US" sz="1200" dirty="0" smtClean="0"/>
          </a:p>
          <a:p>
            <a:endParaRPr lang="en-US" sz="1200" dirty="0" smtClean="0"/>
          </a:p>
        </p:txBody>
      </p:sp>
      <p:sp>
        <p:nvSpPr>
          <p:cNvPr id="4" name="Slide Number Placeholder 3"/>
          <p:cNvSpPr>
            <a:spLocks noGrp="1"/>
          </p:cNvSpPr>
          <p:nvPr>
            <p:ph type="sldNum" sz="quarter" idx="10"/>
          </p:nvPr>
        </p:nvSpPr>
        <p:spPr/>
        <p:txBody>
          <a:bodyPr/>
          <a:lstStyle/>
          <a:p>
            <a:fld id="{F5328435-B42B-4A04-B817-5276057CA7CA}" type="slidenum">
              <a:rPr lang="en-US" smtClean="0"/>
              <a:t>7</a:t>
            </a:fld>
            <a:endParaRPr lang="en-US"/>
          </a:p>
        </p:txBody>
      </p:sp>
    </p:spTree>
    <p:extLst>
      <p:ext uri="{BB962C8B-B14F-4D97-AF65-F5344CB8AC3E}">
        <p14:creationId xmlns:p14="http://schemas.microsoft.com/office/powerpoint/2010/main" val="2025115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While Montgomery receives no financial proceeds from their sales, we believe that it is a very worthwhile program for communities to institute at a reasonable cost.  The City not only realizes the public safety benefits to the residents, but also realizes the public relations benefit from offering the program free to the residents.  </a:t>
            </a:r>
          </a:p>
          <a:p>
            <a:endParaRPr lang="en-US" dirty="0"/>
          </a:p>
        </p:txBody>
      </p:sp>
      <p:sp>
        <p:nvSpPr>
          <p:cNvPr id="4" name="Slide Number Placeholder 3"/>
          <p:cNvSpPr>
            <a:spLocks noGrp="1"/>
          </p:cNvSpPr>
          <p:nvPr>
            <p:ph type="sldNum" sz="quarter" idx="10"/>
          </p:nvPr>
        </p:nvSpPr>
        <p:spPr/>
        <p:txBody>
          <a:bodyPr/>
          <a:lstStyle/>
          <a:p>
            <a:fld id="{F5328435-B42B-4A04-B817-5276057CA7CA}" type="slidenum">
              <a:rPr lang="en-US" smtClean="0"/>
              <a:t>8</a:t>
            </a:fld>
            <a:endParaRPr lang="en-US"/>
          </a:p>
        </p:txBody>
      </p:sp>
    </p:spTree>
    <p:extLst>
      <p:ext uri="{BB962C8B-B14F-4D97-AF65-F5344CB8AC3E}">
        <p14:creationId xmlns:p14="http://schemas.microsoft.com/office/powerpoint/2010/main" val="882252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3D2BD4-D529-4B26-ABBA-FE5C426DB717}" type="datetimeFigureOut">
              <a:rPr lang="en-US" smtClean="0"/>
              <a:t>12/4/14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077D7-6207-481F-9E95-0B0D9BAF944C}" type="slidenum">
              <a:rPr lang="en-US" smtClean="0"/>
              <a:t>‹#›</a:t>
            </a:fld>
            <a:endParaRPr lang="en-US"/>
          </a:p>
        </p:txBody>
      </p:sp>
    </p:spTree>
    <p:extLst>
      <p:ext uri="{BB962C8B-B14F-4D97-AF65-F5344CB8AC3E}">
        <p14:creationId xmlns:p14="http://schemas.microsoft.com/office/powerpoint/2010/main" val="2393964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3D2BD4-D529-4B26-ABBA-FE5C426DB717}" type="datetimeFigureOut">
              <a:rPr lang="en-US" smtClean="0"/>
              <a:t>12/4/14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077D7-6207-481F-9E95-0B0D9BAF944C}" type="slidenum">
              <a:rPr lang="en-US" smtClean="0"/>
              <a:t>‹#›</a:t>
            </a:fld>
            <a:endParaRPr lang="en-US"/>
          </a:p>
        </p:txBody>
      </p:sp>
    </p:spTree>
    <p:extLst>
      <p:ext uri="{BB962C8B-B14F-4D97-AF65-F5344CB8AC3E}">
        <p14:creationId xmlns:p14="http://schemas.microsoft.com/office/powerpoint/2010/main" val="3268193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3D2BD4-D529-4B26-ABBA-FE5C426DB717}" type="datetimeFigureOut">
              <a:rPr lang="en-US" smtClean="0"/>
              <a:t>12/4/14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077D7-6207-481F-9E95-0B0D9BAF944C}" type="slidenum">
              <a:rPr lang="en-US" smtClean="0"/>
              <a:t>‹#›</a:t>
            </a:fld>
            <a:endParaRPr lang="en-US"/>
          </a:p>
        </p:txBody>
      </p:sp>
    </p:spTree>
    <p:extLst>
      <p:ext uri="{BB962C8B-B14F-4D97-AF65-F5344CB8AC3E}">
        <p14:creationId xmlns:p14="http://schemas.microsoft.com/office/powerpoint/2010/main" val="966229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3D2BD4-D529-4B26-ABBA-FE5C426DB717}" type="datetimeFigureOut">
              <a:rPr lang="en-US" smtClean="0"/>
              <a:t>12/4/14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077D7-6207-481F-9E95-0B0D9BAF944C}" type="slidenum">
              <a:rPr lang="en-US" smtClean="0"/>
              <a:t>‹#›</a:t>
            </a:fld>
            <a:endParaRPr lang="en-US"/>
          </a:p>
        </p:txBody>
      </p:sp>
    </p:spTree>
    <p:extLst>
      <p:ext uri="{BB962C8B-B14F-4D97-AF65-F5344CB8AC3E}">
        <p14:creationId xmlns:p14="http://schemas.microsoft.com/office/powerpoint/2010/main" val="3661023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3D2BD4-D529-4B26-ABBA-FE5C426DB717}" type="datetimeFigureOut">
              <a:rPr lang="en-US" smtClean="0"/>
              <a:t>12/4/14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077D7-6207-481F-9E95-0B0D9BAF944C}" type="slidenum">
              <a:rPr lang="en-US" smtClean="0"/>
              <a:t>‹#›</a:t>
            </a:fld>
            <a:endParaRPr lang="en-US"/>
          </a:p>
        </p:txBody>
      </p:sp>
    </p:spTree>
    <p:extLst>
      <p:ext uri="{BB962C8B-B14F-4D97-AF65-F5344CB8AC3E}">
        <p14:creationId xmlns:p14="http://schemas.microsoft.com/office/powerpoint/2010/main" val="578073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3D2BD4-D529-4B26-ABBA-FE5C426DB717}" type="datetimeFigureOut">
              <a:rPr lang="en-US" smtClean="0"/>
              <a:t>12/4/14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077D7-6207-481F-9E95-0B0D9BAF944C}" type="slidenum">
              <a:rPr lang="en-US" smtClean="0"/>
              <a:t>‹#›</a:t>
            </a:fld>
            <a:endParaRPr lang="en-US"/>
          </a:p>
        </p:txBody>
      </p:sp>
    </p:spTree>
    <p:extLst>
      <p:ext uri="{BB962C8B-B14F-4D97-AF65-F5344CB8AC3E}">
        <p14:creationId xmlns:p14="http://schemas.microsoft.com/office/powerpoint/2010/main" val="368300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3D2BD4-D529-4B26-ABBA-FE5C426DB717}" type="datetimeFigureOut">
              <a:rPr lang="en-US" smtClean="0"/>
              <a:t>12/4/14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D077D7-6207-481F-9E95-0B0D9BAF944C}" type="slidenum">
              <a:rPr lang="en-US" smtClean="0"/>
              <a:t>‹#›</a:t>
            </a:fld>
            <a:endParaRPr lang="en-US"/>
          </a:p>
        </p:txBody>
      </p:sp>
    </p:spTree>
    <p:extLst>
      <p:ext uri="{BB962C8B-B14F-4D97-AF65-F5344CB8AC3E}">
        <p14:creationId xmlns:p14="http://schemas.microsoft.com/office/powerpoint/2010/main" val="1775668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3D2BD4-D529-4B26-ABBA-FE5C426DB717}" type="datetimeFigureOut">
              <a:rPr lang="en-US" smtClean="0"/>
              <a:t>12/4/14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D077D7-6207-481F-9E95-0B0D9BAF944C}" type="slidenum">
              <a:rPr lang="en-US" smtClean="0"/>
              <a:t>‹#›</a:t>
            </a:fld>
            <a:endParaRPr lang="en-US"/>
          </a:p>
        </p:txBody>
      </p:sp>
    </p:spTree>
    <p:extLst>
      <p:ext uri="{BB962C8B-B14F-4D97-AF65-F5344CB8AC3E}">
        <p14:creationId xmlns:p14="http://schemas.microsoft.com/office/powerpoint/2010/main" val="1584698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3D2BD4-D529-4B26-ABBA-FE5C426DB717}" type="datetimeFigureOut">
              <a:rPr lang="en-US" smtClean="0"/>
              <a:t>12/4/14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D077D7-6207-481F-9E95-0B0D9BAF944C}" type="slidenum">
              <a:rPr lang="en-US" smtClean="0"/>
              <a:t>‹#›</a:t>
            </a:fld>
            <a:endParaRPr lang="en-US"/>
          </a:p>
        </p:txBody>
      </p:sp>
    </p:spTree>
    <p:extLst>
      <p:ext uri="{BB962C8B-B14F-4D97-AF65-F5344CB8AC3E}">
        <p14:creationId xmlns:p14="http://schemas.microsoft.com/office/powerpoint/2010/main" val="1479048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3D2BD4-D529-4B26-ABBA-FE5C426DB717}" type="datetimeFigureOut">
              <a:rPr lang="en-US" smtClean="0"/>
              <a:t>12/4/14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077D7-6207-481F-9E95-0B0D9BAF944C}" type="slidenum">
              <a:rPr lang="en-US" smtClean="0"/>
              <a:t>‹#›</a:t>
            </a:fld>
            <a:endParaRPr lang="en-US"/>
          </a:p>
        </p:txBody>
      </p:sp>
    </p:spTree>
    <p:extLst>
      <p:ext uri="{BB962C8B-B14F-4D97-AF65-F5344CB8AC3E}">
        <p14:creationId xmlns:p14="http://schemas.microsoft.com/office/powerpoint/2010/main" val="1779582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3D2BD4-D529-4B26-ABBA-FE5C426DB717}" type="datetimeFigureOut">
              <a:rPr lang="en-US" smtClean="0"/>
              <a:t>12/4/14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077D7-6207-481F-9E95-0B0D9BAF944C}" type="slidenum">
              <a:rPr lang="en-US" smtClean="0"/>
              <a:t>‹#›</a:t>
            </a:fld>
            <a:endParaRPr lang="en-US"/>
          </a:p>
        </p:txBody>
      </p:sp>
    </p:spTree>
    <p:extLst>
      <p:ext uri="{BB962C8B-B14F-4D97-AF65-F5344CB8AC3E}">
        <p14:creationId xmlns:p14="http://schemas.microsoft.com/office/powerpoint/2010/main" val="40727279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3D2BD4-D529-4B26-ABBA-FE5C426DB717}" type="datetimeFigureOut">
              <a:rPr lang="en-US" smtClean="0"/>
              <a:t>12/4/14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077D7-6207-481F-9E95-0B0D9BAF944C}" type="slidenum">
              <a:rPr lang="en-US" smtClean="0"/>
              <a:t>‹#›</a:t>
            </a:fld>
            <a:endParaRPr lang="en-US"/>
          </a:p>
        </p:txBody>
      </p:sp>
    </p:spTree>
    <p:extLst>
      <p:ext uri="{BB962C8B-B14F-4D97-AF65-F5344CB8AC3E}">
        <p14:creationId xmlns:p14="http://schemas.microsoft.com/office/powerpoint/2010/main" val="1952946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hyperlink" Target="https://www.youtube.com/watch?v=0BXfJ5q9AQQ&amp;feature=youtu.b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p:cNvSpPr/>
          <p:nvPr/>
        </p:nvSpPr>
        <p:spPr>
          <a:xfrm>
            <a:off x="0" y="0"/>
            <a:ext cx="12192000" cy="4226560"/>
          </a:xfrm>
          <a:prstGeom prst="rect">
            <a:avLst/>
          </a:prstGeom>
          <a:solidFill>
            <a:srgbClr val="EDE1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1603505" y="461484"/>
            <a:ext cx="3649215" cy="169390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2335" y="501891"/>
            <a:ext cx="1619489" cy="165349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5312" y="2616873"/>
            <a:ext cx="3256288" cy="1266334"/>
          </a:xfrm>
          <a:prstGeom prst="rect">
            <a:avLst/>
          </a:prstGeom>
        </p:spPr>
      </p:pic>
      <p:sp>
        <p:nvSpPr>
          <p:cNvPr id="12" name="Rectangle 1"/>
          <p:cNvSpPr>
            <a:spLocks noGrp="1" noChangeArrowheads="1"/>
          </p:cNvSpPr>
          <p:nvPr>
            <p:ph type="subTitle" idx="1"/>
          </p:nvPr>
        </p:nvSpPr>
        <p:spPr bwMode="auto">
          <a:xfrm>
            <a:off x="4635002" y="5433825"/>
            <a:ext cx="332033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i="0" strike="noStrike" cap="none" normalizeH="0" baseline="0" dirty="0" smtClean="0">
                <a:ln>
                  <a:noFill/>
                </a:ln>
                <a:solidFill>
                  <a:srgbClr val="2A0A73"/>
                </a:solidFill>
                <a:effectLst/>
                <a:ea typeface="Calibri" panose="020F0502020204030204" pitchFamily="34" charset="0"/>
                <a:cs typeface="Arial" panose="020B0604020202020204" pitchFamily="34" charset="0"/>
              </a:rPr>
              <a:t>Ambassador Forum</a:t>
            </a:r>
            <a:r>
              <a:rPr kumimoji="0" lang="en-US" altLang="en-US" i="0" strike="noStrike" cap="none" normalizeH="0" baseline="0" dirty="0" smtClean="0">
                <a:ln>
                  <a:noFill/>
                </a:ln>
                <a:solidFill>
                  <a:srgbClr val="2A0A73"/>
                </a:solidFill>
                <a:effectLst/>
                <a:ea typeface="Calibri" panose="020F0502020204030204" pitchFamily="34" charset="0"/>
                <a:cs typeface="Times New Roman" panose="02020603050405020304" pitchFamily="18" charset="0"/>
              </a:rPr>
              <a:t> </a:t>
            </a:r>
            <a:r>
              <a:rPr kumimoji="0" lang="en-US" altLang="en-US" i="0" u="none" strike="noStrike" cap="none" normalizeH="0" baseline="0" dirty="0" smtClean="0">
                <a:ln>
                  <a:noFill/>
                </a:ln>
                <a:solidFill>
                  <a:srgbClr val="0070C0"/>
                </a:solidFill>
                <a:effectLst/>
                <a:ea typeface="Calibri" panose="020F0502020204030204" pitchFamily="34" charset="0"/>
                <a:cs typeface="Times New Roman" panose="02020603050405020304" pitchFamily="18" charset="0"/>
              </a:rPr>
              <a:t/>
            </a:r>
            <a:br>
              <a:rPr kumimoji="0" lang="en-US" altLang="en-US" i="0" u="none" strike="noStrike" cap="none" normalizeH="0" baseline="0" dirty="0" smtClean="0">
                <a:ln>
                  <a:noFill/>
                </a:ln>
                <a:solidFill>
                  <a:srgbClr val="0070C0"/>
                </a:solidFill>
                <a:effectLst/>
                <a:ea typeface="Calibri" panose="020F0502020204030204" pitchFamily="34" charset="0"/>
                <a:cs typeface="Times New Roman" panose="02020603050405020304" pitchFamily="18" charset="0"/>
              </a:rPr>
            </a:br>
            <a:r>
              <a:rPr kumimoji="0" lang="en-US" altLang="en-US" i="0" u="none" strike="noStrike" cap="none" normalizeH="0" baseline="0" dirty="0" smtClean="0">
                <a:ln>
                  <a:noFill/>
                </a:ln>
                <a:solidFill>
                  <a:srgbClr val="2A0A73"/>
                </a:solidFill>
                <a:effectLst/>
                <a:ea typeface="Calibri" panose="020F0502020204030204" pitchFamily="34" charset="0"/>
                <a:cs typeface="Arial" panose="020B0604020202020204" pitchFamily="34" charset="0"/>
              </a:rPr>
              <a:t>November 13, 2014</a:t>
            </a:r>
            <a:endParaRPr kumimoji="0" lang="en-US" altLang="en-US" i="0" u="none" strike="noStrike" cap="none" normalizeH="0" baseline="0" dirty="0" smtClean="0">
              <a:ln>
                <a:noFill/>
              </a:ln>
              <a:solidFill>
                <a:srgbClr val="2A0A73"/>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smtClean="0">
                <a:ln>
                  <a:noFill/>
                </a:ln>
                <a:solidFill>
                  <a:srgbClr val="2A0A73"/>
                </a:solidFill>
                <a:effectLst/>
                <a:ea typeface="Calibri" panose="020F0502020204030204" pitchFamily="34" charset="0"/>
                <a:cs typeface="Arial" panose="020B0604020202020204" pitchFamily="34" charset="0"/>
              </a:rPr>
              <a:t>Mason Municipal Center</a:t>
            </a:r>
            <a:r>
              <a:rPr kumimoji="0" lang="en-US" altLang="en-US" i="0" u="none" strike="noStrike" cap="none" normalizeH="0" baseline="0" dirty="0" smtClean="0">
                <a:ln>
                  <a:noFill/>
                </a:ln>
                <a:solidFill>
                  <a:srgbClr val="2A0A73"/>
                </a:solidFill>
                <a:effectLst/>
              </a:rPr>
              <a:t> </a:t>
            </a:r>
          </a:p>
        </p:txBody>
      </p:sp>
      <p:pic>
        <p:nvPicPr>
          <p:cNvPr id="17" name="Picture 16"/>
          <p:cNvPicPr>
            <a:picLocks noChangeAspect="1"/>
          </p:cNvPicPr>
          <p:nvPr/>
        </p:nvPicPr>
        <p:blipFill>
          <a:blip r:embed="rId5"/>
          <a:stretch>
            <a:fillRect/>
          </a:stretch>
        </p:blipFill>
        <p:spPr>
          <a:xfrm>
            <a:off x="4817994" y="4503781"/>
            <a:ext cx="3137341" cy="758364"/>
          </a:xfrm>
          <a:prstGeom prst="rect">
            <a:avLst/>
          </a:prstGeom>
        </p:spPr>
      </p:pic>
    </p:spTree>
    <p:extLst>
      <p:ext uri="{BB962C8B-B14F-4D97-AF65-F5344CB8AC3E}">
        <p14:creationId xmlns:p14="http://schemas.microsoft.com/office/powerpoint/2010/main" val="328209872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589088"/>
          </a:xfrm>
          <a:solidFill>
            <a:srgbClr val="EDE112"/>
          </a:solidFill>
        </p:spPr>
        <p:txBody>
          <a:bodyPr vert="horz" lIns="91440" tIns="45720" rIns="91440" bIns="45720" rtlCol="0" anchor="ctr">
            <a:normAutofit/>
          </a:bodyPr>
          <a:lstStyle/>
          <a:p>
            <a:r>
              <a:rPr lang="en-US" dirty="0">
                <a:solidFill>
                  <a:srgbClr val="2A0A73"/>
                </a:solidFill>
              </a:rPr>
              <a:t>    What is EMS SignPost?</a:t>
            </a:r>
          </a:p>
        </p:txBody>
      </p:sp>
      <p:sp>
        <p:nvSpPr>
          <p:cNvPr id="3" name="Content Placeholder 2"/>
          <p:cNvSpPr>
            <a:spLocks noGrp="1"/>
          </p:cNvSpPr>
          <p:nvPr>
            <p:ph idx="1"/>
          </p:nvPr>
        </p:nvSpPr>
        <p:spPr>
          <a:xfrm>
            <a:off x="838200" y="1825624"/>
            <a:ext cx="10063480" cy="3812233"/>
          </a:xfrm>
        </p:spPr>
        <p:txBody>
          <a:bodyPr>
            <a:noAutofit/>
          </a:bodyPr>
          <a:lstStyle/>
          <a:p>
            <a:pPr>
              <a:lnSpc>
                <a:spcPct val="130000"/>
              </a:lnSpc>
            </a:pPr>
            <a:r>
              <a:rPr lang="en-US" sz="2600" dirty="0" smtClean="0"/>
              <a:t>An abbreviated </a:t>
            </a:r>
            <a:r>
              <a:rPr lang="en-US" sz="2600" dirty="0"/>
              <a:t>version of a person’s health history stored </a:t>
            </a:r>
            <a:r>
              <a:rPr lang="en-US" sz="2600" dirty="0" smtClean="0"/>
              <a:t>online.</a:t>
            </a:r>
          </a:p>
          <a:p>
            <a:pPr>
              <a:lnSpc>
                <a:spcPct val="130000"/>
              </a:lnSpc>
            </a:pPr>
            <a:r>
              <a:rPr lang="en-US" sz="2600" dirty="0"/>
              <a:t>I</a:t>
            </a:r>
            <a:r>
              <a:rPr lang="en-US" sz="2600" dirty="0" smtClean="0"/>
              <a:t>ncludes </a:t>
            </a:r>
            <a:r>
              <a:rPr lang="en-US" sz="2600" dirty="0"/>
              <a:t>items such as </a:t>
            </a:r>
            <a:r>
              <a:rPr lang="en-US" sz="2600" dirty="0" smtClean="0"/>
              <a:t>meds, chronic conditions, contact info, etc.</a:t>
            </a:r>
            <a:endParaRPr lang="en-US" sz="2600" dirty="0"/>
          </a:p>
          <a:p>
            <a:pPr>
              <a:lnSpc>
                <a:spcPct val="130000"/>
              </a:lnSpc>
            </a:pPr>
            <a:r>
              <a:rPr lang="en-US" sz="2600" dirty="0"/>
              <a:t>A unique ID is stored </a:t>
            </a:r>
            <a:r>
              <a:rPr lang="en-US" sz="2600" dirty="0" smtClean="0"/>
              <a:t>on </a:t>
            </a:r>
            <a:r>
              <a:rPr lang="en-US" sz="2600" dirty="0"/>
              <a:t>a </a:t>
            </a:r>
            <a:r>
              <a:rPr lang="en-US" sz="2600" dirty="0" smtClean="0"/>
              <a:t>NFC </a:t>
            </a:r>
            <a:r>
              <a:rPr lang="en-US" sz="2600" dirty="0"/>
              <a:t>chip inside a highly visible </a:t>
            </a:r>
            <a:r>
              <a:rPr lang="en-US" sz="2600" dirty="0" smtClean="0"/>
              <a:t>magnetic card.</a:t>
            </a:r>
          </a:p>
          <a:p>
            <a:pPr>
              <a:lnSpc>
                <a:spcPct val="130000"/>
              </a:lnSpc>
            </a:pPr>
            <a:r>
              <a:rPr lang="en-US" sz="2600" dirty="0" smtClean="0"/>
              <a:t>First responders use </a:t>
            </a:r>
            <a:r>
              <a:rPr lang="en-US" sz="2600" dirty="0"/>
              <a:t>a smart phone to </a:t>
            </a:r>
            <a:r>
              <a:rPr lang="en-US" sz="2600" dirty="0" smtClean="0"/>
              <a:t>securely </a:t>
            </a:r>
            <a:r>
              <a:rPr lang="en-US" sz="2600" dirty="0"/>
              <a:t>access </a:t>
            </a:r>
            <a:r>
              <a:rPr lang="en-US" sz="2600" dirty="0" smtClean="0"/>
              <a:t>health history. </a:t>
            </a:r>
            <a:endParaRPr lang="en-US" sz="2600" dirty="0"/>
          </a:p>
          <a:p>
            <a:pPr>
              <a:lnSpc>
                <a:spcPct val="130000"/>
              </a:lnSpc>
            </a:pPr>
            <a:r>
              <a:rPr lang="en-US" sz="2600" dirty="0" smtClean="0"/>
              <a:t>Formally introduced to </a:t>
            </a:r>
            <a:r>
              <a:rPr lang="en-US" sz="2600" dirty="0"/>
              <a:t>the community in April of </a:t>
            </a:r>
            <a:r>
              <a:rPr lang="en-US" sz="2600" dirty="0" smtClean="0"/>
              <a:t>2014 after </a:t>
            </a:r>
            <a:br>
              <a:rPr lang="en-US" sz="2600" dirty="0" smtClean="0"/>
            </a:br>
            <a:r>
              <a:rPr lang="en-US" sz="2600" dirty="0" smtClean="0"/>
              <a:t>12 months of </a:t>
            </a:r>
            <a:r>
              <a:rPr lang="en-US" sz="2600" dirty="0"/>
              <a:t>work </a:t>
            </a:r>
            <a:r>
              <a:rPr lang="en-US" sz="2600" dirty="0" smtClean="0"/>
              <a:t>of development </a:t>
            </a:r>
            <a:r>
              <a:rPr lang="en-US" sz="2600" dirty="0"/>
              <a:t>and </a:t>
            </a:r>
            <a:r>
              <a:rPr lang="en-US" sz="2600" dirty="0" smtClean="0"/>
              <a:t>testing.</a:t>
            </a:r>
            <a:endParaRPr lang="en-US" sz="26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74" y="6055774"/>
            <a:ext cx="2062866" cy="802226"/>
          </a:xfrm>
          <a:prstGeom prst="rect">
            <a:avLst/>
          </a:prstGeom>
        </p:spPr>
      </p:pic>
      <p:pic>
        <p:nvPicPr>
          <p:cNvPr id="8" name="Picture 7"/>
          <p:cNvPicPr>
            <a:picLocks noChangeAspect="1"/>
          </p:cNvPicPr>
          <p:nvPr/>
        </p:nvPicPr>
        <p:blipFill>
          <a:blip r:embed="rId3"/>
          <a:stretch>
            <a:fillRect/>
          </a:stretch>
        </p:blipFill>
        <p:spPr>
          <a:xfrm>
            <a:off x="10761302" y="519517"/>
            <a:ext cx="1184995" cy="550055"/>
          </a:xfrm>
          <a:prstGeom prst="rect">
            <a:avLst/>
          </a:prstGeom>
        </p:spPr>
      </p:pic>
      <p:grpSp>
        <p:nvGrpSpPr>
          <p:cNvPr id="11" name="Group 10"/>
          <p:cNvGrpSpPr/>
          <p:nvPr/>
        </p:nvGrpSpPr>
        <p:grpSpPr>
          <a:xfrm>
            <a:off x="9526862" y="5090160"/>
            <a:ext cx="2468880" cy="1600200"/>
            <a:chOff x="9249610" y="3007360"/>
            <a:chExt cx="2779830" cy="1747520"/>
          </a:xfrm>
        </p:grpSpPr>
        <p:sp>
          <p:nvSpPr>
            <p:cNvPr id="10" name="Rounded Rectangle 9"/>
            <p:cNvSpPr/>
            <p:nvPr/>
          </p:nvSpPr>
          <p:spPr>
            <a:xfrm>
              <a:off x="9249610" y="3007360"/>
              <a:ext cx="2779830" cy="1747520"/>
            </a:xfrm>
            <a:prstGeom prst="roundRect">
              <a:avLst/>
            </a:prstGeom>
            <a:solidFill>
              <a:srgbClr val="EDE112"/>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stretch>
              <a:fillRect/>
            </a:stretch>
          </p:blipFill>
          <p:spPr>
            <a:xfrm>
              <a:off x="9386909" y="3099597"/>
              <a:ext cx="2559388" cy="1563046"/>
            </a:xfrm>
            <a:prstGeom prst="rect">
              <a:avLst/>
            </a:prstGeom>
          </p:spPr>
        </p:pic>
      </p:grpSp>
    </p:spTree>
    <p:extLst>
      <p:ext uri="{BB962C8B-B14F-4D97-AF65-F5344CB8AC3E}">
        <p14:creationId xmlns:p14="http://schemas.microsoft.com/office/powerpoint/2010/main" val="240671195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60535" y="0"/>
            <a:ext cx="8363626" cy="6835585"/>
          </a:xfrm>
          <a:prstGeom prst="rect">
            <a:avLst/>
          </a:prstGeom>
        </p:spPr>
      </p:pic>
    </p:spTree>
    <p:extLst>
      <p:ext uri="{BB962C8B-B14F-4D97-AF65-F5344CB8AC3E}">
        <p14:creationId xmlns:p14="http://schemas.microsoft.com/office/powerpoint/2010/main" val="8651772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5"/>
            <a:ext cx="12192000" cy="1616075"/>
          </a:xfrm>
          <a:solidFill>
            <a:srgbClr val="EDE112"/>
          </a:solidFill>
        </p:spPr>
        <p:txBody>
          <a:bodyPr vert="horz" lIns="91440" tIns="45720" rIns="91440" bIns="45720" rtlCol="0" anchor="ctr">
            <a:normAutofit/>
          </a:bodyPr>
          <a:lstStyle/>
          <a:p>
            <a:r>
              <a:rPr lang="en-US" dirty="0" smtClean="0">
                <a:solidFill>
                  <a:srgbClr val="2A0A73"/>
                </a:solidFill>
              </a:rPr>
              <a:t>    Development </a:t>
            </a:r>
            <a:r>
              <a:rPr lang="en-US" dirty="0">
                <a:solidFill>
                  <a:srgbClr val="2A0A73"/>
                </a:solidFill>
              </a:rPr>
              <a:t>and T</a:t>
            </a:r>
            <a:r>
              <a:rPr lang="en-US" dirty="0" smtClean="0">
                <a:solidFill>
                  <a:srgbClr val="2A0A73"/>
                </a:solidFill>
              </a:rPr>
              <a:t>esting</a:t>
            </a:r>
            <a:endParaRPr lang="en-US" dirty="0">
              <a:solidFill>
                <a:srgbClr val="2A0A73"/>
              </a:solidFill>
            </a:endParaRPr>
          </a:p>
        </p:txBody>
      </p:sp>
      <p:sp>
        <p:nvSpPr>
          <p:cNvPr id="3" name="Content Placeholder 2"/>
          <p:cNvSpPr>
            <a:spLocks noGrp="1"/>
          </p:cNvSpPr>
          <p:nvPr>
            <p:ph idx="1"/>
          </p:nvPr>
        </p:nvSpPr>
        <p:spPr>
          <a:xfrm>
            <a:off x="838200" y="2028825"/>
            <a:ext cx="10226040" cy="3396615"/>
          </a:xfrm>
        </p:spPr>
        <p:txBody>
          <a:bodyPr>
            <a:normAutofit/>
          </a:bodyPr>
          <a:lstStyle/>
          <a:p>
            <a:pPr>
              <a:lnSpc>
                <a:spcPct val="110000"/>
              </a:lnSpc>
            </a:pPr>
            <a:r>
              <a:rPr lang="en-US" sz="3000" dirty="0" smtClean="0"/>
              <a:t>The </a:t>
            </a:r>
            <a:r>
              <a:rPr lang="en-US" sz="3000" dirty="0"/>
              <a:t>City and EC Link </a:t>
            </a:r>
            <a:r>
              <a:rPr lang="en-US" sz="3000" dirty="0" smtClean="0"/>
              <a:t>worked together </a:t>
            </a:r>
            <a:r>
              <a:rPr lang="en-US" sz="3000" dirty="0"/>
              <a:t>to define the information needs of the </a:t>
            </a:r>
            <a:r>
              <a:rPr lang="en-US" sz="3000" dirty="0" smtClean="0"/>
              <a:t>EMT.</a:t>
            </a:r>
          </a:p>
          <a:p>
            <a:pPr>
              <a:lnSpc>
                <a:spcPct val="110000"/>
              </a:lnSpc>
            </a:pPr>
            <a:r>
              <a:rPr lang="en-US" sz="3000" dirty="0" smtClean="0"/>
              <a:t>Back office processes were also developed.</a:t>
            </a:r>
            <a:endParaRPr lang="en-US" sz="3000" dirty="0"/>
          </a:p>
          <a:p>
            <a:pPr>
              <a:lnSpc>
                <a:spcPct val="110000"/>
              </a:lnSpc>
            </a:pPr>
            <a:r>
              <a:rPr lang="en-US" sz="3000" dirty="0" smtClean="0"/>
              <a:t>First </a:t>
            </a:r>
            <a:r>
              <a:rPr lang="en-US" sz="3000" dirty="0"/>
              <a:t>tested at a local long-term living and nursing facility with over 50 residents participating</a:t>
            </a:r>
            <a:r>
              <a:rPr lang="en-US" sz="3000" dirty="0" smtClean="0"/>
              <a:t>.</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74" y="6055774"/>
            <a:ext cx="2062866" cy="802226"/>
          </a:xfrm>
          <a:prstGeom prst="rect">
            <a:avLst/>
          </a:prstGeom>
        </p:spPr>
      </p:pic>
      <p:pic>
        <p:nvPicPr>
          <p:cNvPr id="9" name="Picture 8"/>
          <p:cNvPicPr>
            <a:picLocks noChangeAspect="1"/>
          </p:cNvPicPr>
          <p:nvPr/>
        </p:nvPicPr>
        <p:blipFill>
          <a:blip r:embed="rId4"/>
          <a:stretch>
            <a:fillRect/>
          </a:stretch>
        </p:blipFill>
        <p:spPr>
          <a:xfrm>
            <a:off x="10761302" y="519517"/>
            <a:ext cx="1184995" cy="550055"/>
          </a:xfrm>
          <a:prstGeom prst="rect">
            <a:avLst/>
          </a:prstGeom>
        </p:spPr>
      </p:pic>
    </p:spTree>
    <p:extLst>
      <p:ext uri="{BB962C8B-B14F-4D97-AF65-F5344CB8AC3E}">
        <p14:creationId xmlns:p14="http://schemas.microsoft.com/office/powerpoint/2010/main" val="8988221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589088"/>
          </a:xfrm>
          <a:solidFill>
            <a:srgbClr val="EDE112"/>
          </a:solidFill>
        </p:spPr>
        <p:txBody>
          <a:bodyPr vert="horz" lIns="91440" tIns="45720" rIns="91440" bIns="45720" rtlCol="0" anchor="ctr">
            <a:normAutofit/>
          </a:bodyPr>
          <a:lstStyle/>
          <a:p>
            <a:r>
              <a:rPr lang="en-US" dirty="0" smtClean="0">
                <a:solidFill>
                  <a:srgbClr val="2A0A73"/>
                </a:solidFill>
              </a:rPr>
              <a:t>    Why </a:t>
            </a:r>
            <a:r>
              <a:rPr lang="en-US" dirty="0">
                <a:solidFill>
                  <a:srgbClr val="2A0A73"/>
                </a:solidFill>
              </a:rPr>
              <a:t>D</a:t>
            </a:r>
            <a:r>
              <a:rPr lang="en-US" dirty="0" smtClean="0">
                <a:solidFill>
                  <a:srgbClr val="2A0A73"/>
                </a:solidFill>
              </a:rPr>
              <a:t>id </a:t>
            </a:r>
            <a:r>
              <a:rPr lang="en-US" dirty="0">
                <a:solidFill>
                  <a:srgbClr val="2A0A73"/>
                </a:solidFill>
              </a:rPr>
              <a:t>W</a:t>
            </a:r>
            <a:r>
              <a:rPr lang="en-US" dirty="0" smtClean="0">
                <a:solidFill>
                  <a:srgbClr val="2A0A73"/>
                </a:solidFill>
              </a:rPr>
              <a:t>e </a:t>
            </a:r>
            <a:r>
              <a:rPr lang="en-US" dirty="0">
                <a:solidFill>
                  <a:srgbClr val="2A0A73"/>
                </a:solidFill>
              </a:rPr>
              <a:t>P</a:t>
            </a:r>
            <a:r>
              <a:rPr lang="en-US" dirty="0" smtClean="0">
                <a:solidFill>
                  <a:srgbClr val="2A0A73"/>
                </a:solidFill>
              </a:rPr>
              <a:t>ursue </a:t>
            </a:r>
            <a:r>
              <a:rPr lang="en-US" dirty="0">
                <a:solidFill>
                  <a:srgbClr val="2A0A73"/>
                </a:solidFill>
              </a:rPr>
              <a:t>T</a:t>
            </a:r>
            <a:r>
              <a:rPr lang="en-US" dirty="0" smtClean="0">
                <a:solidFill>
                  <a:srgbClr val="2A0A73"/>
                </a:solidFill>
              </a:rPr>
              <a:t>his</a:t>
            </a:r>
            <a:r>
              <a:rPr lang="en-US" dirty="0">
                <a:solidFill>
                  <a:srgbClr val="2A0A73"/>
                </a:solidFill>
              </a:rPr>
              <a:t>?</a:t>
            </a:r>
          </a:p>
        </p:txBody>
      </p:sp>
      <p:sp>
        <p:nvSpPr>
          <p:cNvPr id="3" name="Content Placeholder 2"/>
          <p:cNvSpPr>
            <a:spLocks noGrp="1"/>
          </p:cNvSpPr>
          <p:nvPr>
            <p:ph idx="1"/>
          </p:nvPr>
        </p:nvSpPr>
        <p:spPr>
          <a:xfrm>
            <a:off x="838200" y="2028825"/>
            <a:ext cx="10515600" cy="4351338"/>
          </a:xfrm>
        </p:spPr>
        <p:txBody>
          <a:bodyPr>
            <a:noAutofit/>
          </a:bodyPr>
          <a:lstStyle/>
          <a:p>
            <a:pPr>
              <a:lnSpc>
                <a:spcPct val="110000"/>
              </a:lnSpc>
            </a:pPr>
            <a:r>
              <a:rPr lang="en-US" sz="3000" dirty="0" smtClean="0"/>
              <a:t>Vial </a:t>
            </a:r>
            <a:r>
              <a:rPr lang="en-US" sz="3000" dirty="0"/>
              <a:t>of Life </a:t>
            </a:r>
            <a:r>
              <a:rPr lang="en-US" sz="3000" dirty="0" smtClean="0"/>
              <a:t>information not updated.</a:t>
            </a:r>
          </a:p>
          <a:p>
            <a:pPr>
              <a:lnSpc>
                <a:spcPct val="110000"/>
              </a:lnSpc>
            </a:pPr>
            <a:r>
              <a:rPr lang="en-US" sz="3000" dirty="0" smtClean="0"/>
              <a:t>EMS SignPost Information </a:t>
            </a:r>
            <a:r>
              <a:rPr lang="en-US" sz="3000" dirty="0"/>
              <a:t>is stored </a:t>
            </a:r>
            <a:r>
              <a:rPr lang="en-US" sz="3000" dirty="0" smtClean="0"/>
              <a:t>electronically.</a:t>
            </a:r>
          </a:p>
          <a:p>
            <a:pPr>
              <a:lnSpc>
                <a:spcPct val="110000"/>
              </a:lnSpc>
            </a:pPr>
            <a:r>
              <a:rPr lang="en-US" sz="3000" dirty="0" smtClean="0"/>
              <a:t>Can be managed by any approved family member.</a:t>
            </a:r>
          </a:p>
          <a:p>
            <a:pPr>
              <a:lnSpc>
                <a:spcPct val="110000"/>
              </a:lnSpc>
            </a:pPr>
            <a:r>
              <a:rPr lang="en-US" sz="3000" dirty="0" smtClean="0"/>
              <a:t>Reminders are sent out regularly.</a:t>
            </a:r>
          </a:p>
          <a:p>
            <a:pPr>
              <a:lnSpc>
                <a:spcPct val="110000"/>
              </a:lnSpc>
            </a:pPr>
            <a:r>
              <a:rPr lang="en-US" sz="3000" dirty="0" smtClean="0"/>
              <a:t>Fire </a:t>
            </a:r>
            <a:r>
              <a:rPr lang="en-US" sz="3000" dirty="0"/>
              <a:t>department can view when a record was last updated</a:t>
            </a:r>
            <a:r>
              <a:rPr lang="en-US" sz="3000" dirty="0" smtClean="0"/>
              <a:t>.</a:t>
            </a:r>
            <a:endParaRPr lang="en-US" sz="3000" dirty="0"/>
          </a:p>
        </p:txBody>
      </p:sp>
      <p:pic>
        <p:nvPicPr>
          <p:cNvPr id="6" name="Picture 5"/>
          <p:cNvPicPr>
            <a:picLocks noChangeAspect="1"/>
          </p:cNvPicPr>
          <p:nvPr/>
        </p:nvPicPr>
        <p:blipFill>
          <a:blip r:embed="rId3"/>
          <a:stretch>
            <a:fillRect/>
          </a:stretch>
        </p:blipFill>
        <p:spPr>
          <a:xfrm>
            <a:off x="10761302" y="519517"/>
            <a:ext cx="1184995" cy="55005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74" y="6055774"/>
            <a:ext cx="2062866" cy="802226"/>
          </a:xfrm>
          <a:prstGeom prst="rect">
            <a:avLst/>
          </a:prstGeom>
        </p:spPr>
      </p:pic>
    </p:spTree>
    <p:extLst>
      <p:ext uri="{BB962C8B-B14F-4D97-AF65-F5344CB8AC3E}">
        <p14:creationId xmlns:p14="http://schemas.microsoft.com/office/powerpoint/2010/main" val="391249915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589088"/>
          </a:xfrm>
          <a:solidFill>
            <a:srgbClr val="EDE112"/>
          </a:solidFill>
        </p:spPr>
        <p:txBody>
          <a:bodyPr vert="horz" lIns="91440" tIns="45720" rIns="91440" bIns="45720" rtlCol="0" anchor="ctr">
            <a:normAutofit/>
          </a:bodyPr>
          <a:lstStyle/>
          <a:p>
            <a:r>
              <a:rPr lang="en-US" dirty="0" smtClean="0">
                <a:solidFill>
                  <a:srgbClr val="2A0A73"/>
                </a:solidFill>
              </a:rPr>
              <a:t>    Obstacles</a:t>
            </a:r>
            <a:endParaRPr lang="en-US" dirty="0">
              <a:solidFill>
                <a:srgbClr val="2A0A73"/>
              </a:solidFill>
            </a:endParaRPr>
          </a:p>
        </p:txBody>
      </p:sp>
      <p:sp>
        <p:nvSpPr>
          <p:cNvPr id="3" name="Content Placeholder 2"/>
          <p:cNvSpPr>
            <a:spLocks noGrp="1"/>
          </p:cNvSpPr>
          <p:nvPr>
            <p:ph idx="1"/>
          </p:nvPr>
        </p:nvSpPr>
        <p:spPr>
          <a:xfrm>
            <a:off x="838200" y="1917065"/>
            <a:ext cx="10515600" cy="4351338"/>
          </a:xfrm>
        </p:spPr>
        <p:txBody>
          <a:bodyPr>
            <a:noAutofit/>
          </a:bodyPr>
          <a:lstStyle/>
          <a:p>
            <a:pPr>
              <a:lnSpc>
                <a:spcPct val="130000"/>
              </a:lnSpc>
            </a:pPr>
            <a:r>
              <a:rPr lang="en-US" sz="3000" dirty="0" smtClean="0"/>
              <a:t>Early registration rates were slow.</a:t>
            </a:r>
          </a:p>
          <a:p>
            <a:pPr>
              <a:lnSpc>
                <a:spcPct val="130000"/>
              </a:lnSpc>
            </a:pPr>
            <a:r>
              <a:rPr lang="en-US" sz="3000" dirty="0" smtClean="0"/>
              <a:t>Feedback reveled that…</a:t>
            </a:r>
          </a:p>
          <a:p>
            <a:pPr lvl="1">
              <a:lnSpc>
                <a:spcPct val="130000"/>
              </a:lnSpc>
            </a:pPr>
            <a:r>
              <a:rPr lang="en-US" sz="2600" dirty="0" smtClean="0"/>
              <a:t>Many </a:t>
            </a:r>
            <a:r>
              <a:rPr lang="en-US" sz="2600" dirty="0"/>
              <a:t>residents </a:t>
            </a:r>
            <a:r>
              <a:rPr lang="en-US" sz="2600" dirty="0" smtClean="0"/>
              <a:t>had the mentality </a:t>
            </a:r>
            <a:r>
              <a:rPr lang="en-US" sz="2600" dirty="0"/>
              <a:t>that they will never need to call for emergency services so they don’t create an </a:t>
            </a:r>
            <a:r>
              <a:rPr lang="en-US" sz="2600" dirty="0" smtClean="0"/>
              <a:t>account.</a:t>
            </a:r>
          </a:p>
          <a:p>
            <a:pPr lvl="1">
              <a:lnSpc>
                <a:spcPct val="130000"/>
              </a:lnSpc>
            </a:pPr>
            <a:r>
              <a:rPr lang="en-US" sz="2600" dirty="0"/>
              <a:t>Younger families slow to adopt</a:t>
            </a:r>
            <a:r>
              <a:rPr lang="en-US" sz="2600" dirty="0" smtClean="0"/>
              <a:t>.</a:t>
            </a:r>
          </a:p>
          <a:p>
            <a:pPr lvl="1">
              <a:lnSpc>
                <a:spcPct val="130000"/>
              </a:lnSpc>
            </a:pPr>
            <a:r>
              <a:rPr lang="en-US" sz="2600" dirty="0" smtClean="0"/>
              <a:t>Website was confusing and the registration process wasn’t clear.</a:t>
            </a:r>
            <a:endParaRPr lang="en-US" sz="26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74" y="6055774"/>
            <a:ext cx="2062866" cy="802226"/>
          </a:xfrm>
          <a:prstGeom prst="rect">
            <a:avLst/>
          </a:prstGeom>
        </p:spPr>
      </p:pic>
      <p:pic>
        <p:nvPicPr>
          <p:cNvPr id="6" name="Picture 5"/>
          <p:cNvPicPr>
            <a:picLocks noChangeAspect="1"/>
          </p:cNvPicPr>
          <p:nvPr/>
        </p:nvPicPr>
        <p:blipFill>
          <a:blip r:embed="rId4"/>
          <a:stretch>
            <a:fillRect/>
          </a:stretch>
        </p:blipFill>
        <p:spPr>
          <a:xfrm>
            <a:off x="10761302" y="519517"/>
            <a:ext cx="1184995" cy="550055"/>
          </a:xfrm>
          <a:prstGeom prst="rect">
            <a:avLst/>
          </a:prstGeom>
        </p:spPr>
      </p:pic>
    </p:spTree>
    <p:extLst>
      <p:ext uri="{BB962C8B-B14F-4D97-AF65-F5344CB8AC3E}">
        <p14:creationId xmlns:p14="http://schemas.microsoft.com/office/powerpoint/2010/main" val="16681779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589088"/>
          </a:xfrm>
          <a:solidFill>
            <a:srgbClr val="EDE112"/>
          </a:solidFill>
        </p:spPr>
        <p:txBody>
          <a:bodyPr vert="horz" lIns="91440" tIns="45720" rIns="91440" bIns="45720" rtlCol="0" anchor="ctr">
            <a:normAutofit/>
          </a:bodyPr>
          <a:lstStyle/>
          <a:p>
            <a:r>
              <a:rPr lang="en-US" dirty="0" smtClean="0">
                <a:solidFill>
                  <a:srgbClr val="2A0A73"/>
                </a:solidFill>
              </a:rPr>
              <a:t>    Addressing </a:t>
            </a:r>
            <a:r>
              <a:rPr lang="en-US" dirty="0">
                <a:solidFill>
                  <a:srgbClr val="2A0A73"/>
                </a:solidFill>
              </a:rPr>
              <a:t>the </a:t>
            </a:r>
            <a:r>
              <a:rPr lang="en-US" dirty="0" smtClean="0">
                <a:solidFill>
                  <a:srgbClr val="2A0A73"/>
                </a:solidFill>
              </a:rPr>
              <a:t>Obstacles</a:t>
            </a:r>
            <a:endParaRPr lang="en-US" dirty="0">
              <a:solidFill>
                <a:srgbClr val="2A0A73"/>
              </a:solidFill>
            </a:endParaRPr>
          </a:p>
        </p:txBody>
      </p:sp>
      <p:sp>
        <p:nvSpPr>
          <p:cNvPr id="3" name="Content Placeholder 2"/>
          <p:cNvSpPr>
            <a:spLocks noGrp="1"/>
          </p:cNvSpPr>
          <p:nvPr>
            <p:ph idx="1"/>
          </p:nvPr>
        </p:nvSpPr>
        <p:spPr>
          <a:xfrm>
            <a:off x="838200" y="1917065"/>
            <a:ext cx="10515600" cy="4351338"/>
          </a:xfrm>
        </p:spPr>
        <p:txBody>
          <a:bodyPr>
            <a:noAutofit/>
          </a:bodyPr>
          <a:lstStyle/>
          <a:p>
            <a:pPr>
              <a:lnSpc>
                <a:spcPct val="130000"/>
              </a:lnSpc>
            </a:pPr>
            <a:r>
              <a:rPr lang="en-US" sz="3200" dirty="0" smtClean="0"/>
              <a:t>Promotional </a:t>
            </a:r>
            <a:r>
              <a:rPr lang="en-US" sz="3200" dirty="0"/>
              <a:t>campaign </a:t>
            </a:r>
            <a:r>
              <a:rPr lang="en-US" sz="3200" dirty="0" smtClean="0"/>
              <a:t>created to </a:t>
            </a:r>
            <a:r>
              <a:rPr lang="en-US" sz="3200" dirty="0"/>
              <a:t>reach </a:t>
            </a:r>
            <a:r>
              <a:rPr lang="en-US" sz="3200" dirty="0" smtClean="0"/>
              <a:t>young families. </a:t>
            </a:r>
            <a:r>
              <a:rPr lang="en-US" sz="3200" dirty="0"/>
              <a:t>Elderly population </a:t>
            </a:r>
            <a:r>
              <a:rPr lang="en-US" sz="3200" dirty="0" smtClean="0"/>
              <a:t>was quick </a:t>
            </a:r>
            <a:r>
              <a:rPr lang="en-US" sz="3200" dirty="0"/>
              <a:t>to adopt</a:t>
            </a:r>
            <a:r>
              <a:rPr lang="en-US" sz="3200" dirty="0" smtClean="0"/>
              <a:t>.</a:t>
            </a:r>
            <a:endParaRPr lang="en-US" sz="3200" dirty="0"/>
          </a:p>
          <a:p>
            <a:pPr>
              <a:lnSpc>
                <a:spcPct val="130000"/>
              </a:lnSpc>
            </a:pPr>
            <a:r>
              <a:rPr lang="en-US" sz="3000" dirty="0" smtClean="0"/>
              <a:t>Simplified branding on the website.</a:t>
            </a:r>
          </a:p>
          <a:p>
            <a:pPr>
              <a:lnSpc>
                <a:spcPct val="130000"/>
              </a:lnSpc>
            </a:pPr>
            <a:r>
              <a:rPr lang="en-US" sz="3000" dirty="0" smtClean="0"/>
              <a:t>Created a simple brochure.</a:t>
            </a:r>
          </a:p>
          <a:p>
            <a:pPr>
              <a:lnSpc>
                <a:spcPct val="130000"/>
              </a:lnSpc>
            </a:pPr>
            <a:r>
              <a:rPr lang="en-US" sz="3000" dirty="0" smtClean="0"/>
              <a:t>Trained CERT team members to help residents with registration.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74" y="6055774"/>
            <a:ext cx="2062866" cy="802226"/>
          </a:xfrm>
          <a:prstGeom prst="rect">
            <a:avLst/>
          </a:prstGeom>
        </p:spPr>
      </p:pic>
      <p:pic>
        <p:nvPicPr>
          <p:cNvPr id="6" name="Picture 5"/>
          <p:cNvPicPr>
            <a:picLocks noChangeAspect="1"/>
          </p:cNvPicPr>
          <p:nvPr/>
        </p:nvPicPr>
        <p:blipFill>
          <a:blip r:embed="rId4"/>
          <a:stretch>
            <a:fillRect/>
          </a:stretch>
        </p:blipFill>
        <p:spPr>
          <a:xfrm>
            <a:off x="10761302" y="519517"/>
            <a:ext cx="1184995" cy="550055"/>
          </a:xfrm>
          <a:prstGeom prst="rect">
            <a:avLst/>
          </a:prstGeom>
        </p:spPr>
      </p:pic>
    </p:spTree>
    <p:extLst>
      <p:ext uri="{BB962C8B-B14F-4D97-AF65-F5344CB8AC3E}">
        <p14:creationId xmlns:p14="http://schemas.microsoft.com/office/powerpoint/2010/main" val="40104818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589088"/>
          </a:xfrm>
          <a:solidFill>
            <a:srgbClr val="EDE112"/>
          </a:solidFill>
        </p:spPr>
        <p:txBody>
          <a:bodyPr vert="horz" lIns="91440" tIns="45720" rIns="91440" bIns="45720" rtlCol="0" anchor="ctr">
            <a:normAutofit/>
          </a:bodyPr>
          <a:lstStyle/>
          <a:p>
            <a:r>
              <a:rPr lang="en-US" dirty="0" smtClean="0">
                <a:solidFill>
                  <a:srgbClr val="2A0A73"/>
                </a:solidFill>
              </a:rPr>
              <a:t>    Can </a:t>
            </a:r>
            <a:r>
              <a:rPr lang="en-US" dirty="0">
                <a:solidFill>
                  <a:srgbClr val="2A0A73"/>
                </a:solidFill>
              </a:rPr>
              <a:t>M</a:t>
            </a:r>
            <a:r>
              <a:rPr lang="en-US" dirty="0" smtClean="0">
                <a:solidFill>
                  <a:srgbClr val="2A0A73"/>
                </a:solidFill>
              </a:rPr>
              <a:t>y Community Use EMS SignPost?</a:t>
            </a:r>
            <a:endParaRPr lang="en-US" dirty="0">
              <a:solidFill>
                <a:srgbClr val="2A0A73"/>
              </a:solidFill>
            </a:endParaRPr>
          </a:p>
        </p:txBody>
      </p:sp>
      <p:sp>
        <p:nvSpPr>
          <p:cNvPr id="3" name="Content Placeholder 2"/>
          <p:cNvSpPr>
            <a:spLocks noGrp="1"/>
          </p:cNvSpPr>
          <p:nvPr>
            <p:ph idx="1"/>
          </p:nvPr>
        </p:nvSpPr>
        <p:spPr>
          <a:xfrm>
            <a:off x="838200" y="1927225"/>
            <a:ext cx="10515600" cy="4351338"/>
          </a:xfrm>
        </p:spPr>
        <p:txBody>
          <a:bodyPr>
            <a:normAutofit/>
          </a:bodyPr>
          <a:lstStyle/>
          <a:p>
            <a:pPr>
              <a:lnSpc>
                <a:spcPct val="130000"/>
              </a:lnSpc>
            </a:pPr>
            <a:r>
              <a:rPr lang="en-US" sz="3200" dirty="0"/>
              <a:t>The program is </a:t>
            </a:r>
            <a:r>
              <a:rPr lang="en-US" sz="3200" dirty="0" smtClean="0"/>
              <a:t>currently available to other communities.</a:t>
            </a:r>
            <a:endParaRPr lang="en-US" sz="3200" dirty="0"/>
          </a:p>
          <a:p>
            <a:pPr>
              <a:lnSpc>
                <a:spcPct val="130000"/>
              </a:lnSpc>
            </a:pPr>
            <a:r>
              <a:rPr lang="en-US" sz="3200" dirty="0" smtClean="0"/>
              <a:t>As the use of EMS SignPost expands, the region will benefit by mutual aid responders having access.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74" y="6055774"/>
            <a:ext cx="2062866" cy="802226"/>
          </a:xfrm>
          <a:prstGeom prst="rect">
            <a:avLst/>
          </a:prstGeom>
        </p:spPr>
      </p:pic>
      <p:pic>
        <p:nvPicPr>
          <p:cNvPr id="6" name="Picture 5"/>
          <p:cNvPicPr>
            <a:picLocks noChangeAspect="1"/>
          </p:cNvPicPr>
          <p:nvPr/>
        </p:nvPicPr>
        <p:blipFill>
          <a:blip r:embed="rId4"/>
          <a:stretch>
            <a:fillRect/>
          </a:stretch>
        </p:blipFill>
        <p:spPr>
          <a:xfrm>
            <a:off x="10761302" y="519517"/>
            <a:ext cx="1184995" cy="550055"/>
          </a:xfrm>
          <a:prstGeom prst="rect">
            <a:avLst/>
          </a:prstGeom>
        </p:spPr>
      </p:pic>
    </p:spTree>
    <p:extLst>
      <p:ext uri="{BB962C8B-B14F-4D97-AF65-F5344CB8AC3E}">
        <p14:creationId xmlns:p14="http://schemas.microsoft.com/office/powerpoint/2010/main" val="315597095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4" y="1"/>
            <a:ext cx="12182226" cy="1589088"/>
          </a:xfrm>
          <a:solidFill>
            <a:srgbClr val="EDE112"/>
          </a:solidFill>
        </p:spPr>
        <p:txBody>
          <a:bodyPr vert="horz" lIns="91440" tIns="45720" rIns="91440" bIns="45720" rtlCol="0" anchor="ctr">
            <a:normAutofit/>
          </a:bodyPr>
          <a:lstStyle/>
          <a:p>
            <a:pPr algn="ctr"/>
            <a:r>
              <a:rPr lang="en-US" dirty="0" smtClean="0">
                <a:solidFill>
                  <a:srgbClr val="2A0A73"/>
                </a:solidFill>
              </a:rPr>
              <a:t>Our </a:t>
            </a:r>
            <a:r>
              <a:rPr lang="en-US" dirty="0">
                <a:solidFill>
                  <a:srgbClr val="2A0A73"/>
                </a:solidFill>
              </a:rPr>
              <a:t>T</a:t>
            </a:r>
            <a:r>
              <a:rPr lang="en-US" dirty="0" smtClean="0">
                <a:solidFill>
                  <a:srgbClr val="2A0A73"/>
                </a:solidFill>
              </a:rPr>
              <a:t>hree Minutes </a:t>
            </a:r>
            <a:r>
              <a:rPr lang="en-US" dirty="0">
                <a:solidFill>
                  <a:srgbClr val="2A0A73"/>
                </a:solidFill>
              </a:rPr>
              <a:t>of </a:t>
            </a:r>
            <a:r>
              <a:rPr lang="en-US" dirty="0" smtClean="0">
                <a:solidFill>
                  <a:srgbClr val="2A0A73"/>
                </a:solidFill>
              </a:rPr>
              <a:t>Fame</a:t>
            </a:r>
            <a:r>
              <a:rPr lang="en-US" dirty="0">
                <a:solidFill>
                  <a:srgbClr val="2A0A73"/>
                </a:solidFill>
              </a:rPr>
              <a:t>!</a:t>
            </a:r>
          </a:p>
        </p:txBody>
      </p:sp>
      <p:sp>
        <p:nvSpPr>
          <p:cNvPr id="3" name="Content Placeholder 2"/>
          <p:cNvSpPr>
            <a:spLocks noGrp="1"/>
          </p:cNvSpPr>
          <p:nvPr>
            <p:ph idx="1"/>
          </p:nvPr>
        </p:nvSpPr>
        <p:spPr>
          <a:xfrm>
            <a:off x="1689100" y="5252580"/>
            <a:ext cx="8978900" cy="558297"/>
          </a:xfrm>
        </p:spPr>
        <p:txBody>
          <a:bodyPr>
            <a:normAutofit/>
          </a:bodyPr>
          <a:lstStyle/>
          <a:p>
            <a:pPr marL="0" indent="0">
              <a:buNone/>
            </a:pPr>
            <a:r>
              <a:rPr lang="en-US" sz="2400" dirty="0" smtClean="0">
                <a:hlinkClick r:id="rId2"/>
              </a:rPr>
              <a:t>https://www.youtube.com/watch?v=0BXfJ5q9AQQ&amp;feature=youtu.be</a:t>
            </a:r>
            <a:endParaRPr lang="en-US" sz="2400" dirty="0" smtClean="0"/>
          </a:p>
        </p:txBody>
      </p:sp>
      <p:pic>
        <p:nvPicPr>
          <p:cNvPr id="4" name="Picture 3"/>
          <p:cNvPicPr>
            <a:picLocks noChangeAspect="1"/>
          </p:cNvPicPr>
          <p:nvPr/>
        </p:nvPicPr>
        <p:blipFill>
          <a:blip r:embed="rId3"/>
          <a:stretch>
            <a:fillRect/>
          </a:stretch>
        </p:blipFill>
        <p:spPr>
          <a:xfrm>
            <a:off x="3810000" y="2162235"/>
            <a:ext cx="4500880" cy="262362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74" y="6055774"/>
            <a:ext cx="2062866" cy="802226"/>
          </a:xfrm>
          <a:prstGeom prst="rect">
            <a:avLst/>
          </a:prstGeom>
        </p:spPr>
      </p:pic>
    </p:spTree>
    <p:extLst>
      <p:ext uri="{BB962C8B-B14F-4D97-AF65-F5344CB8AC3E}">
        <p14:creationId xmlns:p14="http://schemas.microsoft.com/office/powerpoint/2010/main" val="113426721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TotalTime>
  <Words>587</Words>
  <Application>Microsoft Macintosh PowerPoint</Application>
  <PresentationFormat>Custom</PresentationFormat>
  <Paragraphs>51</Paragraphs>
  <Slides>9</Slides>
  <Notes>5</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    What is EMS SignPost?</vt:lpstr>
      <vt:lpstr>PowerPoint Presentation</vt:lpstr>
      <vt:lpstr>    Development and Testing</vt:lpstr>
      <vt:lpstr>    Why Did We Pursue This?</vt:lpstr>
      <vt:lpstr>    Obstacles</vt:lpstr>
      <vt:lpstr>    Addressing the Obstacles</vt:lpstr>
      <vt:lpstr>    Can My Community Use EMS SignPost?</vt:lpstr>
      <vt:lpstr>Our Three Minutes of Fame!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EMS SignPost</dc:title>
  <dc:creator>Matthew Vanderhorst</dc:creator>
  <cp:lastModifiedBy>Tyler Goodman</cp:lastModifiedBy>
  <cp:revision>51</cp:revision>
  <dcterms:created xsi:type="dcterms:W3CDTF">2014-11-07T20:07:47Z</dcterms:created>
  <dcterms:modified xsi:type="dcterms:W3CDTF">2014-12-04T20:28:07Z</dcterms:modified>
</cp:coreProperties>
</file>