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90" r:id="rId3"/>
  </p:sldMasterIdLst>
  <p:notesMasterIdLst>
    <p:notesMasterId r:id="rId62"/>
  </p:notesMasterIdLst>
  <p:handoutMasterIdLst>
    <p:handoutMasterId r:id="rId63"/>
  </p:handoutMasterIdLst>
  <p:sldIdLst>
    <p:sldId id="276" r:id="rId4"/>
    <p:sldId id="394" r:id="rId5"/>
    <p:sldId id="525" r:id="rId6"/>
    <p:sldId id="526" r:id="rId7"/>
    <p:sldId id="527" r:id="rId8"/>
    <p:sldId id="515" r:id="rId9"/>
    <p:sldId id="516" r:id="rId10"/>
    <p:sldId id="518" r:id="rId11"/>
    <p:sldId id="519" r:id="rId12"/>
    <p:sldId id="520" r:id="rId13"/>
    <p:sldId id="521" r:id="rId14"/>
    <p:sldId id="522" r:id="rId15"/>
    <p:sldId id="523" r:id="rId16"/>
    <p:sldId id="524" r:id="rId17"/>
    <p:sldId id="528" r:id="rId18"/>
    <p:sldId id="529" r:id="rId19"/>
    <p:sldId id="530" r:id="rId20"/>
    <p:sldId id="531" r:id="rId21"/>
    <p:sldId id="532" r:id="rId22"/>
    <p:sldId id="533" r:id="rId23"/>
    <p:sldId id="534" r:id="rId24"/>
    <p:sldId id="535" r:id="rId25"/>
    <p:sldId id="536" r:id="rId26"/>
    <p:sldId id="537" r:id="rId27"/>
    <p:sldId id="538" r:id="rId28"/>
    <p:sldId id="539" r:id="rId29"/>
    <p:sldId id="540" r:id="rId30"/>
    <p:sldId id="541" r:id="rId31"/>
    <p:sldId id="542" r:id="rId32"/>
    <p:sldId id="543" r:id="rId33"/>
    <p:sldId id="544" r:id="rId34"/>
    <p:sldId id="545" r:id="rId35"/>
    <p:sldId id="546" r:id="rId36"/>
    <p:sldId id="547" r:id="rId37"/>
    <p:sldId id="548" r:id="rId38"/>
    <p:sldId id="549" r:id="rId39"/>
    <p:sldId id="550" r:id="rId40"/>
    <p:sldId id="551" r:id="rId41"/>
    <p:sldId id="552" r:id="rId42"/>
    <p:sldId id="553" r:id="rId43"/>
    <p:sldId id="554" r:id="rId44"/>
    <p:sldId id="555" r:id="rId45"/>
    <p:sldId id="556" r:id="rId46"/>
    <p:sldId id="557" r:id="rId47"/>
    <p:sldId id="558" r:id="rId48"/>
    <p:sldId id="559" r:id="rId49"/>
    <p:sldId id="560" r:id="rId50"/>
    <p:sldId id="561" r:id="rId51"/>
    <p:sldId id="562" r:id="rId52"/>
    <p:sldId id="563" r:id="rId53"/>
    <p:sldId id="564" r:id="rId54"/>
    <p:sldId id="565" r:id="rId55"/>
    <p:sldId id="566" r:id="rId56"/>
    <p:sldId id="567" r:id="rId57"/>
    <p:sldId id="568" r:id="rId58"/>
    <p:sldId id="569" r:id="rId59"/>
    <p:sldId id="570" r:id="rId60"/>
    <p:sldId id="396" r:id="rId61"/>
  </p:sldIdLst>
  <p:sldSz cx="9144000" cy="6858000" type="screen4x3"/>
  <p:notesSz cx="6985000" cy="9271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yson Uppal" initials="JU"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300"/>
    <a:srgbClr val="6A737B"/>
    <a:srgbClr val="C25811"/>
    <a:srgbClr val="50565C"/>
    <a:srgbClr val="F9D9A9"/>
    <a:srgbClr val="C1CCFF"/>
    <a:srgbClr val="F37021"/>
    <a:srgbClr val="F7730C"/>
    <a:srgbClr val="7DB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537" autoAdjust="0"/>
    <p:restoredTop sz="90566" autoAdjust="0"/>
  </p:normalViewPr>
  <p:slideViewPr>
    <p:cSldViewPr snapToGrid="0" showGuides="1">
      <p:cViewPr>
        <p:scale>
          <a:sx n="70" d="100"/>
          <a:sy n="70" d="100"/>
        </p:scale>
        <p:origin x="-810" y="-180"/>
      </p:cViewPr>
      <p:guideLst>
        <p:guide orient="horz" pos="2160"/>
        <p:guide pos="2880"/>
      </p:guideLst>
    </p:cSldViewPr>
  </p:slideViewPr>
  <p:outlineViewPr>
    <p:cViewPr>
      <p:scale>
        <a:sx n="33" d="100"/>
        <a:sy n="33" d="100"/>
      </p:scale>
      <p:origin x="0" y="1626"/>
    </p:cViewPr>
  </p:outlineViewPr>
  <p:notesTextViewPr>
    <p:cViewPr>
      <p:scale>
        <a:sx n="100" d="100"/>
        <a:sy n="100" d="100"/>
      </p:scale>
      <p:origin x="0" y="0"/>
    </p:cViewPr>
  </p:notesTextViewPr>
  <p:sorterViewPr>
    <p:cViewPr>
      <p:scale>
        <a:sx n="70" d="100"/>
        <a:sy n="70" d="100"/>
      </p:scale>
      <p:origin x="0" y="9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000" b="0"/>
            </a:pPr>
            <a:r>
              <a:rPr lang="en-US" dirty="0" smtClean="0"/>
              <a:t>Solar PV</a:t>
            </a:r>
            <a:endParaRPr lang="en-US" dirty="0"/>
          </a:p>
        </c:rich>
      </c:tx>
      <c:layout>
        <c:manualLayout>
          <c:xMode val="edge"/>
          <c:yMode val="edge"/>
          <c:x val="0.38621676366541141"/>
          <c:y val="2.5889107611548556E-2"/>
        </c:manualLayout>
      </c:layout>
      <c:overlay val="0"/>
    </c:title>
    <c:autoTitleDeleted val="0"/>
    <c:plotArea>
      <c:layout>
        <c:manualLayout>
          <c:layoutTarget val="inner"/>
          <c:xMode val="edge"/>
          <c:yMode val="edge"/>
          <c:x val="0.13822614107883804"/>
          <c:y val="0.15392725355825063"/>
          <c:w val="0.76504149377593478"/>
          <c:h val="0.77754348972060927"/>
        </c:manualLayout>
      </c:layout>
      <c:pieChart>
        <c:varyColors val="1"/>
        <c:ser>
          <c:idx val="0"/>
          <c:order val="0"/>
          <c:tx>
            <c:strRef>
              <c:f>Sheet1!$B$1</c:f>
              <c:strCache>
                <c:ptCount val="1"/>
                <c:pt idx="0">
                  <c:v>Solar</c:v>
                </c:pt>
              </c:strCache>
            </c:strRef>
          </c:tx>
          <c:dLbls>
            <c:dLbl>
              <c:idx val="0"/>
              <c:layout>
                <c:manualLayout>
                  <c:x val="-0.1565585415953441"/>
                  <c:y val="-0.23493110236220474"/>
                </c:manualLayout>
              </c:layout>
              <c:spPr/>
              <c:txPr>
                <a:bodyPr/>
                <a:lstStyle/>
                <a:p>
                  <a:pPr>
                    <a:defRPr sz="2000" b="1"/>
                  </a:pPr>
                  <a:endParaRPr lang="en-US"/>
                </a:p>
              </c:txPr>
              <c:dLblPos val="bestFit"/>
              <c:showLegendKey val="0"/>
              <c:showVal val="0"/>
              <c:showCatName val="1"/>
              <c:showSerName val="0"/>
              <c:showPercent val="1"/>
              <c:showBubbleSize val="0"/>
            </c:dLbl>
            <c:dLbl>
              <c:idx val="1"/>
              <c:layout>
                <c:manualLayout>
                  <c:x val="1.7793849138422951E-2"/>
                  <c:y val="6.8358387019804345E-2"/>
                </c:manualLayout>
              </c:layout>
              <c:tx>
                <c:rich>
                  <a:bodyPr/>
                  <a:lstStyle/>
                  <a:p>
                    <a:pPr>
                      <a:defRPr sz="1200"/>
                    </a:pPr>
                    <a:r>
                      <a:rPr lang="en-US" sz="1200" dirty="0"/>
                      <a:t>Tax </a:t>
                    </a:r>
                  </a:p>
                  <a:p>
                    <a:pPr>
                      <a:defRPr sz="1200"/>
                    </a:pPr>
                    <a:r>
                      <a:rPr lang="en-US" sz="1200" dirty="0"/>
                      <a:t>incentives
6%</a:t>
                    </a:r>
                  </a:p>
                </c:rich>
              </c:tx>
              <c:spPr/>
              <c:dLblPos val="bestFit"/>
              <c:showLegendKey val="0"/>
              <c:showVal val="0"/>
              <c:showCatName val="1"/>
              <c:showSerName val="0"/>
              <c:showPercent val="1"/>
              <c:showBubbleSize val="0"/>
            </c:dLbl>
            <c:dLbl>
              <c:idx val="2"/>
              <c:spPr/>
              <c:txPr>
                <a:bodyPr/>
                <a:lstStyle/>
                <a:p>
                  <a:pPr>
                    <a:defRPr sz="1200"/>
                  </a:pPr>
                  <a:endParaRPr lang="en-US"/>
                </a:p>
              </c:txPr>
              <c:dLblPos val="inEnd"/>
              <c:showLegendKey val="0"/>
              <c:showVal val="0"/>
              <c:showCatName val="1"/>
              <c:showSerName val="0"/>
              <c:showPercent val="1"/>
              <c:showBubbleSize val="0"/>
            </c:dLbl>
            <c:txPr>
              <a:bodyPr/>
              <a:lstStyle/>
              <a:p>
                <a:pPr>
                  <a:defRPr sz="1600"/>
                </a:pPr>
                <a:endParaRPr lang="en-US"/>
              </a:p>
            </c:txPr>
            <c:dLblPos val="inEnd"/>
            <c:showLegendKey val="0"/>
            <c:showVal val="0"/>
            <c:showCatName val="1"/>
            <c:showSerName val="0"/>
            <c:showPercent val="1"/>
            <c:showBubbleSize val="0"/>
            <c:showLeaderLines val="1"/>
          </c:dLbls>
          <c:cat>
            <c:strRef>
              <c:f>Sheet1!$A$2:$A$4</c:f>
              <c:strCache>
                <c:ptCount val="3"/>
                <c:pt idx="0">
                  <c:v>FITs</c:v>
                </c:pt>
                <c:pt idx="1">
                  <c:v>Tax incentives</c:v>
                </c:pt>
                <c:pt idx="2">
                  <c:v>Other</c:v>
                </c:pt>
              </c:strCache>
            </c:strRef>
          </c:cat>
          <c:val>
            <c:numRef>
              <c:f>Sheet1!$B$2:$B$4</c:f>
              <c:numCache>
                <c:formatCode>0%</c:formatCode>
                <c:ptCount val="3"/>
                <c:pt idx="0">
                  <c:v>0.87000000000000155</c:v>
                </c:pt>
                <c:pt idx="1">
                  <c:v>6.0000000000000046E-2</c:v>
                </c:pt>
                <c:pt idx="2">
                  <c:v>7.0000000000000034E-2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ln>
      <a:no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51082728629509555"/>
          <c:y val="4.5035287255759705E-2"/>
        </c:manualLayout>
      </c:layout>
      <c:overlay val="0"/>
      <c:txPr>
        <a:bodyPr/>
        <a:lstStyle/>
        <a:p>
          <a:pPr>
            <a:defRPr sz="2000"/>
          </a:pPr>
          <a:endParaRPr lang="en-US"/>
        </a:p>
      </c:txPr>
    </c:title>
    <c:autoTitleDeleted val="0"/>
    <c:plotArea>
      <c:layout>
        <c:manualLayout>
          <c:layoutTarget val="inner"/>
          <c:xMode val="edge"/>
          <c:yMode val="edge"/>
          <c:x val="0.231084712493343"/>
          <c:y val="0.17200653785680148"/>
          <c:w val="0.75856092619156001"/>
          <c:h val="0.77013591533102665"/>
        </c:manualLayout>
      </c:layout>
      <c:pieChart>
        <c:varyColors val="1"/>
        <c:ser>
          <c:idx val="0"/>
          <c:order val="0"/>
          <c:tx>
            <c:strRef>
              <c:f>Sheet1!$B$1</c:f>
              <c:strCache>
                <c:ptCount val="1"/>
                <c:pt idx="0">
                  <c:v>Wind</c:v>
                </c:pt>
              </c:strCache>
            </c:strRef>
          </c:tx>
          <c:dLbls>
            <c:dLbl>
              <c:idx val="0"/>
              <c:layout>
                <c:manualLayout>
                  <c:x val="-0.19816633214965776"/>
                  <c:y val="-0.10772936716243803"/>
                </c:manualLayout>
              </c:layout>
              <c:spPr/>
              <c:txPr>
                <a:bodyPr/>
                <a:lstStyle/>
                <a:p>
                  <a:pPr>
                    <a:defRPr sz="2000" b="1"/>
                  </a:pPr>
                  <a:endParaRPr lang="en-US"/>
                </a:p>
              </c:txPr>
              <c:dLblPos val="bestFit"/>
              <c:showLegendKey val="0"/>
              <c:showVal val="0"/>
              <c:showCatName val="1"/>
              <c:showSerName val="0"/>
              <c:showPercent val="1"/>
              <c:showBubbleSize val="0"/>
            </c:dLbl>
            <c:dLbl>
              <c:idx val="1"/>
              <c:spPr/>
              <c:txPr>
                <a:bodyPr/>
                <a:lstStyle/>
                <a:p>
                  <a:pPr>
                    <a:defRPr sz="1200"/>
                  </a:pPr>
                  <a:endParaRPr lang="en-US"/>
                </a:p>
              </c:txPr>
              <c:dLblPos val="inEnd"/>
              <c:showLegendKey val="0"/>
              <c:showVal val="0"/>
              <c:showCatName val="1"/>
              <c:showSerName val="0"/>
              <c:showPercent val="1"/>
              <c:showBubbleSize val="0"/>
            </c:dLbl>
            <c:txPr>
              <a:bodyPr/>
              <a:lstStyle/>
              <a:p>
                <a:pPr>
                  <a:defRPr sz="1600"/>
                </a:pPr>
                <a:endParaRPr lang="en-US"/>
              </a:p>
            </c:txPr>
            <c:dLblPos val="inEnd"/>
            <c:showLegendKey val="0"/>
            <c:showVal val="0"/>
            <c:showCatName val="1"/>
            <c:showSerName val="0"/>
            <c:showPercent val="1"/>
            <c:showBubbleSize val="0"/>
            <c:showLeaderLines val="1"/>
          </c:dLbls>
          <c:cat>
            <c:strRef>
              <c:f>Sheet1!$A$2:$A$4</c:f>
              <c:strCache>
                <c:ptCount val="3"/>
                <c:pt idx="0">
                  <c:v>FITs</c:v>
                </c:pt>
                <c:pt idx="1">
                  <c:v>Tax incentives</c:v>
                </c:pt>
                <c:pt idx="2">
                  <c:v>Other</c:v>
                </c:pt>
              </c:strCache>
            </c:strRef>
          </c:cat>
          <c:val>
            <c:numRef>
              <c:f>Sheet1!$B$2:$B$4</c:f>
              <c:numCache>
                <c:formatCode>0%</c:formatCode>
                <c:ptCount val="3"/>
                <c:pt idx="0">
                  <c:v>0.64000000000000279</c:v>
                </c:pt>
                <c:pt idx="1">
                  <c:v>0.23</c:v>
                </c:pt>
                <c:pt idx="2">
                  <c:v>0.13</c:v>
                </c:pt>
              </c:numCache>
            </c:numRef>
          </c:val>
        </c:ser>
        <c:ser>
          <c:idx val="1"/>
          <c:order val="1"/>
          <c:tx>
            <c:strRef>
              <c:f>Sheet1!$C$1</c:f>
              <c:strCache>
                <c:ptCount val="1"/>
                <c:pt idx="0">
                  <c:v>Solar</c:v>
                </c:pt>
              </c:strCache>
            </c:strRef>
          </c:tx>
          <c:dLbls>
            <c:dLblPos val="inEnd"/>
            <c:showLegendKey val="0"/>
            <c:showVal val="0"/>
            <c:showCatName val="1"/>
            <c:showSerName val="0"/>
            <c:showPercent val="1"/>
            <c:showBubbleSize val="0"/>
            <c:showLeaderLines val="1"/>
          </c:dLbls>
          <c:cat>
            <c:strRef>
              <c:f>Sheet1!$A$2:$A$4</c:f>
              <c:strCache>
                <c:ptCount val="3"/>
                <c:pt idx="0">
                  <c:v>FITs</c:v>
                </c:pt>
                <c:pt idx="1">
                  <c:v>Tax incentives</c:v>
                </c:pt>
                <c:pt idx="2">
                  <c:v>Other</c:v>
                </c:pt>
              </c:strCache>
            </c:strRef>
          </c:cat>
          <c:val>
            <c:numRef>
              <c:f>Sheet1!$C$2:$C$4</c:f>
              <c:numCache>
                <c:formatCode>0%</c:formatCode>
                <c:ptCount val="3"/>
                <c:pt idx="0">
                  <c:v>0.87000000000000155</c:v>
                </c:pt>
                <c:pt idx="1">
                  <c:v>6.0000000000000039E-2</c:v>
                </c:pt>
                <c:pt idx="2">
                  <c:v>7.0000000000000034E-2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ln>
      <a:noFill/>
    </a:ln>
  </c:spPr>
  <c:txPr>
    <a:bodyPr/>
    <a:lstStyle/>
    <a:p>
      <a:pPr>
        <a:defRPr b="0">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dirty="0" smtClean="0"/>
              <a:t>On-grid</a:t>
            </a:r>
            <a:r>
              <a:rPr lang="en-US" baseline="0" dirty="0" smtClean="0"/>
              <a:t> PV System Location in Germany</a:t>
            </a:r>
            <a:endParaRPr lang="en-US" dirty="0"/>
          </a:p>
        </c:rich>
      </c:tx>
      <c:layout>
        <c:manualLayout>
          <c:xMode val="edge"/>
          <c:yMode val="edge"/>
          <c:x val="0.246614501312336"/>
          <c:y val="9.3750000000000066E-3"/>
        </c:manualLayout>
      </c:layout>
      <c:overlay val="0"/>
    </c:title>
    <c:autoTitleDeleted val="0"/>
    <c:plotArea>
      <c:layout/>
      <c:pieChart>
        <c:varyColors val="1"/>
        <c:ser>
          <c:idx val="0"/>
          <c:order val="0"/>
          <c:tx>
            <c:strRef>
              <c:f>Sheet1!$B$1</c:f>
              <c:strCache>
                <c:ptCount val="1"/>
                <c:pt idx="0">
                  <c:v>Sales</c:v>
                </c:pt>
              </c:strCache>
            </c:strRef>
          </c:tx>
          <c:dPt>
            <c:idx val="0"/>
            <c:bubble3D val="0"/>
            <c:spPr>
              <a:solidFill>
                <a:schemeClr val="bg2">
                  <a:lumMod val="75000"/>
                </a:schemeClr>
              </a:solidFill>
            </c:spPr>
          </c:dPt>
          <c:dPt>
            <c:idx val="1"/>
            <c:bubble3D val="0"/>
            <c:spPr>
              <a:solidFill>
                <a:schemeClr val="tx2">
                  <a:lumMod val="60000"/>
                  <a:lumOff val="40000"/>
                </a:schemeClr>
              </a:solidFill>
            </c:spPr>
          </c:dPt>
          <c:dPt>
            <c:idx val="2"/>
            <c:bubble3D val="0"/>
            <c:spPr>
              <a:solidFill>
                <a:schemeClr val="tx2">
                  <a:lumMod val="20000"/>
                  <a:lumOff val="80000"/>
                </a:schemeClr>
              </a:solidFill>
            </c:spPr>
          </c:dPt>
          <c:cat>
            <c:strRef>
              <c:f>Sheet1!$A$2:$A$4</c:f>
              <c:strCache>
                <c:ptCount val="3"/>
                <c:pt idx="0">
                  <c:v>Rooftop</c:v>
                </c:pt>
                <c:pt idx="1">
                  <c:v>Ground Mounted</c:v>
                </c:pt>
                <c:pt idx="2">
                  <c:v>Building Integrated</c:v>
                </c:pt>
              </c:strCache>
            </c:strRef>
          </c:cat>
          <c:val>
            <c:numRef>
              <c:f>Sheet1!$B$2:$B$4</c:f>
              <c:numCache>
                <c:formatCode>0%</c:formatCode>
                <c:ptCount val="3"/>
                <c:pt idx="0">
                  <c:v>0.83000000000000063</c:v>
                </c:pt>
                <c:pt idx="1">
                  <c:v>0.17</c:v>
                </c:pt>
                <c:pt idx="2">
                  <c:v>1.0000000000000005E-2</c:v>
                </c:pt>
              </c:numCache>
            </c:numRef>
          </c:val>
        </c:ser>
        <c:dLbls>
          <c:showLegendKey val="0"/>
          <c:showVal val="0"/>
          <c:showCatName val="0"/>
          <c:showSerName val="0"/>
          <c:showPercent val="0"/>
          <c:showBubbleSize val="0"/>
          <c:showLeaderLines val="1"/>
        </c:dLbls>
        <c:firstSliceAng val="0"/>
      </c:pieChart>
    </c:plotArea>
    <c:legend>
      <c:legendPos val="l"/>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56550" y="0"/>
            <a:ext cx="3026833" cy="463550"/>
          </a:xfrm>
          <a:prstGeom prst="rect">
            <a:avLst/>
          </a:prstGeom>
        </p:spPr>
        <p:txBody>
          <a:bodyPr vert="horz" lIns="92885" tIns="46442" rIns="92885" bIns="46442" rtlCol="0"/>
          <a:lstStyle>
            <a:lvl1pPr algn="r" fontAlgn="auto">
              <a:spcBef>
                <a:spcPts val="0"/>
              </a:spcBef>
              <a:spcAft>
                <a:spcPts val="0"/>
              </a:spcAft>
              <a:defRPr sz="1200">
                <a:latin typeface="+mn-lt"/>
                <a:ea typeface="+mn-ea"/>
                <a:cs typeface="+mn-cs"/>
              </a:defRPr>
            </a:lvl1pPr>
          </a:lstStyle>
          <a:p>
            <a:pPr>
              <a:defRPr/>
            </a:pPr>
            <a:fld id="{600A21CD-A1A6-5D40-97FD-6DFC56121B42}" type="datetime1">
              <a:rPr lang="en-US"/>
              <a:pPr>
                <a:defRPr/>
              </a:pPr>
              <a:t>12/9/2014</a:t>
            </a:fld>
            <a:endParaRPr lang="en-US" dirty="0"/>
          </a:p>
        </p:txBody>
      </p:sp>
      <p:sp>
        <p:nvSpPr>
          <p:cNvPr id="4" name="Footer Placeholder 3"/>
          <p:cNvSpPr>
            <a:spLocks noGrp="1"/>
          </p:cNvSpPr>
          <p:nvPr>
            <p:ph type="ftr" sz="quarter" idx="2"/>
          </p:nvPr>
        </p:nvSpPr>
        <p:spPr>
          <a:xfrm>
            <a:off x="0" y="8805841"/>
            <a:ext cx="3026833" cy="463550"/>
          </a:xfrm>
          <a:prstGeom prst="rect">
            <a:avLst/>
          </a:prstGeom>
        </p:spPr>
        <p:txBody>
          <a:bodyPr vert="horz" lIns="92885" tIns="46442" rIns="92885" bIns="46442"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56550" y="8805841"/>
            <a:ext cx="3026833" cy="463550"/>
          </a:xfrm>
          <a:prstGeom prst="rect">
            <a:avLst/>
          </a:prstGeom>
        </p:spPr>
        <p:txBody>
          <a:bodyPr vert="horz" lIns="92885" tIns="46442" rIns="92885" bIns="46442" rtlCol="0" anchor="b"/>
          <a:lstStyle>
            <a:lvl1pPr algn="r" fontAlgn="auto">
              <a:spcBef>
                <a:spcPts val="0"/>
              </a:spcBef>
              <a:spcAft>
                <a:spcPts val="0"/>
              </a:spcAft>
              <a:defRPr sz="1200">
                <a:latin typeface="+mn-lt"/>
                <a:ea typeface="+mn-ea"/>
                <a:cs typeface="+mn-cs"/>
              </a:defRPr>
            </a:lvl1pPr>
          </a:lstStyle>
          <a:p>
            <a:pPr>
              <a:defRPr/>
            </a:pPr>
            <a:fld id="{BD309AA5-3C9C-FC4E-B005-CD55B56899DF}" type="slidenum">
              <a:rPr/>
              <a:pPr>
                <a:defRPr/>
              </a:pPr>
              <a:t>‹#›</a:t>
            </a:fld>
            <a:endParaRPr lang="en-US" dirty="0"/>
          </a:p>
        </p:txBody>
      </p:sp>
    </p:spTree>
    <p:extLst>
      <p:ext uri="{BB962C8B-B14F-4D97-AF65-F5344CB8AC3E}">
        <p14:creationId xmlns:p14="http://schemas.microsoft.com/office/powerpoint/2010/main" val="13555909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56550" y="0"/>
            <a:ext cx="3026833" cy="463550"/>
          </a:xfrm>
          <a:prstGeom prst="rect">
            <a:avLst/>
          </a:prstGeom>
        </p:spPr>
        <p:txBody>
          <a:bodyPr vert="horz" lIns="92885" tIns="46442" rIns="92885" bIns="46442" rtlCol="0"/>
          <a:lstStyle>
            <a:lvl1pPr algn="r" fontAlgn="auto">
              <a:spcBef>
                <a:spcPts val="0"/>
              </a:spcBef>
              <a:spcAft>
                <a:spcPts val="0"/>
              </a:spcAft>
              <a:defRPr sz="1200">
                <a:latin typeface="+mn-lt"/>
                <a:ea typeface="+mn-ea"/>
                <a:cs typeface="+mn-cs"/>
              </a:defRPr>
            </a:lvl1pPr>
          </a:lstStyle>
          <a:p>
            <a:pPr>
              <a:defRPr/>
            </a:pPr>
            <a:fld id="{3920ECE4-1201-8848-AD68-1C1EFBBCD92A}" type="datetime1">
              <a:rPr lang="en-US"/>
              <a:pPr>
                <a:defRPr/>
              </a:pPr>
              <a:t>12/9/2014</a:t>
            </a:fld>
            <a:endParaRPr lang="en-US" dirty="0"/>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pPr lvl="0"/>
            <a:endParaRPr lang="en-US" noProof="0" dirty="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2" rIns="92885" bIns="46442"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56550" y="8805841"/>
            <a:ext cx="3026833" cy="463550"/>
          </a:xfrm>
          <a:prstGeom prst="rect">
            <a:avLst/>
          </a:prstGeom>
        </p:spPr>
        <p:txBody>
          <a:bodyPr vert="horz" lIns="92885" tIns="46442" rIns="92885" bIns="46442" rtlCol="0" anchor="b"/>
          <a:lstStyle>
            <a:lvl1pPr algn="r" fontAlgn="auto">
              <a:spcBef>
                <a:spcPts val="0"/>
              </a:spcBef>
              <a:spcAft>
                <a:spcPts val="0"/>
              </a:spcAft>
              <a:defRPr sz="1200">
                <a:latin typeface="+mn-lt"/>
                <a:ea typeface="+mn-ea"/>
                <a:cs typeface="+mn-cs"/>
              </a:defRPr>
            </a:lvl1pPr>
          </a:lstStyle>
          <a:p>
            <a:pPr>
              <a:defRPr/>
            </a:pPr>
            <a:fld id="{732F264B-B288-D54C-B0D6-F75C345E3260}" type="slidenum">
              <a:rPr/>
              <a:pPr>
                <a:defRPr/>
              </a:pPr>
              <a:t>‹#›</a:t>
            </a:fld>
            <a:endParaRPr lang="en-US" dirty="0"/>
          </a:p>
        </p:txBody>
      </p:sp>
    </p:spTree>
    <p:extLst>
      <p:ext uri="{BB962C8B-B14F-4D97-AF65-F5344CB8AC3E}">
        <p14:creationId xmlns:p14="http://schemas.microsoft.com/office/powerpoint/2010/main" val="358607775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p>
          <a:p>
            <a:endParaRPr lang="en-US" dirty="0" smtClean="0"/>
          </a:p>
          <a:p>
            <a:r>
              <a:rPr lang="en-US" dirty="0" smtClean="0"/>
              <a:t>Casey’s notes:</a:t>
            </a:r>
          </a:p>
          <a:p>
            <a:endParaRPr lang="en-US" dirty="0" smtClean="0"/>
          </a:p>
          <a:p>
            <a:r>
              <a:rPr lang="en-US" dirty="0" smtClean="0"/>
              <a:t>Important to stress</a:t>
            </a:r>
            <a:r>
              <a:rPr lang="en-US" baseline="0" dirty="0" smtClean="0"/>
              <a:t> that this TA is intended principally for local government and elected officials in addition to primary stakeholders such as local utilities and solar advocates(?). </a:t>
            </a:r>
            <a:endParaRPr lang="en-US" dirty="0" smtClean="0"/>
          </a:p>
          <a:p>
            <a:endParaRPr lang="en-US" dirty="0" smtClean="0"/>
          </a:p>
          <a:p>
            <a:r>
              <a:rPr lang="en-US" dirty="0" smtClean="0"/>
              <a:t>You may want to go back and</a:t>
            </a:r>
            <a:r>
              <a:rPr lang="en-US" baseline="0" dirty="0" smtClean="0"/>
              <a:t> listen to Farleigh’s introduction in one of the recent webinars to make sure that we cover all the logistical items (</a:t>
            </a:r>
            <a:r>
              <a:rPr lang="en-US" baseline="0" dirty="0" err="1" smtClean="0"/>
              <a:t>eg</a:t>
            </a:r>
            <a:r>
              <a:rPr lang="en-US" baseline="0" dirty="0" smtClean="0"/>
              <a:t> all participants in listen only mode, questions can be asked through the chat box, any questions that we don’t address during the webinar will be followed up with following, etc.)</a:t>
            </a:r>
          </a:p>
          <a:p>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1</a:t>
            </a:fld>
            <a:endParaRPr lang="en-US" dirty="0"/>
          </a:p>
        </p:txBody>
      </p:sp>
    </p:spTree>
    <p:extLst>
      <p:ext uri="{BB962C8B-B14F-4D97-AF65-F5344CB8AC3E}">
        <p14:creationId xmlns:p14="http://schemas.microsoft.com/office/powerpoint/2010/main" val="3845602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lgn="ctr" defTabSz="929650">
              <a:defRPr>
                <a:solidFill>
                  <a:schemeClr val="tx1"/>
                </a:solidFill>
                <a:latin typeface="Palatino Linotype" pitchFamily="18" charset="0"/>
                <a:cs typeface="Arial" charset="0"/>
              </a:defRPr>
            </a:lvl1pPr>
            <a:lvl2pPr marL="740362" indent="-283933" algn="ctr" defTabSz="929650">
              <a:defRPr>
                <a:solidFill>
                  <a:schemeClr val="tx1"/>
                </a:solidFill>
                <a:latin typeface="Palatino Linotype" pitchFamily="18" charset="0"/>
                <a:cs typeface="Arial" charset="0"/>
              </a:defRPr>
            </a:lvl2pPr>
            <a:lvl3pPr marL="1140310" indent="-228978" algn="ctr" defTabSz="929650">
              <a:defRPr>
                <a:solidFill>
                  <a:schemeClr val="tx1"/>
                </a:solidFill>
                <a:latin typeface="Palatino Linotype" pitchFamily="18" charset="0"/>
                <a:cs typeface="Arial" charset="0"/>
              </a:defRPr>
            </a:lvl3pPr>
            <a:lvl4pPr marL="1596739" indent="-228978" algn="ctr" defTabSz="929650">
              <a:defRPr>
                <a:solidFill>
                  <a:schemeClr val="tx1"/>
                </a:solidFill>
                <a:latin typeface="Palatino Linotype" pitchFamily="18" charset="0"/>
                <a:cs typeface="Arial" charset="0"/>
              </a:defRPr>
            </a:lvl4pPr>
            <a:lvl5pPr marL="2051641" indent="-227452" algn="ctr" defTabSz="929650">
              <a:defRPr>
                <a:solidFill>
                  <a:schemeClr val="tx1"/>
                </a:solidFill>
                <a:latin typeface="Palatino Linotype" pitchFamily="18" charset="0"/>
                <a:cs typeface="Arial" charset="0"/>
              </a:defRPr>
            </a:lvl5pPr>
            <a:lvl6pPr marL="2491279" indent="-227452" algn="ctr" defTabSz="929650" fontAlgn="base">
              <a:spcBef>
                <a:spcPct val="0"/>
              </a:spcBef>
              <a:spcAft>
                <a:spcPct val="0"/>
              </a:spcAft>
              <a:defRPr>
                <a:solidFill>
                  <a:schemeClr val="tx1"/>
                </a:solidFill>
                <a:latin typeface="Palatino Linotype" pitchFamily="18" charset="0"/>
                <a:cs typeface="Arial" charset="0"/>
              </a:defRPr>
            </a:lvl6pPr>
            <a:lvl7pPr marL="2930916" indent="-227452" algn="ctr" defTabSz="929650" fontAlgn="base">
              <a:spcBef>
                <a:spcPct val="0"/>
              </a:spcBef>
              <a:spcAft>
                <a:spcPct val="0"/>
              </a:spcAft>
              <a:defRPr>
                <a:solidFill>
                  <a:schemeClr val="tx1"/>
                </a:solidFill>
                <a:latin typeface="Palatino Linotype" pitchFamily="18" charset="0"/>
                <a:cs typeface="Arial" charset="0"/>
              </a:defRPr>
            </a:lvl7pPr>
            <a:lvl8pPr marL="3370553" indent="-227452" algn="ctr" defTabSz="929650" fontAlgn="base">
              <a:spcBef>
                <a:spcPct val="0"/>
              </a:spcBef>
              <a:spcAft>
                <a:spcPct val="0"/>
              </a:spcAft>
              <a:defRPr>
                <a:solidFill>
                  <a:schemeClr val="tx1"/>
                </a:solidFill>
                <a:latin typeface="Palatino Linotype" pitchFamily="18" charset="0"/>
                <a:cs typeface="Arial" charset="0"/>
              </a:defRPr>
            </a:lvl8pPr>
            <a:lvl9pPr marL="3810191" indent="-227452" algn="ctr" defTabSz="929650" fontAlgn="base">
              <a:spcBef>
                <a:spcPct val="0"/>
              </a:spcBef>
              <a:spcAft>
                <a:spcPct val="0"/>
              </a:spcAft>
              <a:defRPr>
                <a:solidFill>
                  <a:schemeClr val="tx1"/>
                </a:solidFill>
                <a:latin typeface="Palatino Linotype" pitchFamily="18" charset="0"/>
                <a:cs typeface="Arial" charset="0"/>
              </a:defRPr>
            </a:lvl9pPr>
          </a:lstStyle>
          <a:p>
            <a:pPr algn="r"/>
            <a:fld id="{4101F55A-6A80-4876-B2BD-7D6A25219791}" type="slidenum">
              <a:rPr lang="en-US">
                <a:solidFill>
                  <a:prstClr val="black"/>
                </a:solidFill>
              </a:rPr>
              <a:pPr algn="r"/>
              <a:t>15</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2</a:t>
            </a:fld>
            <a:endParaRPr lang="en-US" dirty="0"/>
          </a:p>
        </p:txBody>
      </p:sp>
    </p:spTree>
    <p:extLst>
      <p:ext uri="{BB962C8B-B14F-4D97-AF65-F5344CB8AC3E}">
        <p14:creationId xmlns:p14="http://schemas.microsoft.com/office/powerpoint/2010/main" val="2899481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60290FF-A773-4E14-B649-D006E8519918}" type="slidenum">
              <a:rPr lang="en-US">
                <a:solidFill>
                  <a:prstClr val="black"/>
                </a:solidFill>
              </a:rPr>
              <a:pPr>
                <a:defRPr/>
              </a:pPr>
              <a:t>41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Apply Standard </a:t>
            </a:r>
            <a:r>
              <a:rPr lang="en-US" dirty="0" smtClean="0"/>
              <a:t>Format</a:t>
            </a:r>
            <a:r>
              <a:rPr lang="en-US" baseline="0" dirty="0" smtClean="0"/>
              <a:t>ting/Font</a:t>
            </a:r>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58</a:t>
            </a:fld>
            <a:endParaRPr lang="en-US" dirty="0"/>
          </a:p>
        </p:txBody>
      </p:sp>
    </p:spTree>
    <p:extLst>
      <p:ext uri="{BB962C8B-B14F-4D97-AF65-F5344CB8AC3E}">
        <p14:creationId xmlns:p14="http://schemas.microsoft.com/office/powerpoint/2010/main" val="311062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solidFill>
                  <a:prstClr val="black"/>
                </a:solidFill>
              </a:rPr>
              <a:pPr>
                <a:def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7" descr="iStock_000014578479small.jpg"/>
          <p:cNvPicPr>
            <a:picLocks noChangeAspect="1"/>
          </p:cNvPicPr>
          <p:nvPr userDrawn="1"/>
        </p:nvPicPr>
        <p:blipFill>
          <a:blip r:embed="rId2" cstate="print"/>
          <a:srcRect/>
          <a:stretch>
            <a:fillRect/>
          </a:stretch>
        </p:blipFill>
        <p:spPr bwMode="auto">
          <a:xfrm>
            <a:off x="-3175" y="1746250"/>
            <a:ext cx="9144000" cy="3481388"/>
          </a:xfrm>
          <a:prstGeom prst="rect">
            <a:avLst/>
          </a:prstGeom>
          <a:noFill/>
          <a:ln w="9525">
            <a:noFill/>
            <a:miter lim="800000"/>
            <a:headEnd/>
            <a:tailEnd/>
          </a:ln>
        </p:spPr>
      </p:pic>
      <p:sp>
        <p:nvSpPr>
          <p:cNvPr id="5" name="Rectangle 4"/>
          <p:cNvSpPr/>
          <p:nvPr userDrawn="1"/>
        </p:nvSpPr>
        <p:spPr>
          <a:xfrm>
            <a:off x="0" y="946150"/>
            <a:ext cx="9144000" cy="26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737B"/>
              </a:solidFill>
            </a:endParaRPr>
          </a:p>
        </p:txBody>
      </p:sp>
      <p:sp>
        <p:nvSpPr>
          <p:cNvPr id="6" name="Rectangle 5"/>
          <p:cNvSpPr/>
          <p:nvPr userDrawn="1"/>
        </p:nvSpPr>
        <p:spPr>
          <a:xfrm>
            <a:off x="3175" y="6442075"/>
            <a:ext cx="1955800" cy="415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737B"/>
              </a:solidFill>
            </a:endParaRPr>
          </a:p>
        </p:txBody>
      </p:sp>
      <p:sp>
        <p:nvSpPr>
          <p:cNvPr id="7" name="Rectangle 6"/>
          <p:cNvSpPr/>
          <p:nvPr userDrawn="1"/>
        </p:nvSpPr>
        <p:spPr>
          <a:xfrm flipV="1">
            <a:off x="8970963" y="1760538"/>
            <a:ext cx="176212" cy="3443287"/>
          </a:xfrm>
          <a:prstGeom prst="rect">
            <a:avLst/>
          </a:prstGeom>
          <a:solidFill>
            <a:srgbClr val="F370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8" name="Rectangle 7"/>
          <p:cNvSpPr/>
          <p:nvPr userDrawn="1"/>
        </p:nvSpPr>
        <p:spPr>
          <a:xfrm flipV="1">
            <a:off x="0" y="1739900"/>
            <a:ext cx="9144000" cy="73025"/>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flipV="1">
            <a:off x="0" y="5167313"/>
            <a:ext cx="9144000" cy="74612"/>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3"/>
          <p:cNvSpPr>
            <a:spLocks noGrp="1"/>
          </p:cNvSpPr>
          <p:nvPr>
            <p:ph type="body" sz="quarter" idx="10"/>
          </p:nvPr>
        </p:nvSpPr>
        <p:spPr>
          <a:xfrm>
            <a:off x="457200" y="218364"/>
            <a:ext cx="8213725" cy="1364681"/>
          </a:xfrm>
        </p:spPr>
        <p:txBody>
          <a:bodyPr anchor="ctr">
            <a:normAutofit/>
          </a:bodyPr>
          <a:lstStyle>
            <a:lvl1pPr marL="0" indent="0" algn="ctr">
              <a:spcBef>
                <a:spcPts val="0"/>
              </a:spcBef>
              <a:buNone/>
              <a:defRPr sz="4800" b="0" i="0">
                <a:solidFill>
                  <a:srgbClr val="6A737B"/>
                </a:solidFill>
                <a:latin typeface="Gill Sans MT"/>
                <a:cs typeface="Gill Sans MT"/>
              </a:defRPr>
            </a:lvl1pPr>
          </a:lstStyle>
          <a:p>
            <a:pPr lvl="0"/>
            <a:r>
              <a:rPr lang="en-US" smtClean="0"/>
              <a:t>Click to edit Master text styles</a:t>
            </a:r>
          </a:p>
        </p:txBody>
      </p:sp>
      <p:pic>
        <p:nvPicPr>
          <p:cNvPr id="10" name="Picture 9"/>
          <p:cNvPicPr>
            <a:picLocks noChangeAspect="1"/>
          </p:cNvPicPr>
          <p:nvPr userDrawn="1"/>
        </p:nvPicPr>
        <p:blipFill>
          <a:blip r:embed="rId3" cstate="print"/>
          <a:stretch>
            <a:fillRect/>
          </a:stretch>
        </p:blipFill>
        <p:spPr>
          <a:xfrm>
            <a:off x="2761672" y="5576454"/>
            <a:ext cx="3221341" cy="980408"/>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3175"/>
            <a:ext cx="9144000" cy="1143000"/>
          </a:xfrm>
          <a:prstGeom prst="rect">
            <a:avLst/>
          </a:prstGeom>
          <a:solidFill>
            <a:srgbClr val="093678"/>
          </a:solidFill>
          <a:ln w="9525">
            <a:solidFill>
              <a:srgbClr val="093678"/>
            </a:solidFill>
            <a:miter lim="800000"/>
            <a:headEnd/>
            <a:tailEnd/>
          </a:ln>
          <a:effectLst/>
        </p:spPr>
        <p:txBody>
          <a:bodyPr wrap="none" anchor="ctr"/>
          <a:lstStyle/>
          <a:p>
            <a:pPr algn="ctr" defTabSz="914400">
              <a:defRPr/>
            </a:pPr>
            <a:endParaRPr lang="en-US" dirty="0">
              <a:solidFill>
                <a:srgbClr val="000000"/>
              </a:solidFill>
              <a:latin typeface="Palatino Linotype" pitchFamily="18" charset="0"/>
              <a:ea typeface="+mn-ea"/>
              <a:cs typeface="Arial" charset="0"/>
            </a:endParaRPr>
          </a:p>
        </p:txBody>
      </p:sp>
      <p:pic>
        <p:nvPicPr>
          <p:cNvPr id="5" name="Picture 23" descr="LargeLIPA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0625" y="6096000"/>
            <a:ext cx="12366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ctrTitle"/>
          </p:nvPr>
        </p:nvSpPr>
        <p:spPr>
          <a:xfrm>
            <a:off x="685800" y="2511425"/>
            <a:ext cx="7772400" cy="1470025"/>
          </a:xfrm>
        </p:spPr>
        <p:txBody>
          <a:bodyPr/>
          <a:lstStyle>
            <a:lvl1pPr algn="ctr">
              <a:defRPr sz="4000" b="1">
                <a:solidFill>
                  <a:srgbClr val="33CC33"/>
                </a:solidFill>
              </a:defRPr>
            </a:lvl1pPr>
          </a:lstStyle>
          <a:p>
            <a:r>
              <a:rPr lang="en-US"/>
              <a:t>Client Name</a:t>
            </a:r>
          </a:p>
        </p:txBody>
      </p:sp>
      <p:sp>
        <p:nvSpPr>
          <p:cNvPr id="13315" name="Rectangle 3"/>
          <p:cNvSpPr>
            <a:spLocks noGrp="1" noChangeArrowheads="1"/>
          </p:cNvSpPr>
          <p:nvPr>
            <p:ph type="subTitle" idx="1"/>
          </p:nvPr>
        </p:nvSpPr>
        <p:spPr>
          <a:xfrm>
            <a:off x="1371600" y="4267200"/>
            <a:ext cx="6400800" cy="1752600"/>
          </a:xfrm>
        </p:spPr>
        <p:txBody>
          <a:bodyPr/>
          <a:lstStyle>
            <a:lvl1pPr marL="0" indent="0" algn="ctr">
              <a:buFontTx/>
              <a:buNone/>
              <a:defRPr sz="2000" b="1">
                <a:solidFill>
                  <a:srgbClr val="33CC33"/>
                </a:solidFill>
              </a:defRPr>
            </a:lvl1pPr>
          </a:lstStyle>
          <a:p>
            <a:r>
              <a:rPr lang="en-US"/>
              <a:t>Proposal to Provide Financial Services</a:t>
            </a:r>
          </a:p>
        </p:txBody>
      </p:sp>
      <p:sp>
        <p:nvSpPr>
          <p:cNvPr id="7" name="Rectangle 6"/>
          <p:cNvSpPr>
            <a:spLocks noGrp="1" noChangeArrowheads="1"/>
          </p:cNvSpPr>
          <p:nvPr>
            <p:ph type="sldNum" sz="quarter" idx="10"/>
          </p:nvPr>
        </p:nvSpPr>
        <p:spPr/>
        <p:txBody>
          <a:bodyPr/>
          <a:lstStyle>
            <a:lvl1pPr>
              <a:defRPr sz="1400" smtClean="0">
                <a:solidFill>
                  <a:srgbClr val="8C5300"/>
                </a:solidFill>
              </a:defRPr>
            </a:lvl1pPr>
          </a:lstStyle>
          <a:p>
            <a:pPr>
              <a:defRPr/>
            </a:pPr>
            <a:fld id="{B947E543-0D35-4048-A5FB-EEE5E0B5BE2B}" type="slidenum">
              <a:rPr lang="en-US"/>
              <a:pPr>
                <a:defRPr/>
              </a:pPr>
              <a:t>‹#›</a:t>
            </a:fld>
            <a:endParaRPr lang="en-US" dirty="0"/>
          </a:p>
        </p:txBody>
      </p:sp>
    </p:spTree>
    <p:extLst>
      <p:ext uri="{BB962C8B-B14F-4D97-AF65-F5344CB8AC3E}">
        <p14:creationId xmlns:p14="http://schemas.microsoft.com/office/powerpoint/2010/main" val="10981644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363300F-A09A-4E65-9C4E-1F942EB5ED34}" type="slidenum">
              <a:rPr lang="en-US"/>
              <a:pPr>
                <a:defRPr/>
              </a:pPr>
              <a:t>‹#›</a:t>
            </a:fld>
            <a:endParaRPr lang="en-US" dirty="0"/>
          </a:p>
        </p:txBody>
      </p:sp>
    </p:spTree>
    <p:extLst>
      <p:ext uri="{BB962C8B-B14F-4D97-AF65-F5344CB8AC3E}">
        <p14:creationId xmlns:p14="http://schemas.microsoft.com/office/powerpoint/2010/main" val="7039696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094845A-40E0-410E-A0D5-9AE2CA4E84A3}" type="slidenum">
              <a:rPr lang="en-US"/>
              <a:pPr>
                <a:defRPr/>
              </a:pPr>
              <a:t>‹#›</a:t>
            </a:fld>
            <a:endParaRPr lang="en-US" dirty="0"/>
          </a:p>
        </p:txBody>
      </p:sp>
    </p:spTree>
    <p:extLst>
      <p:ext uri="{BB962C8B-B14F-4D97-AF65-F5344CB8AC3E}">
        <p14:creationId xmlns:p14="http://schemas.microsoft.com/office/powerpoint/2010/main" val="38212155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2AB0A72-4742-4BDD-A4EF-DD47C441266A}" type="slidenum">
              <a:rPr lang="en-US"/>
              <a:pPr>
                <a:defRPr/>
              </a:pPr>
              <a:t>‹#›</a:t>
            </a:fld>
            <a:endParaRPr lang="en-US" dirty="0"/>
          </a:p>
        </p:txBody>
      </p:sp>
    </p:spTree>
    <p:extLst>
      <p:ext uri="{BB962C8B-B14F-4D97-AF65-F5344CB8AC3E}">
        <p14:creationId xmlns:p14="http://schemas.microsoft.com/office/powerpoint/2010/main" val="14944239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41CDA33D-B40B-4EF2-A1FF-4201D2E70E57}" type="slidenum">
              <a:rPr lang="en-US"/>
              <a:pPr>
                <a:defRPr/>
              </a:pPr>
              <a:t>‹#›</a:t>
            </a:fld>
            <a:endParaRPr lang="en-US" dirty="0"/>
          </a:p>
        </p:txBody>
      </p:sp>
    </p:spTree>
    <p:extLst>
      <p:ext uri="{BB962C8B-B14F-4D97-AF65-F5344CB8AC3E}">
        <p14:creationId xmlns:p14="http://schemas.microsoft.com/office/powerpoint/2010/main" val="35765841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87A8741-A1DF-4771-812A-5531C4D573CF}" type="slidenum">
              <a:rPr lang="en-US"/>
              <a:pPr>
                <a:defRPr/>
              </a:pPr>
              <a:t>‹#›</a:t>
            </a:fld>
            <a:endParaRPr lang="en-US" dirty="0"/>
          </a:p>
        </p:txBody>
      </p:sp>
    </p:spTree>
    <p:extLst>
      <p:ext uri="{BB962C8B-B14F-4D97-AF65-F5344CB8AC3E}">
        <p14:creationId xmlns:p14="http://schemas.microsoft.com/office/powerpoint/2010/main" val="374997174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FFD8C75-07C0-495E-BE49-09747AB6057F}" type="slidenum">
              <a:rPr lang="en-US"/>
              <a:pPr>
                <a:defRPr/>
              </a:pPr>
              <a:t>‹#›</a:t>
            </a:fld>
            <a:endParaRPr lang="en-US" dirty="0"/>
          </a:p>
        </p:txBody>
      </p:sp>
    </p:spTree>
    <p:extLst>
      <p:ext uri="{BB962C8B-B14F-4D97-AF65-F5344CB8AC3E}">
        <p14:creationId xmlns:p14="http://schemas.microsoft.com/office/powerpoint/2010/main" val="20362422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2E22C14-B61C-42BD-979F-9F499024B71A}" type="slidenum">
              <a:rPr lang="en-US"/>
              <a:pPr>
                <a:defRPr/>
              </a:pPr>
              <a:t>‹#›</a:t>
            </a:fld>
            <a:endParaRPr lang="en-US" dirty="0"/>
          </a:p>
        </p:txBody>
      </p:sp>
    </p:spTree>
    <p:extLst>
      <p:ext uri="{BB962C8B-B14F-4D97-AF65-F5344CB8AC3E}">
        <p14:creationId xmlns:p14="http://schemas.microsoft.com/office/powerpoint/2010/main" val="23282984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89867A1-79D1-4AE0-AD8F-8230ABA71B5B}" type="slidenum">
              <a:rPr lang="en-US"/>
              <a:pPr>
                <a:defRPr/>
              </a:pPr>
              <a:t>‹#›</a:t>
            </a:fld>
            <a:endParaRPr lang="en-US" dirty="0"/>
          </a:p>
        </p:txBody>
      </p:sp>
    </p:spTree>
    <p:extLst>
      <p:ext uri="{BB962C8B-B14F-4D97-AF65-F5344CB8AC3E}">
        <p14:creationId xmlns:p14="http://schemas.microsoft.com/office/powerpoint/2010/main" val="32198187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624D095-6422-4F65-A9E0-83E1CD603213}" type="slidenum">
              <a:rPr lang="en-US"/>
              <a:pPr>
                <a:defRPr/>
              </a:pPr>
              <a:t>‹#›</a:t>
            </a:fld>
            <a:endParaRPr lang="en-US" dirty="0"/>
          </a:p>
        </p:txBody>
      </p:sp>
    </p:spTree>
    <p:extLst>
      <p:ext uri="{BB962C8B-B14F-4D97-AF65-F5344CB8AC3E}">
        <p14:creationId xmlns:p14="http://schemas.microsoft.com/office/powerpoint/2010/main" val="7882955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dirty="0"/>
          </a:p>
        </p:txBody>
      </p:sp>
      <p:pic>
        <p:nvPicPr>
          <p:cNvPr id="8" name="Picture 7"/>
          <p:cNvPicPr>
            <a:picLocks noChangeAspect="1"/>
          </p:cNvPicPr>
          <p:nvPr userDrawn="1"/>
        </p:nvPicPr>
        <p:blipFill>
          <a:blip r:embed="rId2" cstate="print"/>
          <a:stretch>
            <a:fillRect/>
          </a:stretch>
        </p:blipFill>
        <p:spPr>
          <a:xfrm>
            <a:off x="175491" y="6401952"/>
            <a:ext cx="1267691" cy="385819"/>
          </a:xfrm>
          <a:prstGeom prst="rect">
            <a:avLst/>
          </a:prstGeom>
        </p:spPr>
      </p:pic>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E0F51A1-AC03-4B22-8A23-16ED86162AFE}" type="slidenum">
              <a:rPr lang="en-US"/>
              <a:pPr>
                <a:defRPr/>
              </a:pPr>
              <a:t>‹#›</a:t>
            </a:fld>
            <a:endParaRPr lang="en-US" dirty="0"/>
          </a:p>
        </p:txBody>
      </p:sp>
    </p:spTree>
    <p:extLst>
      <p:ext uri="{BB962C8B-B14F-4D97-AF65-F5344CB8AC3E}">
        <p14:creationId xmlns:p14="http://schemas.microsoft.com/office/powerpoint/2010/main" val="35529334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88620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ED3C1E6-EB80-4EB1-89FA-E995DAA14B3A}" type="slidenum">
              <a:rPr lang="en-US"/>
              <a:pPr>
                <a:defRPr/>
              </a:pPr>
              <a:t>‹#›</a:t>
            </a:fld>
            <a:endParaRPr lang="en-US" dirty="0"/>
          </a:p>
        </p:txBody>
      </p:sp>
    </p:spTree>
    <p:extLst>
      <p:ext uri="{BB962C8B-B14F-4D97-AF65-F5344CB8AC3E}">
        <p14:creationId xmlns:p14="http://schemas.microsoft.com/office/powerpoint/2010/main" val="25077201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93B6654-15B8-4E6E-B4CF-3B409AFB3920}" type="slidenum">
              <a:rPr lang="en-US"/>
              <a:pPr>
                <a:defRPr/>
              </a:pPr>
              <a:t>‹#›</a:t>
            </a:fld>
            <a:endParaRPr lang="en-US" dirty="0"/>
          </a:p>
        </p:txBody>
      </p:sp>
    </p:spTree>
    <p:extLst>
      <p:ext uri="{BB962C8B-B14F-4D97-AF65-F5344CB8AC3E}">
        <p14:creationId xmlns:p14="http://schemas.microsoft.com/office/powerpoint/2010/main" val="21920409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524000"/>
            <a:ext cx="8229600" cy="45720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BD82B32D-11E6-40E7-949F-4D4C9825B0B6}" type="slidenum">
              <a:rPr lang="en-US"/>
              <a:pPr>
                <a:defRPr/>
              </a:pPr>
              <a:t>‹#›</a:t>
            </a:fld>
            <a:endParaRPr lang="en-US" dirty="0"/>
          </a:p>
        </p:txBody>
      </p:sp>
    </p:spTree>
    <p:extLst>
      <p:ext uri="{BB962C8B-B14F-4D97-AF65-F5344CB8AC3E}">
        <p14:creationId xmlns:p14="http://schemas.microsoft.com/office/powerpoint/2010/main" val="28760721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52400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88620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970E8E15-5181-4FA0-8789-277EBA432D7B}" type="slidenum">
              <a:rPr lang="en-US"/>
              <a:pPr>
                <a:defRPr/>
              </a:pPr>
              <a:t>‹#›</a:t>
            </a:fld>
            <a:endParaRPr lang="en-US" dirty="0"/>
          </a:p>
        </p:txBody>
      </p:sp>
    </p:spTree>
    <p:extLst>
      <p:ext uri="{BB962C8B-B14F-4D97-AF65-F5344CB8AC3E}">
        <p14:creationId xmlns:p14="http://schemas.microsoft.com/office/powerpoint/2010/main" val="34589160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3440351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pic>
        <p:nvPicPr>
          <p:cNvPr id="5" name="Picture 7" descr="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2238" y="261938"/>
            <a:ext cx="9699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87968"/>
            <a:ext cx="7140449" cy="622237"/>
          </a:xfrm>
        </p:spPr>
        <p:txBody>
          <a:bodyPr lIns="0" tIns="0" rIns="0" bIns="0"/>
          <a:lstStyle>
            <a:lvl1pPr algn="l">
              <a:defRPr sz="2200" b="1">
                <a:solidFill>
                  <a:schemeClr val="bg1"/>
                </a:solidFill>
                <a:effectLst>
                  <a:outerShdw blurRad="12700" dist="12700" dir="2880000" algn="tl" rotWithShape="0">
                    <a:srgbClr val="000000"/>
                  </a:outerShdw>
                </a:effectLst>
                <a:latin typeface="Myriad Pro"/>
                <a:cs typeface="Myriad Pro"/>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34282"/>
            <a:ext cx="8229600" cy="4773638"/>
          </a:xfrm>
        </p:spPr>
        <p:txBody>
          <a:bodyPr/>
          <a:lstStyle>
            <a:lvl1pPr marL="342900" indent="-342900">
              <a:lnSpc>
                <a:spcPct val="100000"/>
              </a:lnSpc>
              <a:buClr>
                <a:srgbClr val="353535"/>
              </a:buClr>
              <a:buSzPct val="100000"/>
              <a:buFontTx/>
              <a:buBlip>
                <a:blip r:embed="rId4"/>
              </a:buBlip>
              <a:defRPr sz="1500">
                <a:solidFill>
                  <a:srgbClr val="353535"/>
                </a:solidFill>
                <a:latin typeface="Helvetica"/>
                <a:cs typeface="Helvetica"/>
              </a:defRPr>
            </a:lvl1pPr>
            <a:lvl2pPr marL="742950" indent="-285750">
              <a:buSzPct val="100000"/>
              <a:buFontTx/>
              <a:buBlip>
                <a:blip r:embed="rId5"/>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Date Placeholder 3"/>
          <p:cNvSpPr>
            <a:spLocks noGrp="1"/>
          </p:cNvSpPr>
          <p:nvPr>
            <p:ph type="dt" sz="half" idx="10"/>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B0DBE3F5-EF9E-4D90-8A62-1F9B0A0CB045}" type="datetime2">
              <a:rPr lang="en-US"/>
              <a:pPr>
                <a:defRPr/>
              </a:pPr>
              <a:t>Tuesday, December 09, 2014</a:t>
            </a:fld>
            <a:r>
              <a:rPr lang="en-US"/>
              <a:t>April 30, 2012</a:t>
            </a:r>
          </a:p>
        </p:txBody>
      </p:sp>
      <p:sp>
        <p:nvSpPr>
          <p:cNvPr id="7" name="Slide Number Placeholder 5"/>
          <p:cNvSpPr>
            <a:spLocks noGrp="1"/>
          </p:cNvSpPr>
          <p:nvPr>
            <p:ph type="sldNum" sz="quarter" idx="11"/>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D8CBCE5E-9F73-4E4D-9AC5-BE8359B58035}" type="slidenum">
              <a:rPr lang="en-US"/>
              <a:pPr>
                <a:defRPr/>
              </a:pPr>
              <a:t>‹#›</a:t>
            </a:fld>
            <a:endParaRPr lang="en-US" dirty="0"/>
          </a:p>
        </p:txBody>
      </p:sp>
    </p:spTree>
    <p:extLst>
      <p:ext uri="{BB962C8B-B14F-4D97-AF65-F5344CB8AC3E}">
        <p14:creationId xmlns:p14="http://schemas.microsoft.com/office/powerpoint/2010/main" val="3249284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sp>
        <p:nvSpPr>
          <p:cNvPr id="6" name="Title 1"/>
          <p:cNvSpPr txBox="1">
            <a:spLocks/>
          </p:cNvSpPr>
          <p:nvPr userDrawn="1"/>
        </p:nvSpPr>
        <p:spPr>
          <a:xfrm>
            <a:off x="457200" y="1222375"/>
            <a:ext cx="80994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2400" dirty="0" smtClean="0">
                <a:solidFill>
                  <a:srgbClr val="353535"/>
                </a:solidFill>
                <a:latin typeface="Helvetica"/>
                <a:cs typeface="Helvetica"/>
              </a:rPr>
              <a:t>Click to edit Master title style</a:t>
            </a:r>
            <a:endParaRPr lang="en-US" sz="2400" dirty="0">
              <a:solidFill>
                <a:srgbClr val="353535"/>
              </a:solidFill>
              <a:latin typeface="Helvetica"/>
              <a:cs typeface="Helvetica"/>
            </a:endParaRPr>
          </a:p>
        </p:txBody>
      </p:sp>
      <p:pic>
        <p:nvPicPr>
          <p:cNvPr id="7" name="Picture 8" descr="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2238" y="261938"/>
            <a:ext cx="9699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87968"/>
            <a:ext cx="7140449" cy="622237"/>
          </a:xfrm>
        </p:spPr>
        <p:txBody>
          <a:bodyPr lIns="0" tIns="0" rIns="0" bIns="0"/>
          <a:lstStyle>
            <a:lvl1pPr algn="l">
              <a:defRPr sz="2200" b="1">
                <a:solidFill>
                  <a:schemeClr val="bg1"/>
                </a:solidFill>
                <a:effectLst>
                  <a:outerShdw blurRad="12700" dist="12700" dir="2880000" algn="tl" rotWithShape="0">
                    <a:srgbClr val="000000"/>
                  </a:outerShdw>
                </a:effectLst>
                <a:latin typeface="Myriad Pro"/>
                <a:cs typeface="Myriad Pro"/>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345267"/>
            <a:ext cx="2235200" cy="3862653"/>
          </a:xfrm>
        </p:spPr>
        <p:txBody>
          <a:bodyPr>
            <a:normAutofit/>
          </a:bodyPr>
          <a:lstStyle>
            <a:lvl1pPr marL="0" indent="0">
              <a:lnSpc>
                <a:spcPct val="100000"/>
              </a:lnSpc>
              <a:spcAft>
                <a:spcPts val="600"/>
              </a:spcAft>
              <a:buClr>
                <a:srgbClr val="353535"/>
              </a:buClr>
              <a:buSzPct val="100000"/>
              <a:buFontTx/>
              <a:buNone/>
              <a:defRPr sz="1000" baseline="0">
                <a:solidFill>
                  <a:srgbClr val="353535"/>
                </a:solidFill>
                <a:latin typeface="Helvetica"/>
                <a:cs typeface="Helvetica"/>
              </a:defRPr>
            </a:lvl1pPr>
            <a:lvl2pPr marL="742950" indent="-285750">
              <a:buSzPct val="100000"/>
              <a:buFontTx/>
              <a:buBlip>
                <a:blip r:embed="rId4"/>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a:t>
            </a:r>
          </a:p>
        </p:txBody>
      </p:sp>
      <p:sp>
        <p:nvSpPr>
          <p:cNvPr id="9" name="Picture Placeholder 2"/>
          <p:cNvSpPr>
            <a:spLocks noGrp="1"/>
          </p:cNvSpPr>
          <p:nvPr>
            <p:ph type="pic" idx="13"/>
          </p:nvPr>
        </p:nvSpPr>
        <p:spPr>
          <a:xfrm>
            <a:off x="3175000" y="2345267"/>
            <a:ext cx="5382154" cy="384042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8" name="Date Placeholder 3"/>
          <p:cNvSpPr>
            <a:spLocks noGrp="1"/>
          </p:cNvSpPr>
          <p:nvPr>
            <p:ph type="dt" sz="half" idx="14"/>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AB45639B-415A-4136-B0AF-17A66572A436}" type="datetime2">
              <a:rPr lang="en-US"/>
              <a:pPr>
                <a:defRPr/>
              </a:pPr>
              <a:t>Tuesday, December 09, 2014</a:t>
            </a:fld>
            <a:r>
              <a:rPr lang="en-US"/>
              <a:t>April 30, 2012</a:t>
            </a:r>
          </a:p>
        </p:txBody>
      </p:sp>
      <p:sp>
        <p:nvSpPr>
          <p:cNvPr id="10" name="Slide Number Placeholder 5"/>
          <p:cNvSpPr>
            <a:spLocks noGrp="1"/>
          </p:cNvSpPr>
          <p:nvPr>
            <p:ph type="sldNum" sz="quarter" idx="15"/>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55294512-92EA-443E-89AC-C1C56D512906}" type="slidenum">
              <a:rPr lang="en-US"/>
              <a:pPr>
                <a:defRPr/>
              </a:pPr>
              <a:t>‹#›</a:t>
            </a:fld>
            <a:endParaRPr lang="en-US" dirty="0"/>
          </a:p>
        </p:txBody>
      </p:sp>
    </p:spTree>
    <p:extLst>
      <p:ext uri="{BB962C8B-B14F-4D97-AF65-F5344CB8AC3E}">
        <p14:creationId xmlns:p14="http://schemas.microsoft.com/office/powerpoint/2010/main" val="322282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pic>
        <p:nvPicPr>
          <p:cNvPr id="6" name="Picture 7" descr="vert 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2176463"/>
            <a:ext cx="4762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42238" y="261938"/>
            <a:ext cx="9699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87968"/>
            <a:ext cx="7140449" cy="622237"/>
          </a:xfrm>
        </p:spPr>
        <p:txBody>
          <a:bodyPr lIns="0" tIns="0" rIns="0" bIns="0"/>
          <a:lstStyle>
            <a:lvl1pPr algn="l">
              <a:defRPr sz="220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1" name="Text Placeholder 2"/>
          <p:cNvSpPr>
            <a:spLocks noGrp="1"/>
          </p:cNvSpPr>
          <p:nvPr>
            <p:ph type="body" idx="14"/>
          </p:nvPr>
        </p:nvSpPr>
        <p:spPr>
          <a:xfrm>
            <a:off x="3867762" y="2427912"/>
            <a:ext cx="4737072" cy="2586593"/>
          </a:xfrm>
        </p:spPr>
        <p:txBody>
          <a:bodyPr lIns="0" tIns="0" rIns="0" bIns="0" anchor="b">
            <a:noAutofit/>
          </a:bodyPr>
          <a:lstStyle>
            <a:lvl1pPr marL="0" indent="0">
              <a:buNone/>
              <a:defRPr sz="5900" b="1">
                <a:solidFill>
                  <a:srgbClr val="3C87B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2"/>
          <p:cNvSpPr>
            <a:spLocks noGrp="1"/>
          </p:cNvSpPr>
          <p:nvPr>
            <p:ph idx="15"/>
          </p:nvPr>
        </p:nvSpPr>
        <p:spPr>
          <a:xfrm>
            <a:off x="588576" y="2176090"/>
            <a:ext cx="2640977" cy="3381023"/>
          </a:xfrm>
        </p:spPr>
        <p:txBody>
          <a:bodyPr/>
          <a:lstStyle>
            <a:lvl1pPr marL="342900" indent="-342900">
              <a:lnSpc>
                <a:spcPct val="100000"/>
              </a:lnSpc>
              <a:buClr>
                <a:srgbClr val="353535"/>
              </a:buClr>
              <a:buSzPct val="100000"/>
              <a:buFontTx/>
              <a:buBlip>
                <a:blip r:embed="rId5"/>
              </a:buBlip>
              <a:defRPr sz="15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Date Placeholder 3"/>
          <p:cNvSpPr>
            <a:spLocks noGrp="1"/>
          </p:cNvSpPr>
          <p:nvPr>
            <p:ph type="dt" sz="half" idx="16"/>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6341A155-6D14-4B2A-9B2F-7CFDF2EED9BB}" type="datetime2">
              <a:rPr lang="en-US"/>
              <a:pPr>
                <a:defRPr/>
              </a:pPr>
              <a:t>Tuesday, December 09, 2014</a:t>
            </a:fld>
            <a:r>
              <a:rPr lang="en-US"/>
              <a:t>April 30, 2012</a:t>
            </a:r>
          </a:p>
        </p:txBody>
      </p:sp>
      <p:sp>
        <p:nvSpPr>
          <p:cNvPr id="9" name="Slide Number Placeholder 5"/>
          <p:cNvSpPr>
            <a:spLocks noGrp="1"/>
          </p:cNvSpPr>
          <p:nvPr>
            <p:ph type="sldNum" sz="quarter" idx="17"/>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1188D330-F7FF-4492-9725-C24F17128174}" type="slidenum">
              <a:rPr lang="en-US"/>
              <a:pPr>
                <a:defRPr/>
              </a:pPr>
              <a:t>‹#›</a:t>
            </a:fld>
            <a:endParaRPr lang="en-US" dirty="0"/>
          </a:p>
        </p:txBody>
      </p:sp>
    </p:spTree>
    <p:extLst>
      <p:ext uri="{BB962C8B-B14F-4D97-AF65-F5344CB8AC3E}">
        <p14:creationId xmlns:p14="http://schemas.microsoft.com/office/powerpoint/2010/main" val="3675829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pic>
        <p:nvPicPr>
          <p:cNvPr id="6" name="Picture 7" descr="vert 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13250" y="2176463"/>
            <a:ext cx="4762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42238" y="261938"/>
            <a:ext cx="9699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457200" y="1600200"/>
            <a:ext cx="3757634" cy="4525963"/>
          </a:xfrm>
        </p:spPr>
        <p:txBody>
          <a:bodyPr/>
          <a:lstStyle>
            <a:lvl1pPr marL="342900" indent="-342900">
              <a:lnSpc>
                <a:spcPct val="100000"/>
              </a:lnSpc>
              <a:buClr>
                <a:srgbClr val="353535"/>
              </a:buClr>
              <a:buSzPct val="100000"/>
              <a:buFontTx/>
              <a:buBlip>
                <a:blip r:embed="rId5"/>
              </a:buBlip>
              <a:defRPr sz="15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a:xfrm>
            <a:off x="457200" y="187968"/>
            <a:ext cx="7140449" cy="622237"/>
          </a:xfrm>
        </p:spPr>
        <p:txBody>
          <a:bodyPr lIns="0" tIns="0" rIns="0" bIns="0"/>
          <a:lstStyle>
            <a:lvl1pPr algn="l">
              <a:defRPr sz="220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3"/>
          </p:nvPr>
        </p:nvSpPr>
        <p:spPr>
          <a:xfrm>
            <a:off x="4685582" y="1600200"/>
            <a:ext cx="4001218" cy="4525963"/>
          </a:xfrm>
        </p:spPr>
        <p:txBody>
          <a:bodyPr/>
          <a:lstStyle>
            <a:lvl1pPr marL="342900" indent="-342900">
              <a:lnSpc>
                <a:spcPct val="100000"/>
              </a:lnSpc>
              <a:buClr>
                <a:srgbClr val="353535"/>
              </a:buClr>
              <a:buSzPct val="100000"/>
              <a:buFontTx/>
              <a:buBlip>
                <a:blip r:embed="rId5"/>
              </a:buBlip>
              <a:defRPr sz="15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Date Placeholder 3"/>
          <p:cNvSpPr>
            <a:spLocks noGrp="1"/>
          </p:cNvSpPr>
          <p:nvPr>
            <p:ph type="dt" sz="half" idx="14"/>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6C06018A-5BAB-4C1C-860B-ECBAE1230750}" type="datetime2">
              <a:rPr lang="en-US"/>
              <a:pPr>
                <a:defRPr/>
              </a:pPr>
              <a:t>Tuesday, December 09, 2014</a:t>
            </a:fld>
            <a:r>
              <a:rPr lang="en-US"/>
              <a:t>April 30, 2012</a:t>
            </a:r>
          </a:p>
        </p:txBody>
      </p:sp>
      <p:sp>
        <p:nvSpPr>
          <p:cNvPr id="9" name="Slide Number Placeholder 5"/>
          <p:cNvSpPr>
            <a:spLocks noGrp="1"/>
          </p:cNvSpPr>
          <p:nvPr>
            <p:ph type="sldNum" sz="quarter" idx="15"/>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7B39C0EE-D32E-41C0-B35E-A562D5152753}" type="slidenum">
              <a:rPr lang="en-US"/>
              <a:pPr>
                <a:defRPr/>
              </a:pPr>
              <a:t>‹#›</a:t>
            </a:fld>
            <a:endParaRPr lang="en-US" dirty="0"/>
          </a:p>
        </p:txBody>
      </p:sp>
    </p:spTree>
    <p:extLst>
      <p:ext uri="{BB962C8B-B14F-4D97-AF65-F5344CB8AC3E}">
        <p14:creationId xmlns:p14="http://schemas.microsoft.com/office/powerpoint/2010/main" val="113456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7DB235F9-0272-3743-93DB-DD6A65649E56}" type="slidenum">
              <a:rPr lang="en-US"/>
              <a:pPr/>
              <a:t>‹#›</a:t>
            </a:fld>
            <a:endParaRPr lang="en-US" dirty="0"/>
          </a:p>
        </p:txBody>
      </p:sp>
      <p:pic>
        <p:nvPicPr>
          <p:cNvPr id="7" name="Picture 6"/>
          <p:cNvPicPr>
            <a:picLocks noChangeAspect="1"/>
          </p:cNvPicPr>
          <p:nvPr userDrawn="1"/>
        </p:nvPicPr>
        <p:blipFill>
          <a:blip r:embed="rId2" cstate="print"/>
          <a:stretch>
            <a:fillRect/>
          </a:stretch>
        </p:blipFill>
        <p:spPr>
          <a:xfrm>
            <a:off x="175491" y="6401952"/>
            <a:ext cx="1267691" cy="385819"/>
          </a:xfrm>
          <a:prstGeom prst="rect">
            <a:avLst/>
          </a:prstGeom>
        </p:spPr>
      </p:pic>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pic>
        <p:nvPicPr>
          <p:cNvPr id="7" name="Picture 7" descr="vert 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08325" y="2816225"/>
            <a:ext cx="30163"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vert 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62663" y="2968625"/>
            <a:ext cx="3016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circl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0300" y="1468438"/>
            <a:ext cx="866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ircl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35438" y="1468438"/>
            <a:ext cx="866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circl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64388" y="1468438"/>
            <a:ext cx="866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1371600" y="1633538"/>
            <a:ext cx="412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3200" b="1" smtClean="0">
                <a:solidFill>
                  <a:srgbClr val="3C87B1"/>
                </a:solidFill>
                <a:latin typeface="Helvetica" pitchFamily="34" charset="0"/>
                <a:ea typeface="Helvetica" pitchFamily="34" charset="0"/>
                <a:cs typeface="Helvetica" pitchFamily="34" charset="0"/>
              </a:rPr>
              <a:t>1</a:t>
            </a:r>
          </a:p>
        </p:txBody>
      </p:sp>
      <p:sp>
        <p:nvSpPr>
          <p:cNvPr id="16" name="TextBox 13"/>
          <p:cNvSpPr txBox="1">
            <a:spLocks noChangeArrowheads="1"/>
          </p:cNvSpPr>
          <p:nvPr userDrawn="1"/>
        </p:nvSpPr>
        <p:spPr bwMode="auto">
          <a:xfrm>
            <a:off x="4368800" y="1633538"/>
            <a:ext cx="412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3200" b="1" smtClean="0">
                <a:solidFill>
                  <a:srgbClr val="3C87B1"/>
                </a:solidFill>
                <a:latin typeface="Helvetica" pitchFamily="34" charset="0"/>
                <a:ea typeface="Helvetica" pitchFamily="34" charset="0"/>
                <a:cs typeface="Helvetica" pitchFamily="34" charset="0"/>
              </a:rPr>
              <a:t>2</a:t>
            </a:r>
          </a:p>
        </p:txBody>
      </p:sp>
      <p:sp>
        <p:nvSpPr>
          <p:cNvPr id="17" name="TextBox 14"/>
          <p:cNvSpPr txBox="1">
            <a:spLocks noChangeArrowheads="1"/>
          </p:cNvSpPr>
          <p:nvPr userDrawn="1"/>
        </p:nvSpPr>
        <p:spPr bwMode="auto">
          <a:xfrm>
            <a:off x="7408863" y="1633538"/>
            <a:ext cx="412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3200" b="1" smtClean="0">
                <a:solidFill>
                  <a:srgbClr val="3C87B1"/>
                </a:solidFill>
                <a:latin typeface="Helvetica" pitchFamily="34" charset="0"/>
                <a:ea typeface="Helvetica" pitchFamily="34" charset="0"/>
                <a:cs typeface="Helvetica" pitchFamily="34" charset="0"/>
              </a:rPr>
              <a:t>3</a:t>
            </a:r>
          </a:p>
        </p:txBody>
      </p:sp>
      <p:pic>
        <p:nvPicPr>
          <p:cNvPr id="18" name="Picture 15" descr="logo.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42238" y="261938"/>
            <a:ext cx="9699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87968"/>
            <a:ext cx="7140449" cy="622237"/>
          </a:xfrm>
        </p:spPr>
        <p:txBody>
          <a:bodyPr lIns="0" tIns="0" rIns="0" bIns="0"/>
          <a:lstStyle>
            <a:lvl1pPr algn="l">
              <a:defRPr sz="220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2" name="Content Placeholder 2"/>
          <p:cNvSpPr>
            <a:spLocks noGrp="1"/>
          </p:cNvSpPr>
          <p:nvPr>
            <p:ph idx="15"/>
          </p:nvPr>
        </p:nvSpPr>
        <p:spPr>
          <a:xfrm>
            <a:off x="635000" y="2616200"/>
            <a:ext cx="2048933" cy="2819400"/>
          </a:xfrm>
        </p:spPr>
        <p:txBody>
          <a:bodyPr>
            <a:normAutofit/>
          </a:bodyPr>
          <a:lstStyle>
            <a:lvl1pPr marL="0" indent="0">
              <a:lnSpc>
                <a:spcPct val="100000"/>
              </a:lnSpc>
              <a:spcAft>
                <a:spcPts val="600"/>
              </a:spcAft>
              <a:buClr>
                <a:srgbClr val="353535"/>
              </a:buClr>
              <a:buSzPct val="100000"/>
              <a:buFontTx/>
              <a:buNone/>
              <a:defRPr sz="1000" baseline="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3" name="Content Placeholder 2"/>
          <p:cNvSpPr>
            <a:spLocks noGrp="1"/>
          </p:cNvSpPr>
          <p:nvPr>
            <p:ph idx="16"/>
          </p:nvPr>
        </p:nvSpPr>
        <p:spPr>
          <a:xfrm>
            <a:off x="3547534" y="2616200"/>
            <a:ext cx="2048933" cy="2819400"/>
          </a:xfrm>
        </p:spPr>
        <p:txBody>
          <a:bodyPr/>
          <a:lstStyle>
            <a:lvl1pPr marL="0" marR="0" indent="0" algn="l" defTabSz="457200" rtl="0" eaLnBrk="1" fontAlgn="auto" latinLnBrk="0" hangingPunct="1">
              <a:lnSpc>
                <a:spcPct val="100000"/>
              </a:lnSpc>
              <a:spcBef>
                <a:spcPct val="20000"/>
              </a:spcBef>
              <a:spcAft>
                <a:spcPts val="0"/>
              </a:spcAft>
              <a:buClr>
                <a:srgbClr val="353535"/>
              </a:buClr>
              <a:buSzPct val="100000"/>
              <a:buFontTx/>
              <a:buNone/>
              <a:tabLst/>
              <a:defRPr sz="10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a:p>
            <a:pPr lvl="1"/>
            <a:r>
              <a:rPr lang="en-US" smtClean="0"/>
              <a:t>Second level</a:t>
            </a:r>
          </a:p>
        </p:txBody>
      </p:sp>
      <p:sp>
        <p:nvSpPr>
          <p:cNvPr id="14" name="Content Placeholder 2"/>
          <p:cNvSpPr>
            <a:spLocks noGrp="1"/>
          </p:cNvSpPr>
          <p:nvPr>
            <p:ph idx="17"/>
          </p:nvPr>
        </p:nvSpPr>
        <p:spPr>
          <a:xfrm>
            <a:off x="6573182" y="2616200"/>
            <a:ext cx="2048933" cy="2819400"/>
          </a:xfrm>
        </p:spPr>
        <p:txBody>
          <a:bodyPr>
            <a:normAutofit/>
          </a:bodyPr>
          <a:lstStyle>
            <a:lvl1pPr marL="0" indent="0">
              <a:lnSpc>
                <a:spcPct val="100000"/>
              </a:lnSpc>
              <a:spcAft>
                <a:spcPts val="600"/>
              </a:spcAft>
              <a:buClr>
                <a:srgbClr val="353535"/>
              </a:buClr>
              <a:buSzPct val="100000"/>
              <a:buFontTx/>
              <a:buNone/>
              <a:defRPr sz="1000" baseline="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9" name="Date Placeholder 3"/>
          <p:cNvSpPr>
            <a:spLocks noGrp="1"/>
          </p:cNvSpPr>
          <p:nvPr>
            <p:ph type="dt" sz="half" idx="18"/>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564EDA2C-37B1-40A5-9D57-9E9646BB3152}" type="datetime2">
              <a:rPr lang="en-US"/>
              <a:pPr>
                <a:defRPr/>
              </a:pPr>
              <a:t>Tuesday, December 09, 2014</a:t>
            </a:fld>
            <a:r>
              <a:rPr lang="en-US"/>
              <a:t>April 30, 2012</a:t>
            </a:r>
          </a:p>
        </p:txBody>
      </p:sp>
      <p:sp>
        <p:nvSpPr>
          <p:cNvPr id="20" name="Slide Number Placeholder 5"/>
          <p:cNvSpPr>
            <a:spLocks noGrp="1"/>
          </p:cNvSpPr>
          <p:nvPr>
            <p:ph type="sldNum" sz="quarter" idx="19"/>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626FFB30-AD55-4210-A8C2-2A15ABA63F66}" type="slidenum">
              <a:rPr lang="en-US"/>
              <a:pPr>
                <a:defRPr/>
              </a:pPr>
              <a:t>‹#›</a:t>
            </a:fld>
            <a:endParaRPr lang="en-US" dirty="0"/>
          </a:p>
        </p:txBody>
      </p:sp>
    </p:spTree>
    <p:extLst>
      <p:ext uri="{BB962C8B-B14F-4D97-AF65-F5344CB8AC3E}">
        <p14:creationId xmlns:p14="http://schemas.microsoft.com/office/powerpoint/2010/main" val="739242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pic>
        <p:nvPicPr>
          <p:cNvPr id="10" name="Picture 7" descr="hr 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6900" y="2968625"/>
            <a:ext cx="79422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bullet arrow.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27450" y="3282950"/>
            <a:ext cx="3238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bullet arrow.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27450" y="4235450"/>
            <a:ext cx="3238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bullet arrow.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17925" y="5170488"/>
            <a:ext cx="3238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photofram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6900" y="4786313"/>
            <a:ext cx="25717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photofram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6900" y="3252788"/>
            <a:ext cx="25717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logo.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742238" y="261938"/>
            <a:ext cx="9699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87968"/>
            <a:ext cx="7140449" cy="622237"/>
          </a:xfrm>
        </p:spPr>
        <p:txBody>
          <a:bodyPr lIns="0" tIns="0" rIns="0" bIns="0"/>
          <a:lstStyle>
            <a:lvl1pPr algn="l">
              <a:defRPr sz="2200" b="1" baseline="0">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2" name="Content Placeholder 2"/>
          <p:cNvSpPr>
            <a:spLocks noGrp="1"/>
          </p:cNvSpPr>
          <p:nvPr>
            <p:ph idx="15"/>
          </p:nvPr>
        </p:nvSpPr>
        <p:spPr>
          <a:xfrm>
            <a:off x="4119294" y="3284692"/>
            <a:ext cx="4420627" cy="579135"/>
          </a:xfrm>
        </p:spPr>
        <p:txBody>
          <a:bodyPr/>
          <a:lstStyle>
            <a:lvl1pPr marL="0" indent="0">
              <a:lnSpc>
                <a:spcPct val="100000"/>
              </a:lnSpc>
              <a:buClr>
                <a:srgbClr val="353535"/>
              </a:buClr>
              <a:buSzPct val="100000"/>
              <a:buFontTx/>
              <a:buNone/>
              <a:defRPr sz="1500">
                <a:solidFill>
                  <a:srgbClr val="353535"/>
                </a:solidFill>
                <a:latin typeface="Helvetica"/>
                <a:cs typeface="Helvetica"/>
              </a:defRPr>
            </a:lvl1pPr>
            <a:lvl2pPr marL="742950" indent="-285750">
              <a:buSzPct val="100000"/>
              <a:buFontTx/>
              <a:buBlip>
                <a:blip r:embed="rId7"/>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p:txBody>
      </p:sp>
      <p:sp>
        <p:nvSpPr>
          <p:cNvPr id="15" name="Content Placeholder 2"/>
          <p:cNvSpPr>
            <a:spLocks noGrp="1"/>
          </p:cNvSpPr>
          <p:nvPr>
            <p:ph idx="16"/>
          </p:nvPr>
        </p:nvSpPr>
        <p:spPr>
          <a:xfrm>
            <a:off x="4119294" y="4238024"/>
            <a:ext cx="4420627" cy="579135"/>
          </a:xfrm>
        </p:spPr>
        <p:txBody>
          <a:bodyPr/>
          <a:lstStyle>
            <a:lvl1pPr marL="0" indent="0">
              <a:lnSpc>
                <a:spcPct val="100000"/>
              </a:lnSpc>
              <a:buClr>
                <a:srgbClr val="353535"/>
              </a:buClr>
              <a:buSzPct val="100000"/>
              <a:buFontTx/>
              <a:buNone/>
              <a:defRPr sz="1500">
                <a:solidFill>
                  <a:srgbClr val="353535"/>
                </a:solidFill>
                <a:latin typeface="Helvetica"/>
                <a:cs typeface="Helvetica"/>
              </a:defRPr>
            </a:lvl1pPr>
            <a:lvl2pPr marL="742950" indent="-285750">
              <a:buSzPct val="100000"/>
              <a:buFontTx/>
              <a:buBlip>
                <a:blip r:embed="rId7"/>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p:txBody>
      </p:sp>
      <p:sp>
        <p:nvSpPr>
          <p:cNvPr id="17" name="Content Placeholder 2"/>
          <p:cNvSpPr>
            <a:spLocks noGrp="1"/>
          </p:cNvSpPr>
          <p:nvPr>
            <p:ph idx="17"/>
          </p:nvPr>
        </p:nvSpPr>
        <p:spPr>
          <a:xfrm>
            <a:off x="4110430" y="5172208"/>
            <a:ext cx="4420627" cy="579135"/>
          </a:xfrm>
        </p:spPr>
        <p:txBody>
          <a:bodyPr/>
          <a:lstStyle>
            <a:lvl1pPr marL="0" indent="0">
              <a:lnSpc>
                <a:spcPct val="100000"/>
              </a:lnSpc>
              <a:buClr>
                <a:srgbClr val="353535"/>
              </a:buClr>
              <a:buSzPct val="100000"/>
              <a:buFontTx/>
              <a:buNone/>
              <a:defRPr sz="1500">
                <a:solidFill>
                  <a:srgbClr val="353535"/>
                </a:solidFill>
                <a:latin typeface="Helvetica"/>
                <a:cs typeface="Helvetica"/>
              </a:defRPr>
            </a:lvl1pPr>
            <a:lvl2pPr marL="742950" indent="-285750">
              <a:buSzPct val="100000"/>
              <a:buFontTx/>
              <a:buBlip>
                <a:blip r:embed="rId7"/>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p:txBody>
      </p:sp>
      <p:sp>
        <p:nvSpPr>
          <p:cNvPr id="21" name="Picture Placeholder 2"/>
          <p:cNvSpPr>
            <a:spLocks noGrp="1"/>
          </p:cNvSpPr>
          <p:nvPr>
            <p:ph type="pic" idx="1"/>
          </p:nvPr>
        </p:nvSpPr>
        <p:spPr>
          <a:xfrm>
            <a:off x="676241" y="4817159"/>
            <a:ext cx="2444784" cy="1298771"/>
          </a:xfrm>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3" name="Picture Placeholder 2"/>
          <p:cNvSpPr>
            <a:spLocks noGrp="1"/>
          </p:cNvSpPr>
          <p:nvPr>
            <p:ph type="pic" idx="18"/>
          </p:nvPr>
        </p:nvSpPr>
        <p:spPr>
          <a:xfrm>
            <a:off x="676241" y="3284692"/>
            <a:ext cx="2444784" cy="1298771"/>
          </a:xfrm>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0" name="Content Placeholder 2"/>
          <p:cNvSpPr>
            <a:spLocks noGrp="1"/>
          </p:cNvSpPr>
          <p:nvPr>
            <p:ph idx="19"/>
          </p:nvPr>
        </p:nvSpPr>
        <p:spPr>
          <a:xfrm>
            <a:off x="596900" y="1865823"/>
            <a:ext cx="8071524" cy="814571"/>
          </a:xfrm>
        </p:spPr>
        <p:txBody>
          <a:bodyPr>
            <a:normAutofit/>
          </a:bodyPr>
          <a:lstStyle>
            <a:lvl1pPr marL="0" indent="0">
              <a:lnSpc>
                <a:spcPct val="100000"/>
              </a:lnSpc>
              <a:buClr>
                <a:srgbClr val="353535"/>
              </a:buClr>
              <a:buSzPct val="100000"/>
              <a:buFontTx/>
              <a:buNone/>
              <a:defRPr sz="2400">
                <a:solidFill>
                  <a:srgbClr val="353535"/>
                </a:solidFill>
                <a:latin typeface="Helvetica"/>
                <a:cs typeface="Helvetica"/>
              </a:defRPr>
            </a:lvl1pPr>
            <a:lvl2pPr marL="742950" indent="-285750">
              <a:buSzPct val="100000"/>
              <a:buFontTx/>
              <a:buBlip>
                <a:blip r:embed="rId7"/>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p:txBody>
      </p:sp>
      <p:sp>
        <p:nvSpPr>
          <p:cNvPr id="22" name="Date Placeholder 3"/>
          <p:cNvSpPr>
            <a:spLocks noGrp="1"/>
          </p:cNvSpPr>
          <p:nvPr>
            <p:ph type="dt" sz="half" idx="20"/>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767E752E-C11F-489D-A7E5-256EBE547F88}" type="datetime2">
              <a:rPr lang="en-US"/>
              <a:pPr>
                <a:defRPr/>
              </a:pPr>
              <a:t>Tuesday, December 09, 2014</a:t>
            </a:fld>
            <a:r>
              <a:rPr lang="en-US"/>
              <a:t>April 30, 2012</a:t>
            </a:r>
          </a:p>
        </p:txBody>
      </p:sp>
      <p:sp>
        <p:nvSpPr>
          <p:cNvPr id="24" name="Slide Number Placeholder 5"/>
          <p:cNvSpPr>
            <a:spLocks noGrp="1"/>
          </p:cNvSpPr>
          <p:nvPr>
            <p:ph type="sldNum" sz="quarter" idx="21"/>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AE6BC949-BCF9-4127-8BB8-027F9AF5C913}" type="slidenum">
              <a:rPr lang="en-US"/>
              <a:pPr>
                <a:defRPr/>
              </a:pPr>
              <a:t>‹#›</a:t>
            </a:fld>
            <a:endParaRPr lang="en-US" dirty="0"/>
          </a:p>
        </p:txBody>
      </p:sp>
    </p:spTree>
    <p:extLst>
      <p:ext uri="{BB962C8B-B14F-4D97-AF65-F5344CB8AC3E}">
        <p14:creationId xmlns:p14="http://schemas.microsoft.com/office/powerpoint/2010/main" val="2554819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pic>
        <p:nvPicPr>
          <p:cNvPr id="14" name="Picture 7" descr="hr lin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6900" y="2968625"/>
            <a:ext cx="794226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ircleme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9925" y="1392238"/>
            <a:ext cx="5048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circleme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03600" y="1395413"/>
            <a:ext cx="5048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circleme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37275" y="1395413"/>
            <a:ext cx="5048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logo.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42238" y="261938"/>
            <a:ext cx="9699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87968"/>
            <a:ext cx="7140449" cy="622237"/>
          </a:xfrm>
        </p:spPr>
        <p:txBody>
          <a:bodyPr lIns="0" tIns="0" rIns="0" bIns="0"/>
          <a:lstStyle>
            <a:lvl1pPr algn="l">
              <a:defRPr sz="220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2" name="Content Placeholder 2"/>
          <p:cNvSpPr>
            <a:spLocks noGrp="1"/>
          </p:cNvSpPr>
          <p:nvPr>
            <p:ph idx="15"/>
          </p:nvPr>
        </p:nvSpPr>
        <p:spPr>
          <a:xfrm>
            <a:off x="1289565" y="1392768"/>
            <a:ext cx="1961635" cy="300565"/>
          </a:xfrm>
        </p:spPr>
        <p:txBody>
          <a:bodyPr>
            <a:normAutofit/>
          </a:bodyPr>
          <a:lstStyle>
            <a:lvl1pPr marL="0" indent="0">
              <a:lnSpc>
                <a:spcPct val="100000"/>
              </a:lnSpc>
              <a:buClr>
                <a:srgbClr val="353535"/>
              </a:buClr>
              <a:buSzPct val="100000"/>
              <a:buFontTx/>
              <a:buNone/>
              <a:defRPr sz="14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5" name="Content Placeholder 2"/>
          <p:cNvSpPr>
            <a:spLocks noGrp="1"/>
          </p:cNvSpPr>
          <p:nvPr>
            <p:ph idx="16"/>
          </p:nvPr>
        </p:nvSpPr>
        <p:spPr>
          <a:xfrm>
            <a:off x="646807" y="3224029"/>
            <a:ext cx="8071524" cy="814571"/>
          </a:xfrm>
        </p:spPr>
        <p:txBody>
          <a:bodyPr>
            <a:normAutofit/>
          </a:bodyPr>
          <a:lstStyle>
            <a:lvl1pPr marL="0" indent="0">
              <a:lnSpc>
                <a:spcPct val="100000"/>
              </a:lnSpc>
              <a:buClr>
                <a:srgbClr val="353535"/>
              </a:buClr>
              <a:buSzPct val="100000"/>
              <a:buFontTx/>
              <a:buNone/>
              <a:defRPr sz="20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p:txBody>
      </p:sp>
      <p:sp>
        <p:nvSpPr>
          <p:cNvPr id="17" name="Content Placeholder 2"/>
          <p:cNvSpPr>
            <a:spLocks noGrp="1"/>
          </p:cNvSpPr>
          <p:nvPr>
            <p:ph idx="17"/>
          </p:nvPr>
        </p:nvSpPr>
        <p:spPr>
          <a:xfrm>
            <a:off x="3291321" y="4235705"/>
            <a:ext cx="5427009" cy="1670207"/>
          </a:xfrm>
        </p:spPr>
        <p:txBody>
          <a:bodyPr/>
          <a:lstStyle>
            <a:lvl1pPr marL="0" indent="0">
              <a:lnSpc>
                <a:spcPct val="100000"/>
              </a:lnSpc>
              <a:buClr>
                <a:srgbClr val="353535"/>
              </a:buClr>
              <a:buSzPct val="100000"/>
              <a:buFontTx/>
              <a:buNone/>
              <a:defRPr sz="1500">
                <a:solidFill>
                  <a:srgbClr val="C3C1B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23" name="Picture Placeholder 2"/>
          <p:cNvSpPr>
            <a:spLocks noGrp="1"/>
          </p:cNvSpPr>
          <p:nvPr>
            <p:ph type="pic" idx="18"/>
          </p:nvPr>
        </p:nvSpPr>
        <p:spPr>
          <a:xfrm>
            <a:off x="676241" y="4235705"/>
            <a:ext cx="2444784" cy="1670207"/>
          </a:xfrm>
          <a:solidFill>
            <a:srgbClr val="353535"/>
          </a:solidFill>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0" name="Content Placeholder 2"/>
          <p:cNvSpPr>
            <a:spLocks noGrp="1"/>
          </p:cNvSpPr>
          <p:nvPr>
            <p:ph idx="19"/>
          </p:nvPr>
        </p:nvSpPr>
        <p:spPr>
          <a:xfrm>
            <a:off x="1289565" y="1813924"/>
            <a:ext cx="1961635" cy="793809"/>
          </a:xfrm>
        </p:spPr>
        <p:txBody>
          <a:bodyPr>
            <a:noAutofit/>
          </a:bodyPr>
          <a:lstStyle>
            <a:lvl1pPr marL="0" indent="0">
              <a:lnSpc>
                <a:spcPct val="100000"/>
              </a:lnSpc>
              <a:buClr>
                <a:srgbClr val="353535"/>
              </a:buClr>
              <a:buSzPct val="100000"/>
              <a:buFontTx/>
              <a:buNone/>
              <a:defRPr sz="1000">
                <a:solidFill>
                  <a:srgbClr val="C3C1B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24" name="Content Placeholder 2"/>
          <p:cNvSpPr>
            <a:spLocks noGrp="1"/>
          </p:cNvSpPr>
          <p:nvPr>
            <p:ph idx="20"/>
          </p:nvPr>
        </p:nvSpPr>
        <p:spPr>
          <a:xfrm>
            <a:off x="4023405" y="1394885"/>
            <a:ext cx="1961635" cy="300565"/>
          </a:xfrm>
        </p:spPr>
        <p:txBody>
          <a:bodyPr>
            <a:normAutofit/>
          </a:bodyPr>
          <a:lstStyle>
            <a:lvl1pPr marL="0" indent="0">
              <a:lnSpc>
                <a:spcPct val="100000"/>
              </a:lnSpc>
              <a:buClr>
                <a:srgbClr val="353535"/>
              </a:buClr>
              <a:buSzPct val="100000"/>
              <a:buFontTx/>
              <a:buNone/>
              <a:defRPr sz="14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26" name="Content Placeholder 2"/>
          <p:cNvSpPr>
            <a:spLocks noGrp="1"/>
          </p:cNvSpPr>
          <p:nvPr>
            <p:ph idx="21"/>
          </p:nvPr>
        </p:nvSpPr>
        <p:spPr>
          <a:xfrm>
            <a:off x="4023405" y="1816041"/>
            <a:ext cx="1961635" cy="793809"/>
          </a:xfrm>
        </p:spPr>
        <p:txBody>
          <a:bodyPr>
            <a:noAutofit/>
          </a:bodyPr>
          <a:lstStyle>
            <a:lvl1pPr marL="0" indent="0">
              <a:lnSpc>
                <a:spcPct val="100000"/>
              </a:lnSpc>
              <a:buClr>
                <a:srgbClr val="353535"/>
              </a:buClr>
              <a:buSzPct val="100000"/>
              <a:buFontTx/>
              <a:buNone/>
              <a:defRPr sz="1000">
                <a:solidFill>
                  <a:srgbClr val="C3C1B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27" name="Content Placeholder 2"/>
          <p:cNvSpPr>
            <a:spLocks noGrp="1"/>
          </p:cNvSpPr>
          <p:nvPr>
            <p:ph idx="22"/>
          </p:nvPr>
        </p:nvSpPr>
        <p:spPr>
          <a:xfrm>
            <a:off x="6756696" y="1394885"/>
            <a:ext cx="1961635" cy="300565"/>
          </a:xfrm>
        </p:spPr>
        <p:txBody>
          <a:bodyPr>
            <a:normAutofit/>
          </a:bodyPr>
          <a:lstStyle>
            <a:lvl1pPr marL="0" indent="0">
              <a:lnSpc>
                <a:spcPct val="100000"/>
              </a:lnSpc>
              <a:buClr>
                <a:srgbClr val="353535"/>
              </a:buClr>
              <a:buSzPct val="100000"/>
              <a:buFontTx/>
              <a:buNone/>
              <a:defRPr sz="1400">
                <a:solidFill>
                  <a:srgbClr val="35353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29" name="Content Placeholder 2"/>
          <p:cNvSpPr>
            <a:spLocks noGrp="1"/>
          </p:cNvSpPr>
          <p:nvPr>
            <p:ph idx="23"/>
          </p:nvPr>
        </p:nvSpPr>
        <p:spPr>
          <a:xfrm>
            <a:off x="6756696" y="1816041"/>
            <a:ext cx="1961635" cy="793809"/>
          </a:xfrm>
        </p:spPr>
        <p:txBody>
          <a:bodyPr>
            <a:noAutofit/>
          </a:bodyPr>
          <a:lstStyle>
            <a:lvl1pPr marL="0" indent="0">
              <a:lnSpc>
                <a:spcPct val="100000"/>
              </a:lnSpc>
              <a:buClr>
                <a:srgbClr val="353535"/>
              </a:buClr>
              <a:buSzPct val="100000"/>
              <a:buFontTx/>
              <a:buNone/>
              <a:defRPr sz="1000">
                <a:solidFill>
                  <a:srgbClr val="C3C1B5"/>
                </a:solidFill>
                <a:latin typeface="Helvetica"/>
                <a:cs typeface="Helvetica"/>
              </a:defRPr>
            </a:lvl1pPr>
            <a:lvl2pPr marL="742950" indent="-285750">
              <a:buSzPct val="100000"/>
              <a:buFontTx/>
              <a:buBlip>
                <a:blip r:embed="rId6"/>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22" name="Date Placeholder 3"/>
          <p:cNvSpPr>
            <a:spLocks noGrp="1"/>
          </p:cNvSpPr>
          <p:nvPr>
            <p:ph type="dt" sz="half" idx="24"/>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4598207D-4BEB-48D4-98F9-583D84F74134}" type="datetime2">
              <a:rPr lang="en-US"/>
              <a:pPr>
                <a:defRPr/>
              </a:pPr>
              <a:t>Tuesday, December 09, 2014</a:t>
            </a:fld>
            <a:r>
              <a:rPr lang="en-US"/>
              <a:t>April 30, 2012</a:t>
            </a:r>
          </a:p>
        </p:txBody>
      </p:sp>
      <p:sp>
        <p:nvSpPr>
          <p:cNvPr id="25" name="Slide Number Placeholder 5"/>
          <p:cNvSpPr>
            <a:spLocks noGrp="1"/>
          </p:cNvSpPr>
          <p:nvPr>
            <p:ph type="sldNum" sz="quarter" idx="25"/>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E2ECBC95-2D00-4529-8C42-50245806AE0E}" type="slidenum">
              <a:rPr lang="en-US"/>
              <a:pPr>
                <a:defRPr/>
              </a:pPr>
              <a:t>‹#›</a:t>
            </a:fld>
            <a:endParaRPr lang="en-US" dirty="0"/>
          </a:p>
        </p:txBody>
      </p:sp>
    </p:spTree>
    <p:extLst>
      <p:ext uri="{BB962C8B-B14F-4D97-AF65-F5344CB8AC3E}">
        <p14:creationId xmlns:p14="http://schemas.microsoft.com/office/powerpoint/2010/main" val="2791154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282575" y="6515100"/>
            <a:ext cx="182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7B7B7B"/>
                </a:solidFill>
                <a:ea typeface="Myriad Pro" pitchFamily="34" charset="0"/>
                <a:cs typeface="Myriad Pro" pitchFamily="34" charset="0"/>
              </a:rPr>
              <a:t>www.austinenergy.com</a:t>
            </a:r>
          </a:p>
        </p:txBody>
      </p:sp>
      <p:sp>
        <p:nvSpPr>
          <p:cNvPr id="2" name="Title 1"/>
          <p:cNvSpPr>
            <a:spLocks noGrp="1"/>
          </p:cNvSpPr>
          <p:nvPr>
            <p:ph type="title"/>
          </p:nvPr>
        </p:nvSpPr>
        <p:spPr>
          <a:xfrm>
            <a:off x="282032" y="189669"/>
            <a:ext cx="7140449" cy="622237"/>
          </a:xfrm>
        </p:spPr>
        <p:txBody>
          <a:bodyPr lIns="0" tIns="0" rIns="0" bIns="0"/>
          <a:lstStyle>
            <a:lvl1pPr algn="l">
              <a:defRPr sz="2200" b="1" baseline="0">
                <a:solidFill>
                  <a:srgbClr val="3C87B1"/>
                </a:solidFill>
                <a:effectLst/>
                <a:latin typeface="Myriad Pro"/>
                <a:cs typeface="Myriad Pro"/>
              </a:defRPr>
            </a:lvl1pPr>
          </a:lstStyle>
          <a:p>
            <a:r>
              <a:rPr lang="en-US" smtClean="0"/>
              <a:t>Click to edit Master title style</a:t>
            </a:r>
            <a:endParaRPr lang="en-US" dirty="0"/>
          </a:p>
        </p:txBody>
      </p:sp>
      <p:sp>
        <p:nvSpPr>
          <p:cNvPr id="12" name="Content Placeholder 2"/>
          <p:cNvSpPr>
            <a:spLocks noGrp="1"/>
          </p:cNvSpPr>
          <p:nvPr>
            <p:ph idx="15"/>
          </p:nvPr>
        </p:nvSpPr>
        <p:spPr>
          <a:xfrm>
            <a:off x="282032" y="948424"/>
            <a:ext cx="8547087" cy="5167506"/>
          </a:xfrm>
        </p:spPr>
        <p:txBody>
          <a:bodyPr/>
          <a:lstStyle>
            <a:lvl1pPr marL="342900" indent="-342900">
              <a:lnSpc>
                <a:spcPct val="100000"/>
              </a:lnSpc>
              <a:buClr>
                <a:srgbClr val="353535"/>
              </a:buClr>
              <a:buSzPct val="100000"/>
              <a:buFontTx/>
              <a:buBlip>
                <a:blip r:embed="rId3"/>
              </a:buBlip>
              <a:defRPr sz="1500">
                <a:solidFill>
                  <a:srgbClr val="353535"/>
                </a:solidFill>
                <a:latin typeface="Helvetica"/>
                <a:cs typeface="Helvetica"/>
              </a:defRPr>
            </a:lvl1pPr>
            <a:lvl2pPr marL="742950" indent="-285750">
              <a:buSzPct val="100000"/>
              <a:buFontTx/>
              <a:buBlip>
                <a:blip r:embed="rId4"/>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3"/>
          <p:cNvSpPr>
            <a:spLocks noGrp="1"/>
          </p:cNvSpPr>
          <p:nvPr>
            <p:ph type="dt" sz="half" idx="16"/>
          </p:nvPr>
        </p:nvSpPr>
        <p:spPr>
          <a:xfrm>
            <a:off x="7048500" y="6521450"/>
            <a:ext cx="1781175" cy="292100"/>
          </a:xfrm>
        </p:spPr>
        <p:txBody>
          <a:bodyPr wrap="square" numCol="1" anchorCtr="0" compatLnSpc="1">
            <a:prstTxWarp prst="textNoShape">
              <a:avLst/>
            </a:prstTxWarp>
          </a:bodyPr>
          <a:lstStyle>
            <a:lvl1pPr algn="r" fontAlgn="base">
              <a:spcBef>
                <a:spcPct val="0"/>
              </a:spcBef>
              <a:spcAft>
                <a:spcPct val="0"/>
              </a:spcAft>
              <a:defRPr sz="1300" smtClean="0">
                <a:solidFill>
                  <a:srgbClr val="898989"/>
                </a:solidFill>
                <a:latin typeface="Myriad Pro" pitchFamily="34" charset="0"/>
              </a:defRPr>
            </a:lvl1pPr>
          </a:lstStyle>
          <a:p>
            <a:pPr>
              <a:defRPr/>
            </a:pPr>
            <a:fld id="{F020B3FF-C2C7-4C5C-BD6E-8E5218CB016C}" type="datetime2">
              <a:rPr lang="en-US"/>
              <a:pPr>
                <a:defRPr/>
              </a:pPr>
              <a:t>Tuesday, December 09, 2014</a:t>
            </a:fld>
            <a:r>
              <a:rPr lang="en-US"/>
              <a:t>April 30, 2012</a:t>
            </a:r>
          </a:p>
        </p:txBody>
      </p:sp>
      <p:sp>
        <p:nvSpPr>
          <p:cNvPr id="6" name="Slide Number Placeholder 5"/>
          <p:cNvSpPr>
            <a:spLocks noGrp="1"/>
          </p:cNvSpPr>
          <p:nvPr>
            <p:ph type="sldNum" sz="quarter" idx="17"/>
          </p:nvPr>
        </p:nvSpPr>
        <p:spPr>
          <a:xfrm>
            <a:off x="8243888" y="6116638"/>
            <a:ext cx="585787" cy="365125"/>
          </a:xfrm>
        </p:spPr>
        <p:txBody>
          <a:bodyPr lIns="0" tIns="0" rIns="0" bIns="0"/>
          <a:lstStyle>
            <a:lvl1pPr>
              <a:defRPr sz="1300" b="1">
                <a:solidFill>
                  <a:srgbClr val="42A8E1"/>
                </a:solidFill>
                <a:latin typeface="Helvetica"/>
                <a:cs typeface="Helvetica"/>
              </a:defRPr>
            </a:lvl1pPr>
          </a:lstStyle>
          <a:p>
            <a:pPr>
              <a:defRPr/>
            </a:pPr>
            <a:fld id="{FDCCC555-8D09-49D1-BCEB-C40766FB44CC}" type="slidenum">
              <a:rPr lang="en-US"/>
              <a:pPr>
                <a:defRPr/>
              </a:pPr>
              <a:t>‹#›</a:t>
            </a:fld>
            <a:endParaRPr lang="en-US" dirty="0"/>
          </a:p>
        </p:txBody>
      </p:sp>
    </p:spTree>
    <p:extLst>
      <p:ext uri="{BB962C8B-B14F-4D97-AF65-F5344CB8AC3E}">
        <p14:creationId xmlns:p14="http://schemas.microsoft.com/office/powerpoint/2010/main" val="1569164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2378607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606154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3585379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2589158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304908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459493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ed Text Only">
    <p:spTree>
      <p:nvGrpSpPr>
        <p:cNvPr id="1" name=""/>
        <p:cNvGrpSpPr/>
        <p:nvPr/>
      </p:nvGrpSpPr>
      <p:grpSpPr>
        <a:xfrm>
          <a:off x="0" y="0"/>
          <a:ext cx="0" cy="0"/>
          <a:chOff x="0" y="0"/>
          <a:chExt cx="0" cy="0"/>
        </a:xfrm>
      </p:grpSpPr>
      <p:sp>
        <p:nvSpPr>
          <p:cNvPr id="3" name="Rectangle 2"/>
          <p:cNvSpPr/>
          <p:nvPr userDrawn="1"/>
        </p:nvSpPr>
        <p:spPr>
          <a:xfrm>
            <a:off x="0" y="946150"/>
            <a:ext cx="9144000" cy="26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2" name="Title 1"/>
          <p:cNvSpPr>
            <a:spLocks noGrp="1"/>
          </p:cNvSpPr>
          <p:nvPr>
            <p:ph type="title"/>
          </p:nvPr>
        </p:nvSpPr>
        <p:spPr>
          <a:xfrm>
            <a:off x="457200" y="2213855"/>
            <a:ext cx="8229600" cy="1822107"/>
          </a:xfrm>
        </p:spPr>
        <p:txBody>
          <a:bodyPr/>
          <a:lstStyle>
            <a:lvl1pPr algn="ctr">
              <a:defRPr b="1" i="0">
                <a:latin typeface="Gill Sans MT"/>
                <a:cs typeface="Gill Sans MT"/>
              </a:defRPr>
            </a:lvl1pPr>
          </a:lstStyle>
          <a:p>
            <a:r>
              <a:rPr lang="en-US"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D6617518-658D-1A44-BA63-D5199D24FF64}" type="slidenum">
              <a:rPr lang="en-US"/>
              <a:pPr/>
              <a:t>‹#›</a:t>
            </a:fld>
            <a:endParaRPr lang="en-US" dirty="0"/>
          </a:p>
        </p:txBody>
      </p:sp>
      <p:pic>
        <p:nvPicPr>
          <p:cNvPr id="5" name="Picture 4"/>
          <p:cNvPicPr>
            <a:picLocks noChangeAspect="1"/>
          </p:cNvPicPr>
          <p:nvPr userDrawn="1"/>
        </p:nvPicPr>
        <p:blipFill>
          <a:blip r:embed="rId2" cstate="print"/>
          <a:stretch>
            <a:fillRect/>
          </a:stretch>
        </p:blipFill>
        <p:spPr>
          <a:xfrm>
            <a:off x="175491" y="6401952"/>
            <a:ext cx="1267691" cy="385819"/>
          </a:xfrm>
          <a:prstGeom prst="rect">
            <a:avLst/>
          </a:prstGeom>
        </p:spPr>
      </p:pic>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p:cNvSpPr>
            <a:spLocks noGrp="1"/>
          </p:cNvSpPr>
          <p:nvPr>
            <p:ph type="pic" idx="11"/>
          </p:nvPr>
        </p:nvSpPr>
        <p:spPr>
          <a:xfrm>
            <a:off x="120428" y="5991225"/>
            <a:ext cx="802298" cy="73025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1996836" y="1178568"/>
            <a:ext cx="7140449" cy="988899"/>
          </a:xfrm>
        </p:spPr>
        <p:txBody>
          <a:bodyPr lIns="0" tIns="0" rIns="0" bIns="0">
            <a:normAutofit/>
          </a:bodyPr>
          <a:lstStyle>
            <a:lvl1pPr algn="l">
              <a:defRPr sz="3950" b="1">
                <a:solidFill>
                  <a:schemeClr val="bg1"/>
                </a:solidFill>
                <a:effectLst>
                  <a:outerShdw blurRad="12700" dist="12700" dir="2880000" algn="tl" rotWithShape="0">
                    <a:srgbClr val="000000"/>
                  </a:outerShdw>
                </a:effectLst>
                <a:latin typeface="Myriad Pro"/>
                <a:cs typeface="Myriad Pro"/>
              </a:defRPr>
            </a:lvl1pPr>
          </a:lstStyle>
          <a:p>
            <a:r>
              <a:rPr lang="en-US" smtClean="0"/>
              <a:t>Click to edit Master title style</a:t>
            </a:r>
            <a:endParaRPr lang="en-US" dirty="0"/>
          </a:p>
        </p:txBody>
      </p:sp>
      <p:sp>
        <p:nvSpPr>
          <p:cNvPr id="13" name="Content Placeholder 2"/>
          <p:cNvSpPr>
            <a:spLocks noGrp="1"/>
          </p:cNvSpPr>
          <p:nvPr>
            <p:ph idx="1"/>
          </p:nvPr>
        </p:nvSpPr>
        <p:spPr>
          <a:xfrm>
            <a:off x="1996836" y="2231710"/>
            <a:ext cx="7140449" cy="418357"/>
          </a:xfrm>
        </p:spPr>
        <p:txBody>
          <a:bodyPr lIns="0" tIns="0" rIns="0" bIns="0">
            <a:noAutofit/>
          </a:bodyPr>
          <a:lstStyle>
            <a:lvl1pPr marL="0" indent="0">
              <a:lnSpc>
                <a:spcPct val="100000"/>
              </a:lnSpc>
              <a:buClr>
                <a:srgbClr val="353535"/>
              </a:buClr>
              <a:buSzPct val="100000"/>
              <a:buFontTx/>
              <a:buNone/>
              <a:defRPr sz="2925">
                <a:solidFill>
                  <a:srgbClr val="C3C1B5"/>
                </a:solidFill>
                <a:latin typeface="Myriad Pro"/>
                <a:cs typeface="Myriad Pro"/>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
        <p:nvSpPr>
          <p:cNvPr id="14" name="Content Placeholder 2"/>
          <p:cNvSpPr>
            <a:spLocks noGrp="1"/>
          </p:cNvSpPr>
          <p:nvPr>
            <p:ph idx="15"/>
          </p:nvPr>
        </p:nvSpPr>
        <p:spPr>
          <a:xfrm>
            <a:off x="1003047" y="5991225"/>
            <a:ext cx="4483353" cy="730250"/>
          </a:xfrm>
        </p:spPr>
        <p:txBody>
          <a:bodyPr lIns="0" tIns="0" rIns="0" bIns="0">
            <a:normAutofit/>
          </a:bodyPr>
          <a:lstStyle>
            <a:lvl1pPr marL="0" indent="0">
              <a:lnSpc>
                <a:spcPct val="100000"/>
              </a:lnSpc>
              <a:buClr>
                <a:srgbClr val="353535"/>
              </a:buClr>
              <a:buSzPct val="100000"/>
              <a:buFontTx/>
              <a:buNone/>
              <a:defRPr sz="1300">
                <a:solidFill>
                  <a:srgbClr val="9D9999"/>
                </a:solidFill>
                <a:latin typeface="Helvetica"/>
                <a:cs typeface="Helvetica"/>
              </a:defRPr>
            </a:lvl1pPr>
            <a:lvl2pPr marL="742950" indent="-285750">
              <a:buSzPct val="100000"/>
              <a:buFontTx/>
              <a:buBlip>
                <a:blip r:embed="rId3"/>
              </a:buBlip>
              <a:defRPr sz="1300">
                <a:solidFill>
                  <a:srgbClr val="353535"/>
                </a:solidFill>
                <a:latin typeface="Helvetica"/>
                <a:cs typeface="Helvetica"/>
              </a:defRPr>
            </a:lvl2pPr>
            <a:lvl3pPr marL="1143000" indent="-228600">
              <a:buClr>
                <a:srgbClr val="42A8E1"/>
              </a:buClr>
              <a:buSzPct val="80000"/>
              <a:buFont typeface="Lucida Grande"/>
              <a:buChar char="−"/>
              <a:defRPr sz="1100">
                <a:latin typeface="Helvetica"/>
                <a:cs typeface="Helvetica"/>
              </a:defRPr>
            </a:lvl3pPr>
          </a:lstStyle>
          <a:p>
            <a:pPr lvl="0"/>
            <a:r>
              <a:rPr lang="en-US" smtClean="0"/>
              <a:t>Click to edit Master text styles</a:t>
            </a:r>
          </a:p>
        </p:txBody>
      </p:sp>
    </p:spTree>
    <p:extLst>
      <p:ext uri="{BB962C8B-B14F-4D97-AF65-F5344CB8AC3E}">
        <p14:creationId xmlns:p14="http://schemas.microsoft.com/office/powerpoint/2010/main" val="37391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298"/>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5565237"/>
            <a:ext cx="8229600" cy="640080"/>
          </a:xfrm>
        </p:spPr>
        <p:txBody>
          <a:bodyPr>
            <a:normAutofit/>
          </a:bodyPr>
          <a:lstStyle>
            <a:lvl1pPr marL="0" indent="0">
              <a:buNone/>
              <a:defRPr sz="2400" b="0" i="0">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E4616FEA-098B-EA43-B285-0BF03EDFF33D}" type="slidenum">
              <a:rPr lang="en-US"/>
              <a:pPr/>
              <a:t>‹#›</a:t>
            </a:fld>
            <a:endParaRPr lang="en-US" dirty="0"/>
          </a:p>
        </p:txBody>
      </p:sp>
      <p:pic>
        <p:nvPicPr>
          <p:cNvPr id="7" name="Picture 6"/>
          <p:cNvPicPr>
            <a:picLocks noChangeAspect="1"/>
          </p:cNvPicPr>
          <p:nvPr userDrawn="1"/>
        </p:nvPicPr>
        <p:blipFill>
          <a:blip r:embed="rId2" cstate="print"/>
          <a:stretch>
            <a:fillRect/>
          </a:stretch>
        </p:blipFill>
        <p:spPr>
          <a:xfrm>
            <a:off x="175491" y="6401952"/>
            <a:ext cx="1267691" cy="385819"/>
          </a:xfrm>
          <a:prstGeom prst="rect">
            <a:avLst/>
          </a:prstGeom>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49519"/>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1261134"/>
            <a:ext cx="8229600" cy="640080"/>
          </a:xfrm>
        </p:spPr>
        <p:txBody>
          <a:bodyPr>
            <a:normAutofit/>
          </a:bodyPr>
          <a:lstStyle>
            <a:lvl1pPr marL="0" indent="0">
              <a:buNone/>
              <a:defRPr sz="2400" b="0" i="0">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a:lvl1pPr>
          </a:lstStyle>
          <a:p>
            <a:fld id="{5265976E-CAFB-2A47-8AB3-F96D563DBF08}" type="slidenum">
              <a:rPr lang="en-US"/>
              <a:pPr/>
              <a:t>‹#›</a:t>
            </a:fld>
            <a:endParaRPr lang="en-US" dirty="0"/>
          </a:p>
        </p:txBody>
      </p:sp>
      <p:pic>
        <p:nvPicPr>
          <p:cNvPr id="7" name="Picture 6"/>
          <p:cNvPicPr>
            <a:picLocks noChangeAspect="1"/>
          </p:cNvPicPr>
          <p:nvPr userDrawn="1"/>
        </p:nvPicPr>
        <p:blipFill>
          <a:blip r:embed="rId2" cstate="print"/>
          <a:stretch>
            <a:fillRect/>
          </a:stretch>
        </p:blipFill>
        <p:spPr>
          <a:xfrm>
            <a:off x="175491" y="6401952"/>
            <a:ext cx="1267691" cy="385819"/>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p:txBody>
          <a:bodyPr/>
          <a:lstStyle>
            <a:lvl1pPr>
              <a:defRPr/>
            </a:lvl1pPr>
          </a:lstStyle>
          <a:p>
            <a:fld id="{0472E784-7826-984A-B2FC-BC4E803F1E8D}" type="slidenum">
              <a:rPr lang="en-US"/>
              <a:pPr/>
              <a:t>‹#›</a:t>
            </a:fld>
            <a:endParaRPr lang="en-US" dirty="0"/>
          </a:p>
        </p:txBody>
      </p:sp>
      <p:pic>
        <p:nvPicPr>
          <p:cNvPr id="5" name="Picture 4"/>
          <p:cNvPicPr>
            <a:picLocks noChangeAspect="1"/>
          </p:cNvPicPr>
          <p:nvPr userDrawn="1"/>
        </p:nvPicPr>
        <p:blipFill>
          <a:blip r:embed="rId2" cstate="print"/>
          <a:stretch>
            <a:fillRect/>
          </a:stretch>
        </p:blipFill>
        <p:spPr>
          <a:xfrm>
            <a:off x="175491" y="6401952"/>
            <a:ext cx="1267691" cy="385819"/>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946150"/>
            <a:ext cx="9144000" cy="26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sp>
        <p:nvSpPr>
          <p:cNvPr id="6" name="Rectangle 5"/>
          <p:cNvSpPr/>
          <p:nvPr userDrawn="1"/>
        </p:nvSpPr>
        <p:spPr>
          <a:xfrm>
            <a:off x="3175" y="6442075"/>
            <a:ext cx="1955800" cy="415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Content Placeholder 3"/>
          <p:cNvSpPr>
            <a:spLocks noGrp="1"/>
          </p:cNvSpPr>
          <p:nvPr>
            <p:ph sz="half" idx="2"/>
          </p:nvPr>
        </p:nvSpPr>
        <p:spPr>
          <a:xfrm>
            <a:off x="457201" y="3830991"/>
            <a:ext cx="8229600" cy="1545054"/>
          </a:xfrm>
        </p:spPr>
        <p:txBody>
          <a:bodyPr>
            <a:normAutofit/>
          </a:bodyPr>
          <a:lstStyle>
            <a:lvl1pPr marL="0" indent="0" algn="ctr">
              <a:buNone/>
              <a:defRPr sz="2400" b="0" i="0">
                <a:solidFill>
                  <a:srgbClr val="6A737B"/>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0"/>
          </p:nvPr>
        </p:nvSpPr>
        <p:spPr>
          <a:xfrm>
            <a:off x="457199" y="3210878"/>
            <a:ext cx="8229600" cy="576072"/>
          </a:xfrm>
        </p:spPr>
        <p:txBody>
          <a:bodyPr anchor="ctr">
            <a:noAutofit/>
          </a:bodyPr>
          <a:lstStyle>
            <a:lvl1pPr marL="0" indent="0" algn="ctr">
              <a:buNone/>
              <a:defRPr sz="4400" b="1" i="0">
                <a:solidFill>
                  <a:srgbClr val="6A737B"/>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Slide Number Placeholder 5"/>
          <p:cNvSpPr>
            <a:spLocks noGrp="1"/>
          </p:cNvSpPr>
          <p:nvPr>
            <p:ph type="sldNum" sz="quarter" idx="11"/>
          </p:nvPr>
        </p:nvSpPr>
        <p:spPr/>
        <p:txBody>
          <a:bodyPr/>
          <a:lstStyle>
            <a:lvl1pPr>
              <a:defRPr/>
            </a:lvl1pPr>
          </a:lstStyle>
          <a:p>
            <a:fld id="{BDD3405B-82E3-644D-8BC2-25A094ECE2AC}" type="slidenum">
              <a:rPr lang="en-US"/>
              <a:pPr/>
              <a:t>‹#›</a:t>
            </a:fld>
            <a:endParaRPr lang="en-US" dirty="0"/>
          </a:p>
        </p:txBody>
      </p:sp>
      <p:pic>
        <p:nvPicPr>
          <p:cNvPr id="9" name="Picture 8"/>
          <p:cNvPicPr>
            <a:picLocks noChangeAspect="1"/>
          </p:cNvPicPr>
          <p:nvPr userDrawn="1"/>
        </p:nvPicPr>
        <p:blipFill>
          <a:blip r:embed="rId2" cstate="print"/>
          <a:stretch>
            <a:fillRect/>
          </a:stretch>
        </p:blipFill>
        <p:spPr>
          <a:xfrm>
            <a:off x="1861092" y="1069912"/>
            <a:ext cx="5216253" cy="1587555"/>
          </a:xfrm>
          <a:prstGeom prst="rect">
            <a:avLst/>
          </a:prstGeom>
        </p:spPr>
      </p:pic>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4784911B-B9A5-4A13-A362-C1BB36529B02}" type="datetimeFigureOut">
              <a:rPr lang="en-US" smtClean="0">
                <a:solidFill>
                  <a:prstClr val="black">
                    <a:tint val="75000"/>
                  </a:prstClr>
                </a:solidFill>
              </a:rPr>
              <a:pPr/>
              <a:t>12/9/2014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317EBB3-4C4C-4182-AFCF-C298F6CEF9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69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3.png"/><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574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257300"/>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6" name="Straight Connector 5"/>
          <p:cNvCxnSpPr/>
          <p:nvPr/>
        </p:nvCxnSpPr>
        <p:spPr>
          <a:xfrm>
            <a:off x="0" y="988786"/>
            <a:ext cx="9144000" cy="1588"/>
          </a:xfrm>
          <a:prstGeom prst="line">
            <a:avLst/>
          </a:prstGeom>
          <a:ln w="57150" cap="flat" cmpd="thickThin" algn="ctr">
            <a:gradFill flip="none" rotWithShape="1">
              <a:gsLst>
                <a:gs pos="0">
                  <a:schemeClr val="tx1">
                    <a:lumMod val="85000"/>
                    <a:lumOff val="15000"/>
                  </a:schemeClr>
                </a:gs>
                <a:gs pos="100000">
                  <a:prstClr val="white"/>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4"/>
          </p:nvPr>
        </p:nvSpPr>
        <p:spPr>
          <a:xfrm>
            <a:off x="8640763" y="6454775"/>
            <a:ext cx="503237" cy="384175"/>
          </a:xfrm>
          <a:prstGeom prst="rect">
            <a:avLst/>
          </a:prstGeom>
        </p:spPr>
        <p:txBody>
          <a:bodyPr vert="horz" wrap="square" lIns="91440" tIns="45720" rIns="91440" bIns="45720" numCol="1" anchor="t" anchorCtr="0" compatLnSpc="1">
            <a:prstTxWarp prst="textNoShape">
              <a:avLst/>
            </a:prstTxWarp>
          </a:bodyPr>
          <a:lstStyle>
            <a:lvl1pPr>
              <a:defRPr>
                <a:solidFill>
                  <a:srgbClr val="6A737B"/>
                </a:solidFill>
                <a:ea typeface="Arial" charset="0"/>
                <a:cs typeface="Arial" charset="0"/>
              </a:defRPr>
            </a:lvl1pPr>
          </a:lstStyle>
          <a:p>
            <a:fld id="{8890FB4D-8F98-3B48-81D7-DC256FD022A9}"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4400" b="1" kern="1200">
          <a:solidFill>
            <a:schemeClr val="tx1"/>
          </a:solidFill>
          <a:latin typeface="Gill Sans MT"/>
          <a:ea typeface="ＭＳ Ｐゴシック" charset="-128"/>
          <a:cs typeface="Gill Sans MT"/>
        </a:defRPr>
      </a:lvl1pPr>
      <a:lvl2pPr algn="l" defTabSz="457200" rtl="0" eaLnBrk="1" fontAlgn="base" hangingPunct="1">
        <a:spcBef>
          <a:spcPct val="0"/>
        </a:spcBef>
        <a:spcAft>
          <a:spcPct val="0"/>
        </a:spcAft>
        <a:defRPr sz="4400" b="1">
          <a:solidFill>
            <a:schemeClr val="tx1"/>
          </a:solidFill>
          <a:latin typeface="Gill Sans MT" charset="0"/>
          <a:ea typeface="ＭＳ Ｐゴシック" charset="-128"/>
        </a:defRPr>
      </a:lvl2pPr>
      <a:lvl3pPr algn="l" defTabSz="457200" rtl="0" eaLnBrk="1" fontAlgn="base" hangingPunct="1">
        <a:spcBef>
          <a:spcPct val="0"/>
        </a:spcBef>
        <a:spcAft>
          <a:spcPct val="0"/>
        </a:spcAft>
        <a:defRPr sz="4400" b="1">
          <a:solidFill>
            <a:schemeClr val="tx1"/>
          </a:solidFill>
          <a:latin typeface="Gill Sans MT" charset="0"/>
          <a:ea typeface="ＭＳ Ｐゴシック" charset="-128"/>
        </a:defRPr>
      </a:lvl3pPr>
      <a:lvl4pPr algn="l" defTabSz="457200" rtl="0" eaLnBrk="1" fontAlgn="base" hangingPunct="1">
        <a:spcBef>
          <a:spcPct val="0"/>
        </a:spcBef>
        <a:spcAft>
          <a:spcPct val="0"/>
        </a:spcAft>
        <a:defRPr sz="4400" b="1">
          <a:solidFill>
            <a:schemeClr val="tx1"/>
          </a:solidFill>
          <a:latin typeface="Gill Sans MT" charset="0"/>
          <a:ea typeface="ＭＳ Ｐゴシック" charset="-128"/>
        </a:defRPr>
      </a:lvl4pPr>
      <a:lvl5pPr algn="l" defTabSz="457200" rtl="0" eaLnBrk="1" fontAlgn="base" hangingPunct="1">
        <a:spcBef>
          <a:spcPct val="0"/>
        </a:spcBef>
        <a:spcAft>
          <a:spcPct val="0"/>
        </a:spcAft>
        <a:defRPr sz="4400" b="1">
          <a:solidFill>
            <a:schemeClr val="tx1"/>
          </a:solidFill>
          <a:latin typeface="Gill Sans MT" charset="0"/>
          <a:ea typeface="ＭＳ Ｐゴシック" charset="-128"/>
        </a:defRPr>
      </a:lvl5pPr>
      <a:lvl6pPr marL="457200" algn="l" defTabSz="457200" rtl="0" eaLnBrk="1" fontAlgn="base" hangingPunct="1">
        <a:spcBef>
          <a:spcPct val="0"/>
        </a:spcBef>
        <a:spcAft>
          <a:spcPct val="0"/>
        </a:spcAft>
        <a:defRPr sz="4400" b="1">
          <a:solidFill>
            <a:schemeClr val="tx1"/>
          </a:solidFill>
          <a:latin typeface="Gill Sans MT" charset="0"/>
          <a:ea typeface="ＭＳ Ｐゴシック" charset="-128"/>
        </a:defRPr>
      </a:lvl6pPr>
      <a:lvl7pPr marL="914400" algn="l" defTabSz="457200" rtl="0" eaLnBrk="1" fontAlgn="base" hangingPunct="1">
        <a:spcBef>
          <a:spcPct val="0"/>
        </a:spcBef>
        <a:spcAft>
          <a:spcPct val="0"/>
        </a:spcAft>
        <a:defRPr sz="4400" b="1">
          <a:solidFill>
            <a:schemeClr val="tx1"/>
          </a:solidFill>
          <a:latin typeface="Gill Sans MT" charset="0"/>
          <a:ea typeface="ＭＳ Ｐゴシック" charset="-128"/>
        </a:defRPr>
      </a:lvl7pPr>
      <a:lvl8pPr marL="1371600" algn="l" defTabSz="457200" rtl="0" eaLnBrk="1" fontAlgn="base" hangingPunct="1">
        <a:spcBef>
          <a:spcPct val="0"/>
        </a:spcBef>
        <a:spcAft>
          <a:spcPct val="0"/>
        </a:spcAft>
        <a:defRPr sz="4400" b="1">
          <a:solidFill>
            <a:schemeClr val="tx1"/>
          </a:solidFill>
          <a:latin typeface="Gill Sans MT" charset="0"/>
          <a:ea typeface="ＭＳ Ｐゴシック" charset="-128"/>
        </a:defRPr>
      </a:lvl8pPr>
      <a:lvl9pPr marL="1828800" algn="l" defTabSz="457200" rtl="0" eaLnBrk="1" fontAlgn="base" hangingPunct="1">
        <a:spcBef>
          <a:spcPct val="0"/>
        </a:spcBef>
        <a:spcAft>
          <a:spcPct val="0"/>
        </a:spcAft>
        <a:defRPr sz="4400" b="1">
          <a:solidFill>
            <a:schemeClr val="tx1"/>
          </a:solidFill>
          <a:latin typeface="Gill Sans MT"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ill Sans MT"/>
          <a:ea typeface="ＭＳ Ｐゴシック" charset="-128"/>
          <a:cs typeface="Gill Sans MT"/>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ill Sans MT"/>
          <a:ea typeface="ＭＳ Ｐゴシック" charset="-128"/>
          <a:cs typeface="Gill Sans MT"/>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ill Sans MT"/>
          <a:ea typeface="ＭＳ Ｐゴシック" charset="-128"/>
          <a:cs typeface="Gill Sans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128"/>
          <a:cs typeface="Gill Sans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ill Sans MT"/>
          <a:ea typeface="ＭＳ Ｐゴシック" charset="-128"/>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ChangeArrowheads="1"/>
          </p:cNvSpPr>
          <p:nvPr/>
        </p:nvSpPr>
        <p:spPr bwMode="auto">
          <a:xfrm>
            <a:off x="0" y="0"/>
            <a:ext cx="9144000" cy="1143000"/>
          </a:xfrm>
          <a:prstGeom prst="rect">
            <a:avLst/>
          </a:prstGeom>
          <a:solidFill>
            <a:srgbClr val="093678"/>
          </a:solidFill>
          <a:ln w="9525">
            <a:solidFill>
              <a:srgbClr val="093678"/>
            </a:solidFill>
            <a:miter lim="800000"/>
            <a:headEnd/>
            <a:tailEnd/>
          </a:ln>
          <a:effectLst/>
        </p:spPr>
        <p:txBody>
          <a:bodyPr wrap="none" anchor="ctr"/>
          <a:lstStyle/>
          <a:p>
            <a:pPr algn="ctr" defTabSz="914400">
              <a:defRPr/>
            </a:pPr>
            <a:endParaRPr lang="en-US" dirty="0">
              <a:solidFill>
                <a:srgbClr val="000000"/>
              </a:solidFill>
              <a:latin typeface="Palatino Linotype" pitchFamily="18" charset="0"/>
              <a:ea typeface="+mn-ea"/>
              <a:cs typeface="Arial" charset="0"/>
            </a:endParaRPr>
          </a:p>
        </p:txBody>
      </p:sp>
      <p:sp>
        <p:nvSpPr>
          <p:cNvPr id="1027" name="Rectangle 2"/>
          <p:cNvSpPr>
            <a:spLocks noGrp="1" noChangeArrowheads="1"/>
          </p:cNvSpPr>
          <p:nvPr>
            <p:ph type="title"/>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1030" name="Rectangle 6"/>
          <p:cNvSpPr>
            <a:spLocks noGrp="1" noChangeArrowheads="1"/>
          </p:cNvSpPr>
          <p:nvPr>
            <p:ph type="sldNum" sz="quarter" idx="4"/>
          </p:nvPr>
        </p:nvSpPr>
        <p:spPr bwMode="auto">
          <a:xfrm>
            <a:off x="3505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solidFill>
                  <a:srgbClr val="8C5300"/>
                </a:solidFill>
                <a:cs typeface="+mn-cs"/>
              </a:defRPr>
            </a:lvl1pPr>
          </a:lstStyle>
          <a:p>
            <a:pPr defTabSz="914400">
              <a:defRPr/>
            </a:pPr>
            <a:fld id="{2B00486E-4102-4016-BB55-8E1C1CC5F06C}" type="slidenum">
              <a:rPr lang="en-US">
                <a:latin typeface="Palatino Linotype" pitchFamily="18" charset="0"/>
                <a:ea typeface="+mn-ea"/>
              </a:rPr>
              <a:pPr defTabSz="914400">
                <a:defRPr/>
              </a:pPr>
              <a:t>‹#›</a:t>
            </a:fld>
            <a:endParaRPr lang="en-US" dirty="0">
              <a:latin typeface="Palatino Linotype" pitchFamily="18" charset="0"/>
              <a:ea typeface="+mn-ea"/>
            </a:endParaRPr>
          </a:p>
        </p:txBody>
      </p:sp>
      <p:sp>
        <p:nvSpPr>
          <p:cNvPr id="1029" name="Rectangle 14"/>
          <p:cNvSpPr>
            <a:spLocks noGrp="1" noChangeArrowheads="1"/>
          </p:cNvSpPr>
          <p:nvPr>
            <p:ph type="body" idx="1"/>
          </p:nvPr>
        </p:nvSpPr>
        <p:spPr bwMode="auto">
          <a:xfrm>
            <a:off x="457200" y="15240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 name="Picture 23" descr="LargeLIPA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40625" y="6096000"/>
            <a:ext cx="12366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3473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Palatino Linotype" pitchFamily="18" charset="0"/>
        </a:defRPr>
      </a:lvl2pPr>
      <a:lvl3pPr algn="l" rtl="0" eaLnBrk="0" fontAlgn="base" hangingPunct="0">
        <a:spcBef>
          <a:spcPct val="0"/>
        </a:spcBef>
        <a:spcAft>
          <a:spcPct val="0"/>
        </a:spcAft>
        <a:defRPr sz="2800">
          <a:solidFill>
            <a:schemeClr val="bg1"/>
          </a:solidFill>
          <a:latin typeface="Palatino Linotype" pitchFamily="18" charset="0"/>
        </a:defRPr>
      </a:lvl3pPr>
      <a:lvl4pPr algn="l" rtl="0" eaLnBrk="0" fontAlgn="base" hangingPunct="0">
        <a:spcBef>
          <a:spcPct val="0"/>
        </a:spcBef>
        <a:spcAft>
          <a:spcPct val="0"/>
        </a:spcAft>
        <a:defRPr sz="2800">
          <a:solidFill>
            <a:schemeClr val="bg1"/>
          </a:solidFill>
          <a:latin typeface="Palatino Linotype" pitchFamily="18" charset="0"/>
        </a:defRPr>
      </a:lvl4pPr>
      <a:lvl5pPr algn="l" rtl="0" eaLnBrk="0" fontAlgn="base" hangingPunct="0">
        <a:spcBef>
          <a:spcPct val="0"/>
        </a:spcBef>
        <a:spcAft>
          <a:spcPct val="0"/>
        </a:spcAft>
        <a:defRPr sz="2800">
          <a:solidFill>
            <a:schemeClr val="bg1"/>
          </a:solidFill>
          <a:latin typeface="Palatino Linotype" pitchFamily="18" charset="0"/>
        </a:defRPr>
      </a:lvl5pPr>
      <a:lvl6pPr marL="457200" algn="l" rtl="0" fontAlgn="base">
        <a:spcBef>
          <a:spcPct val="0"/>
        </a:spcBef>
        <a:spcAft>
          <a:spcPct val="0"/>
        </a:spcAft>
        <a:defRPr sz="2800">
          <a:solidFill>
            <a:schemeClr val="bg1"/>
          </a:solidFill>
          <a:latin typeface="Palatino Linotype" pitchFamily="18" charset="0"/>
        </a:defRPr>
      </a:lvl6pPr>
      <a:lvl7pPr marL="914400" algn="l" rtl="0" fontAlgn="base">
        <a:spcBef>
          <a:spcPct val="0"/>
        </a:spcBef>
        <a:spcAft>
          <a:spcPct val="0"/>
        </a:spcAft>
        <a:defRPr sz="2800">
          <a:solidFill>
            <a:schemeClr val="bg1"/>
          </a:solidFill>
          <a:latin typeface="Palatino Linotype" pitchFamily="18" charset="0"/>
        </a:defRPr>
      </a:lvl7pPr>
      <a:lvl8pPr marL="1371600" algn="l" rtl="0" fontAlgn="base">
        <a:spcBef>
          <a:spcPct val="0"/>
        </a:spcBef>
        <a:spcAft>
          <a:spcPct val="0"/>
        </a:spcAft>
        <a:defRPr sz="2800">
          <a:solidFill>
            <a:schemeClr val="bg1"/>
          </a:solidFill>
          <a:latin typeface="Palatino Linotype" pitchFamily="18" charset="0"/>
        </a:defRPr>
      </a:lvl8pPr>
      <a:lvl9pPr marL="1828800" algn="l" rtl="0" fontAlgn="base">
        <a:spcBef>
          <a:spcPct val="0"/>
        </a:spcBef>
        <a:spcAft>
          <a:spcPct val="0"/>
        </a:spcAft>
        <a:defRPr sz="2800">
          <a:solidFill>
            <a:schemeClr val="bg1"/>
          </a:solidFill>
          <a:latin typeface="Palatino Linotype" pitchFamily="18" charset="0"/>
        </a:defRPr>
      </a:lvl9pPr>
    </p:titleStyle>
    <p:bodyStyle>
      <a:lvl1pPr marL="230188" indent="-230188" algn="l" rtl="0" eaLnBrk="0" fontAlgn="base" hangingPunct="0">
        <a:spcBef>
          <a:spcPct val="20000"/>
        </a:spcBef>
        <a:spcAft>
          <a:spcPct val="0"/>
        </a:spcAft>
        <a:buChar char="»"/>
        <a:defRPr>
          <a:solidFill>
            <a:schemeClr val="tx1"/>
          </a:solidFill>
          <a:latin typeface="+mn-lt"/>
          <a:ea typeface="+mn-ea"/>
          <a:cs typeface="+mn-cs"/>
        </a:defRPr>
      </a:lvl1pPr>
      <a:lvl2pPr marL="458788" indent="-227013" algn="l" rtl="0" eaLnBrk="0" fontAlgn="base" hangingPunct="0">
        <a:spcBef>
          <a:spcPct val="20000"/>
        </a:spcBef>
        <a:spcAft>
          <a:spcPct val="0"/>
        </a:spcAft>
        <a:buChar char="–"/>
        <a:defRPr>
          <a:solidFill>
            <a:schemeClr val="tx1"/>
          </a:solidFill>
          <a:latin typeface="+mn-lt"/>
        </a:defRPr>
      </a:lvl2pPr>
      <a:lvl3pPr marL="690563" indent="-230188" algn="l" rtl="0" eaLnBrk="0" fontAlgn="base" hangingPunct="0">
        <a:spcBef>
          <a:spcPct val="20000"/>
        </a:spcBef>
        <a:spcAft>
          <a:spcPct val="0"/>
        </a:spcAft>
        <a:buFont typeface="Wingdings" pitchFamily="2" charset="2"/>
        <a:buChar char="§"/>
        <a:defRPr>
          <a:solidFill>
            <a:schemeClr val="tx1"/>
          </a:solidFill>
          <a:latin typeface="+mn-lt"/>
        </a:defRPr>
      </a:lvl3pPr>
      <a:lvl4pPr marL="1022350" indent="-330200" algn="l" rtl="0" eaLnBrk="0" fontAlgn="base" hangingPunct="0">
        <a:spcBef>
          <a:spcPct val="20000"/>
        </a:spcBef>
        <a:spcAft>
          <a:spcPct val="0"/>
        </a:spcAft>
        <a:buChar char="o"/>
        <a:defRPr>
          <a:solidFill>
            <a:schemeClr val="tx1"/>
          </a:solidFill>
          <a:latin typeface="+mn-lt"/>
        </a:defRPr>
      </a:lvl4pPr>
      <a:lvl5pPr marL="1252538" indent="-228600" algn="l" rtl="0" eaLnBrk="0" fontAlgn="base" hangingPunct="0">
        <a:spcBef>
          <a:spcPct val="20000"/>
        </a:spcBef>
        <a:spcAft>
          <a:spcPct val="0"/>
        </a:spcAft>
        <a:buChar char="»"/>
        <a:defRPr>
          <a:solidFill>
            <a:schemeClr val="tx1"/>
          </a:solidFill>
          <a:latin typeface="+mn-lt"/>
        </a:defRPr>
      </a:lvl5pPr>
      <a:lvl6pPr marL="1709738" indent="-228600" algn="l" rtl="0" fontAlgn="base">
        <a:spcBef>
          <a:spcPct val="20000"/>
        </a:spcBef>
        <a:spcAft>
          <a:spcPct val="0"/>
        </a:spcAft>
        <a:buChar char="»"/>
        <a:defRPr>
          <a:solidFill>
            <a:schemeClr val="tx1"/>
          </a:solidFill>
          <a:latin typeface="+mn-lt"/>
        </a:defRPr>
      </a:lvl6pPr>
      <a:lvl7pPr marL="2166938" indent="-228600" algn="l" rtl="0" fontAlgn="base">
        <a:spcBef>
          <a:spcPct val="20000"/>
        </a:spcBef>
        <a:spcAft>
          <a:spcPct val="0"/>
        </a:spcAft>
        <a:buChar char="»"/>
        <a:defRPr>
          <a:solidFill>
            <a:schemeClr val="tx1"/>
          </a:solidFill>
          <a:latin typeface="+mn-lt"/>
        </a:defRPr>
      </a:lvl7pPr>
      <a:lvl8pPr marL="2624138" indent="-228600" algn="l" rtl="0" fontAlgn="base">
        <a:spcBef>
          <a:spcPct val="20000"/>
        </a:spcBef>
        <a:spcAft>
          <a:spcPct val="0"/>
        </a:spcAft>
        <a:buChar char="»"/>
        <a:defRPr>
          <a:solidFill>
            <a:schemeClr val="tx1"/>
          </a:solidFill>
          <a:latin typeface="+mn-lt"/>
        </a:defRPr>
      </a:lvl8pPr>
      <a:lvl9pPr marL="3081338"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0AD40B4-6A69-491A-A0D9-5B3DAF7A49DF}" type="datetime2">
              <a:rPr lang="en-US">
                <a:solidFill>
                  <a:prstClr val="black">
                    <a:tint val="75000"/>
                  </a:prstClr>
                </a:solidFill>
                <a:ea typeface="+mn-ea"/>
                <a:cs typeface="+mn-cs"/>
              </a:rPr>
              <a:pPr>
                <a:defRPr/>
              </a:pPr>
              <a:t>Tuesday, December 09, 2014</a:t>
            </a:fld>
            <a:endParaRPr lang="en-US">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C4FBE8B-13AE-422D-B114-8B789C5A0BC7}" type="slidenum">
              <a:rPr lang="en-US">
                <a:solidFill>
                  <a:prstClr val="black">
                    <a:tint val="75000"/>
                  </a:prstClr>
                </a:solidFill>
                <a:ea typeface="+mn-ea"/>
                <a:cs typeface="+mn-cs"/>
              </a:rPr>
              <a:pPr>
                <a:defRPr/>
              </a:pPr>
              <a:t>‹#›</a:t>
            </a:fld>
            <a:endParaRPr lang="en-US">
              <a:solidFill>
                <a:prstClr val="black">
                  <a:tint val="75000"/>
                </a:prstClr>
              </a:solidFill>
              <a:ea typeface="+mn-ea"/>
              <a:cs typeface="+mn-cs"/>
            </a:endParaRPr>
          </a:p>
        </p:txBody>
      </p:sp>
    </p:spTree>
    <p:extLst>
      <p:ext uri="{BB962C8B-B14F-4D97-AF65-F5344CB8AC3E}">
        <p14:creationId xmlns:p14="http://schemas.microsoft.com/office/powerpoint/2010/main" val="41950086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wmf"/><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solar-usa@iclei.org"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http://www.solaroutreach.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0860" y="123540"/>
            <a:ext cx="8213725" cy="1363663"/>
          </a:xfrm>
        </p:spPr>
        <p:txBody>
          <a:bodyPr rtlCol="0">
            <a:normAutofit/>
          </a:bodyPr>
          <a:lstStyle/>
          <a:p>
            <a:pPr fontAlgn="auto">
              <a:spcAft>
                <a:spcPts val="0"/>
              </a:spcAft>
              <a:defRPr/>
            </a:pPr>
            <a:r>
              <a:rPr lang="en-US" sz="3600" b="1" dirty="0" smtClean="0"/>
              <a:t>Feed-in Tariff Programs:</a:t>
            </a:r>
          </a:p>
          <a:p>
            <a:pPr fontAlgn="auto">
              <a:spcAft>
                <a:spcPts val="0"/>
              </a:spcAft>
              <a:defRPr/>
            </a:pPr>
            <a:r>
              <a:rPr lang="en-US" sz="3600" b="1" dirty="0" smtClean="0"/>
              <a:t>Supporting Local Demand for Solar</a:t>
            </a:r>
          </a:p>
        </p:txBody>
      </p:sp>
      <p:sp>
        <p:nvSpPr>
          <p:cNvPr id="12291" name="Slide Number Placeholder 4"/>
          <p:cNvSpPr>
            <a:spLocks noGrp="1"/>
          </p:cNvSpPr>
          <p:nvPr>
            <p:ph type="sldNum" sz="quarter" idx="4294967295"/>
          </p:nvPr>
        </p:nvSpPr>
        <p:spPr bwMode="auto">
          <a:noFill/>
          <a:ln>
            <a:miter lim="800000"/>
            <a:headEnd/>
            <a:tailEnd/>
          </a:ln>
        </p:spPr>
        <p:txBody>
          <a:bodyPr/>
          <a:lstStyle/>
          <a:p>
            <a:fld id="{30B99E7A-4D8E-8143-B55D-52E47DBA4384}" type="slidenum">
              <a:rPr lang="en-US"/>
              <a:pPr/>
              <a:t>1</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39" y="5453985"/>
            <a:ext cx="12668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057" y="5791577"/>
            <a:ext cx="2915578" cy="582116"/>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55725" y="1770751"/>
            <a:ext cx="1876206" cy="5069312"/>
          </a:xfrm>
        </p:spPr>
        <p:txBody>
          <a:bodyPr/>
          <a:lstStyle/>
          <a:p>
            <a:pPr marL="0" indent="0" algn="just">
              <a:buNone/>
            </a:pPr>
            <a:r>
              <a:rPr lang="en-US" b="1" dirty="0" smtClean="0"/>
              <a:t>C</a:t>
            </a:r>
            <a:r>
              <a:rPr lang="en-US" dirty="0" smtClean="0"/>
              <a:t>lean</a:t>
            </a:r>
          </a:p>
          <a:p>
            <a:pPr marL="0" indent="0" algn="just">
              <a:buNone/>
            </a:pPr>
            <a:r>
              <a:rPr lang="en-US" b="1" dirty="0" smtClean="0"/>
              <a:t>L</a:t>
            </a:r>
            <a:r>
              <a:rPr lang="en-US" dirty="0" smtClean="0"/>
              <a:t>ocal</a:t>
            </a:r>
          </a:p>
          <a:p>
            <a:pPr marL="0" indent="0" algn="just">
              <a:buNone/>
            </a:pPr>
            <a:r>
              <a:rPr lang="en-US" b="1" dirty="0" smtClean="0"/>
              <a:t>E</a:t>
            </a:r>
            <a:r>
              <a:rPr lang="en-US" dirty="0" smtClean="0"/>
              <a:t>nergy</a:t>
            </a:r>
          </a:p>
          <a:p>
            <a:pPr marL="0" indent="0" algn="just">
              <a:buNone/>
            </a:pPr>
            <a:r>
              <a:rPr lang="en-US" b="1" dirty="0" smtClean="0"/>
              <a:t>A</a:t>
            </a:r>
            <a:r>
              <a:rPr lang="en-US" dirty="0" smtClean="0"/>
              <a:t>vailable</a:t>
            </a:r>
          </a:p>
          <a:p>
            <a:pPr marL="0" indent="0" algn="just">
              <a:buNone/>
            </a:pPr>
            <a:r>
              <a:rPr lang="en-US" b="1" dirty="0" smtClean="0"/>
              <a:t>N</a:t>
            </a:r>
            <a:r>
              <a:rPr lang="en-US" dirty="0" smtClean="0"/>
              <a:t>ow</a:t>
            </a:r>
          </a:p>
        </p:txBody>
      </p:sp>
      <p:sp>
        <p:nvSpPr>
          <p:cNvPr id="3" name="Title 2"/>
          <p:cNvSpPr>
            <a:spLocks noGrp="1"/>
          </p:cNvSpPr>
          <p:nvPr>
            <p:ph type="title"/>
          </p:nvPr>
        </p:nvSpPr>
        <p:spPr/>
        <p:txBody>
          <a:bodyPr>
            <a:normAutofit fontScale="90000"/>
          </a:bodyPr>
          <a:lstStyle/>
          <a:p>
            <a:r>
              <a:rPr lang="en-US" dirty="0" smtClean="0"/>
              <a:t>Also Called CLEAN Programs</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10</a:t>
            </a:fld>
            <a:endParaRPr lang="en-US" dirty="0"/>
          </a:p>
        </p:txBody>
      </p:sp>
      <p:pic>
        <p:nvPicPr>
          <p:cNvPr id="1026" name="Picture 2" descr="Clean Coal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997" y="1975703"/>
            <a:ext cx="3862972" cy="754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itute for Local Self-Reli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169" y="3362742"/>
            <a:ext cx="3733800" cy="10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98364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smtClean="0"/>
              <a:t>Global Installed Capacity by Policy Incentive Type:</a:t>
            </a:r>
            <a:endParaRPr lang="en-US" sz="2400" dirty="0"/>
          </a:p>
        </p:txBody>
      </p:sp>
      <p:sp>
        <p:nvSpPr>
          <p:cNvPr id="4" name="Text Placeholder 3"/>
          <p:cNvSpPr>
            <a:spLocks noGrp="1"/>
          </p:cNvSpPr>
          <p:nvPr>
            <p:ph type="body" sz="quarter" idx="10"/>
          </p:nvPr>
        </p:nvSpPr>
        <p:spPr/>
        <p:txBody>
          <a:bodyPr/>
          <a:lstStyle/>
          <a:p>
            <a:r>
              <a:rPr lang="en-US" dirty="0" smtClean="0"/>
              <a:t>Source: REN21</a:t>
            </a:r>
            <a:endParaRPr lang="en-US" dirty="0"/>
          </a:p>
        </p:txBody>
      </p:sp>
      <p:sp>
        <p:nvSpPr>
          <p:cNvPr id="5" name="Slide Number Placeholder 4"/>
          <p:cNvSpPr>
            <a:spLocks noGrp="1"/>
          </p:cNvSpPr>
          <p:nvPr>
            <p:ph type="sldNum" sz="quarter" idx="12"/>
          </p:nvPr>
        </p:nvSpPr>
        <p:spPr/>
        <p:txBody>
          <a:bodyPr/>
          <a:lstStyle/>
          <a:p>
            <a:fld id="{642CEF9C-A152-4A4E-BFD8-E61515FC5ADF}" type="slidenum">
              <a:rPr lang="en-US" smtClean="0"/>
              <a:pPr/>
              <a:t>11</a:t>
            </a:fld>
            <a:endParaRPr lang="en-US" dirty="0"/>
          </a:p>
        </p:txBody>
      </p:sp>
      <p:graphicFrame>
        <p:nvGraphicFramePr>
          <p:cNvPr id="7" name="Chart 6"/>
          <p:cNvGraphicFramePr/>
          <p:nvPr>
            <p:extLst>
              <p:ext uri="{D42A27DB-BD31-4B8C-83A1-F6EECF244321}">
                <p14:modId xmlns:p14="http://schemas.microsoft.com/office/powerpoint/2010/main" val="4239517949"/>
              </p:ext>
            </p:extLst>
          </p:nvPr>
        </p:nvGraphicFramePr>
        <p:xfrm>
          <a:off x="4800600" y="2209800"/>
          <a:ext cx="3505200"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533400" y="2133600"/>
          <a:ext cx="3886200"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Box 2"/>
          <p:cNvSpPr txBox="1">
            <a:spLocks noChangeArrowheads="1"/>
          </p:cNvSpPr>
          <p:nvPr/>
        </p:nvSpPr>
        <p:spPr bwMode="auto">
          <a:xfrm>
            <a:off x="2133600" y="1600200"/>
            <a:ext cx="1371600"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rgbClr val="4F7C81"/>
                </a:solidFill>
                <a:effectLst/>
                <a:latin typeface="Calibri" pitchFamily="34" charset="0"/>
              </a:rPr>
              <a:t>194 GW</a:t>
            </a:r>
            <a:endParaRPr kumimoji="0" lang="en-US" sz="3200" b="0" i="0" u="none" strike="noStrike" cap="none" normalizeH="0" baseline="0" dirty="0" smtClean="0">
              <a:ln>
                <a:noFill/>
              </a:ln>
              <a:solidFill>
                <a:srgbClr val="4F7C81"/>
              </a:solidFill>
              <a:effectLst/>
              <a:latin typeface="Arial" pitchFamily="34" charset="0"/>
            </a:endParaRPr>
          </a:p>
        </p:txBody>
      </p:sp>
      <p:sp>
        <p:nvSpPr>
          <p:cNvPr id="10" name="Text Box 5"/>
          <p:cNvSpPr txBox="1">
            <a:spLocks noChangeArrowheads="1"/>
          </p:cNvSpPr>
          <p:nvPr/>
        </p:nvSpPr>
        <p:spPr bwMode="auto">
          <a:xfrm>
            <a:off x="5943600" y="1600200"/>
            <a:ext cx="1524000"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rgbClr val="4F7C81"/>
                </a:solidFill>
                <a:effectLst/>
                <a:latin typeface="Calibri" pitchFamily="34" charset="0"/>
              </a:rPr>
              <a:t>43 GW</a:t>
            </a:r>
            <a:endParaRPr kumimoji="0" lang="en-US" sz="3200" b="0" i="0" u="none" strike="noStrike" cap="none" normalizeH="0" baseline="0" dirty="0" smtClean="0">
              <a:ln>
                <a:noFill/>
              </a:ln>
              <a:solidFill>
                <a:srgbClr val="4F7C81"/>
              </a:solidFill>
              <a:effectLst/>
              <a:latin typeface="Arial" pitchFamily="34" charset="0"/>
            </a:endParaRPr>
          </a:p>
        </p:txBody>
      </p:sp>
    </p:spTree>
    <p:extLst>
      <p:ext uri="{BB962C8B-B14F-4D97-AF65-F5344CB8AC3E}">
        <p14:creationId xmlns:p14="http://schemas.microsoft.com/office/powerpoint/2010/main" val="238402286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t>Most Famous Example is Germany</a:t>
            </a:r>
            <a:endParaRPr lang="en-US" sz="3600" b="0" dirty="0"/>
          </a:p>
        </p:txBody>
      </p:sp>
      <p:sp>
        <p:nvSpPr>
          <p:cNvPr id="4" name="Text Placeholder 3"/>
          <p:cNvSpPr>
            <a:spLocks noGrp="1"/>
          </p:cNvSpPr>
          <p:nvPr>
            <p:ph type="body" sz="quarter" idx="10"/>
          </p:nvPr>
        </p:nvSpPr>
        <p:spPr>
          <a:xfrm>
            <a:off x="2171699" y="6244341"/>
            <a:ext cx="6384925" cy="613659"/>
          </a:xfrm>
        </p:spPr>
        <p:txBody>
          <a:bodyPr>
            <a:normAutofit/>
          </a:bodyPr>
          <a:lstStyle/>
          <a:p>
            <a:r>
              <a:rPr lang="en-US" sz="1050" dirty="0" smtClean="0"/>
              <a:t>Source: National Renewable Energy </a:t>
            </a:r>
            <a:r>
              <a:rPr lang="en-US" sz="1050" dirty="0"/>
              <a:t>Laboratory, </a:t>
            </a:r>
            <a:endParaRPr lang="en-US" sz="1050" dirty="0" smtClean="0"/>
          </a:p>
          <a:p>
            <a:r>
              <a:rPr lang="en-US" sz="1050" dirty="0" smtClean="0"/>
              <a:t>Statistics </a:t>
            </a:r>
            <a:r>
              <a:rPr lang="en-US" sz="1050" dirty="0"/>
              <a:t>of the Federal Network Agency, BSW-Solar Estimates</a:t>
            </a:r>
          </a:p>
          <a:p>
            <a:endParaRPr lang="en-US" sz="1050" dirty="0"/>
          </a:p>
        </p:txBody>
      </p:sp>
      <p:sp>
        <p:nvSpPr>
          <p:cNvPr id="5" name="Slide Number Placeholder 4"/>
          <p:cNvSpPr>
            <a:spLocks noGrp="1"/>
          </p:cNvSpPr>
          <p:nvPr>
            <p:ph type="sldNum" sz="quarter" idx="12"/>
          </p:nvPr>
        </p:nvSpPr>
        <p:spPr/>
        <p:txBody>
          <a:bodyPr/>
          <a:lstStyle/>
          <a:p>
            <a:fld id="{642CEF9C-A152-4A4E-BFD8-E61515FC5ADF}" type="slidenum">
              <a:rPr lang="en-US" smtClean="0"/>
              <a:pPr/>
              <a:t>12</a:t>
            </a:fld>
            <a:endParaRPr lang="en-US" dirty="0"/>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076475" y="2118581"/>
            <a:ext cx="3824035" cy="2802321"/>
          </a:xfrm>
          <a:prstGeom prst="rect">
            <a:avLst/>
          </a:prstGeom>
          <a:noFill/>
          <a:ln w="9525">
            <a:noFill/>
            <a:miter lim="800000"/>
            <a:headEnd/>
            <a:tailEnd/>
          </a:ln>
        </p:spPr>
      </p:pic>
      <p:sp>
        <p:nvSpPr>
          <p:cNvPr id="6" name="TextBox 5"/>
          <p:cNvSpPr txBox="1"/>
          <p:nvPr/>
        </p:nvSpPr>
        <p:spPr>
          <a:xfrm>
            <a:off x="3313134" y="5028623"/>
            <a:ext cx="2387200" cy="1015663"/>
          </a:xfrm>
          <a:prstGeom prst="rect">
            <a:avLst/>
          </a:prstGeom>
          <a:noFill/>
        </p:spPr>
        <p:txBody>
          <a:bodyPr wrap="square" rtlCol="0">
            <a:spAutoFit/>
          </a:bodyPr>
          <a:lstStyle/>
          <a:p>
            <a:r>
              <a:rPr lang="en-US" sz="6000" b="1" dirty="0" smtClean="0">
                <a:solidFill>
                  <a:schemeClr val="bg2">
                    <a:lumMod val="75000"/>
                  </a:schemeClr>
                </a:solidFill>
              </a:rPr>
              <a:t>~83%</a:t>
            </a:r>
            <a:endParaRPr lang="en-US" sz="6000" b="1" dirty="0">
              <a:solidFill>
                <a:schemeClr val="bg2">
                  <a:lumMod val="75000"/>
                </a:schemeClr>
              </a:solidFill>
            </a:endParaRPr>
          </a:p>
        </p:txBody>
      </p:sp>
      <p:sp>
        <p:nvSpPr>
          <p:cNvPr id="7" name="TextBox 6"/>
          <p:cNvSpPr txBox="1"/>
          <p:nvPr/>
        </p:nvSpPr>
        <p:spPr>
          <a:xfrm>
            <a:off x="5700334" y="5120956"/>
            <a:ext cx="1646398" cy="923330"/>
          </a:xfrm>
          <a:prstGeom prst="rect">
            <a:avLst/>
          </a:prstGeom>
          <a:noFill/>
        </p:spPr>
        <p:txBody>
          <a:bodyPr wrap="square" rtlCol="0">
            <a:spAutoFit/>
          </a:bodyPr>
          <a:lstStyle/>
          <a:p>
            <a:r>
              <a:rPr lang="en-US" dirty="0" smtClean="0">
                <a:solidFill>
                  <a:schemeClr val="tx2">
                    <a:lumMod val="50000"/>
                  </a:schemeClr>
                </a:solidFill>
              </a:rPr>
              <a:t>Of PV in Germany </a:t>
            </a:r>
          </a:p>
          <a:p>
            <a:r>
              <a:rPr lang="en-US" dirty="0" smtClean="0">
                <a:solidFill>
                  <a:schemeClr val="tx2">
                    <a:lumMod val="50000"/>
                  </a:schemeClr>
                </a:solidFill>
              </a:rPr>
              <a:t>is on rooftops</a:t>
            </a:r>
            <a:endParaRPr lang="en-US" dirty="0">
              <a:solidFill>
                <a:schemeClr val="tx2">
                  <a:lumMod val="50000"/>
                </a:schemeClr>
              </a:solidFill>
            </a:endParaRPr>
          </a:p>
        </p:txBody>
      </p:sp>
      <p:graphicFrame>
        <p:nvGraphicFramePr>
          <p:cNvPr id="8" name="Chart 7"/>
          <p:cNvGraphicFramePr/>
          <p:nvPr>
            <p:extLst>
              <p:ext uri="{D42A27DB-BD31-4B8C-83A1-F6EECF244321}">
                <p14:modId xmlns:p14="http://schemas.microsoft.com/office/powerpoint/2010/main" val="735297087"/>
              </p:ext>
            </p:extLst>
          </p:nvPr>
        </p:nvGraphicFramePr>
        <p:xfrm>
          <a:off x="253784" y="1724687"/>
          <a:ext cx="4662853" cy="31962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16713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1325" y="1299412"/>
            <a:ext cx="8261350" cy="5069312"/>
          </a:xfrm>
        </p:spPr>
        <p:txBody>
          <a:bodyPr/>
          <a:lstStyle/>
          <a:p>
            <a:pPr algn="just"/>
            <a:r>
              <a:rPr lang="en-US" dirty="0" smtClean="0"/>
              <a:t>17 different programs going back to 2008 totaling ~</a:t>
            </a:r>
            <a:r>
              <a:rPr lang="en-US" b="1" dirty="0" smtClean="0"/>
              <a:t>132 MW </a:t>
            </a:r>
            <a:r>
              <a:rPr lang="en-US" dirty="0" smtClean="0"/>
              <a:t>of installed capacity thus far.</a:t>
            </a:r>
          </a:p>
          <a:p>
            <a:pPr algn="just"/>
            <a:r>
              <a:rPr lang="en-US" dirty="0" smtClean="0"/>
              <a:t>Both state and municipal utility programs</a:t>
            </a:r>
          </a:p>
          <a:p>
            <a:pPr algn="just"/>
            <a:r>
              <a:rPr lang="en-US" dirty="0" smtClean="0"/>
              <a:t>Total existing programs would allow for over </a:t>
            </a:r>
            <a:r>
              <a:rPr lang="en-US" b="1" dirty="0" smtClean="0"/>
              <a:t>1,200 MW </a:t>
            </a:r>
            <a:r>
              <a:rPr lang="en-US" dirty="0" smtClean="0"/>
              <a:t>of development</a:t>
            </a:r>
            <a:endParaRPr lang="en-US" b="1" dirty="0" smtClean="0"/>
          </a:p>
          <a:p>
            <a:pPr algn="just"/>
            <a:r>
              <a:rPr lang="en-US" dirty="0" smtClean="0"/>
              <a:t>Majority </a:t>
            </a:r>
            <a:r>
              <a:rPr lang="en-US" smtClean="0"/>
              <a:t>of programs’ </a:t>
            </a:r>
            <a:r>
              <a:rPr lang="en-US" dirty="0" smtClean="0"/>
              <a:t>installed capacity is capped at 100 MW or fewer</a:t>
            </a:r>
          </a:p>
          <a:p>
            <a:pPr marL="457200" lvl="1" indent="0" algn="just">
              <a:buNone/>
            </a:pPr>
            <a:endParaRPr lang="en-US" dirty="0" smtClean="0"/>
          </a:p>
        </p:txBody>
      </p:sp>
      <p:sp>
        <p:nvSpPr>
          <p:cNvPr id="3" name="Title 2"/>
          <p:cNvSpPr>
            <a:spLocks noGrp="1"/>
          </p:cNvSpPr>
          <p:nvPr>
            <p:ph type="title"/>
          </p:nvPr>
        </p:nvSpPr>
        <p:spPr/>
        <p:txBody>
          <a:bodyPr>
            <a:normAutofit fontScale="90000"/>
          </a:bodyPr>
          <a:lstStyle/>
          <a:p>
            <a:r>
              <a:rPr lang="en-US" dirty="0" smtClean="0"/>
              <a:t>First Steps in the US</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13</a:t>
            </a:fld>
            <a:endParaRPr lang="en-US" dirty="0"/>
          </a:p>
        </p:txBody>
      </p:sp>
    </p:spTree>
    <p:extLst>
      <p:ext uri="{BB962C8B-B14F-4D97-AF65-F5344CB8AC3E}">
        <p14:creationId xmlns:p14="http://schemas.microsoft.com/office/powerpoint/2010/main" val="280661800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2600" dirty="0" smtClean="0"/>
              <a:t>Relatively straightforward for municipal utilities to implement</a:t>
            </a:r>
          </a:p>
          <a:p>
            <a:r>
              <a:rPr lang="en-US" sz="2600" dirty="0" smtClean="0"/>
              <a:t>Local ownership keeps economic benefits local</a:t>
            </a:r>
          </a:p>
          <a:p>
            <a:r>
              <a:rPr lang="en-US" sz="2600" dirty="0" smtClean="0"/>
              <a:t>Programs are relatively simple in design and execution</a:t>
            </a:r>
          </a:p>
          <a:p>
            <a:r>
              <a:rPr lang="en-US" sz="2600" dirty="0" smtClean="0"/>
              <a:t>Can leverage private investment dollars rather than rebates or grants – lenders are familiar with long-term energy contracts</a:t>
            </a:r>
          </a:p>
          <a:p>
            <a:r>
              <a:rPr lang="en-US" sz="2600" dirty="0" smtClean="0"/>
              <a:t>Cost of the program is known once the price is established</a:t>
            </a:r>
          </a:p>
          <a:p>
            <a:r>
              <a:rPr lang="en-US" sz="2600" dirty="0" smtClean="0"/>
              <a:t>Helps the community meet clean energy goals</a:t>
            </a:r>
          </a:p>
          <a:p>
            <a:r>
              <a:rPr lang="en-US" sz="2600" dirty="0" smtClean="0"/>
              <a:t>Additional benefits of Distributed Generation</a:t>
            </a:r>
          </a:p>
        </p:txBody>
      </p:sp>
      <p:sp>
        <p:nvSpPr>
          <p:cNvPr id="3" name="Title 2"/>
          <p:cNvSpPr>
            <a:spLocks noGrp="1"/>
          </p:cNvSpPr>
          <p:nvPr>
            <p:ph type="title"/>
          </p:nvPr>
        </p:nvSpPr>
        <p:spPr/>
        <p:txBody>
          <a:bodyPr>
            <a:normAutofit fontScale="90000"/>
          </a:bodyPr>
          <a:lstStyle/>
          <a:p>
            <a:r>
              <a:rPr lang="en-US" dirty="0" smtClean="0"/>
              <a:t>What are the benefits?</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14</a:t>
            </a:fld>
            <a:endParaRPr lang="en-US" dirty="0"/>
          </a:p>
        </p:txBody>
      </p:sp>
    </p:spTree>
    <p:extLst>
      <p:ext uri="{BB962C8B-B14F-4D97-AF65-F5344CB8AC3E}">
        <p14:creationId xmlns:p14="http://schemas.microsoft.com/office/powerpoint/2010/main" val="338008400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454726" y="3429000"/>
            <a:ext cx="8077200" cy="1085850"/>
          </a:xfrm>
        </p:spPr>
        <p:txBody>
          <a:bodyPr/>
          <a:lstStyle/>
          <a:p>
            <a:pPr eaLnBrk="1" hangingPunct="1">
              <a:defRPr/>
            </a:pPr>
            <a:r>
              <a:rPr lang="en-US" dirty="0" smtClean="0"/>
              <a:t/>
            </a:r>
            <a:br>
              <a:rPr lang="en-US" dirty="0" smtClean="0"/>
            </a:br>
            <a:r>
              <a:rPr lang="en-US" dirty="0" smtClean="0"/>
              <a:t/>
            </a:r>
            <a:br>
              <a:rPr lang="en-US" dirty="0" smtClean="0"/>
            </a:br>
            <a:r>
              <a:rPr lang="en-US" sz="2000" dirty="0"/>
              <a:t/>
            </a:r>
            <a:br>
              <a:rPr lang="en-US" sz="2000" dirty="0"/>
            </a:br>
            <a:r>
              <a:rPr lang="en-US" sz="2800" dirty="0" smtClean="0"/>
              <a:t/>
            </a:r>
            <a:br>
              <a:rPr lang="en-US" sz="2800" dirty="0" smtClean="0"/>
            </a:br>
            <a:endParaRPr lang="en-US" sz="2800" b="0" dirty="0" smtClean="0">
              <a:effectLst>
                <a:outerShdw blurRad="38100" dist="38100" dir="2700000" algn="tl">
                  <a:srgbClr val="C0C0C0"/>
                </a:outerShdw>
              </a:effectLst>
            </a:endParaRPr>
          </a:p>
        </p:txBody>
      </p:sp>
      <p:pic>
        <p:nvPicPr>
          <p:cNvPr id="19460" name="Picture 8" descr="lipalogo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9296" y="1325446"/>
            <a:ext cx="3088574" cy="12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3755" y="2869114"/>
            <a:ext cx="8417168" cy="3404009"/>
          </a:xfrm>
          <a:prstGeom prst="rect">
            <a:avLst/>
          </a:prstGeom>
        </p:spPr>
        <p:txBody>
          <a:bodyPr wrap="square">
            <a:spAutoFit/>
          </a:bodyPr>
          <a:lstStyle/>
          <a:p>
            <a:pPr algn="ctr" defTabSz="914400" fontAlgn="auto">
              <a:spcBef>
                <a:spcPct val="20000"/>
              </a:spcBef>
              <a:spcAft>
                <a:spcPts val="0"/>
              </a:spcAft>
              <a:buClr>
                <a:srgbClr val="29B518"/>
              </a:buClr>
              <a:buSzPct val="80000"/>
              <a:defRPr/>
            </a:pPr>
            <a:endParaRPr lang="en-US" b="1" i="1" kern="0" dirty="0" smtClean="0">
              <a:solidFill>
                <a:srgbClr val="2D2DB9">
                  <a:lumMod val="75000"/>
                </a:srgbClr>
              </a:solidFill>
              <a:latin typeface="Helvetica"/>
              <a:ea typeface="+mn-ea"/>
              <a:cs typeface="Arial" charset="0"/>
            </a:endParaRPr>
          </a:p>
          <a:p>
            <a:pPr algn="ctr" defTabSz="914400" fontAlgn="auto">
              <a:spcBef>
                <a:spcPct val="20000"/>
              </a:spcBef>
              <a:spcAft>
                <a:spcPts val="0"/>
              </a:spcAft>
              <a:buClr>
                <a:srgbClr val="29B518"/>
              </a:buClr>
              <a:buSzPct val="80000"/>
              <a:defRPr/>
            </a:pPr>
            <a:endParaRPr lang="en-US" b="1" i="1" kern="0" dirty="0">
              <a:solidFill>
                <a:srgbClr val="2D2DB9">
                  <a:lumMod val="75000"/>
                </a:srgbClr>
              </a:solidFill>
              <a:latin typeface="Helvetica"/>
              <a:ea typeface="+mn-ea"/>
              <a:cs typeface="Arial" charset="0"/>
            </a:endParaRPr>
          </a:p>
          <a:p>
            <a:pPr algn="ctr" defTabSz="914400" fontAlgn="auto">
              <a:spcBef>
                <a:spcPct val="20000"/>
              </a:spcBef>
              <a:spcAft>
                <a:spcPts val="0"/>
              </a:spcAft>
              <a:buClr>
                <a:srgbClr val="29B518"/>
              </a:buClr>
              <a:buSzPct val="80000"/>
              <a:defRPr/>
            </a:pPr>
            <a:endParaRPr lang="en-US" b="1" i="1" kern="0" dirty="0" smtClean="0">
              <a:solidFill>
                <a:srgbClr val="2D2DB9">
                  <a:lumMod val="75000"/>
                </a:srgbClr>
              </a:solidFill>
              <a:latin typeface="Helvetica"/>
              <a:ea typeface="+mn-ea"/>
              <a:cs typeface="Arial" charset="0"/>
            </a:endParaRPr>
          </a:p>
          <a:p>
            <a:pPr algn="ctr" defTabSz="914400" fontAlgn="auto">
              <a:spcBef>
                <a:spcPct val="20000"/>
              </a:spcBef>
              <a:spcAft>
                <a:spcPts val="0"/>
              </a:spcAft>
              <a:buClr>
                <a:srgbClr val="29B518"/>
              </a:buClr>
              <a:buSzPct val="80000"/>
              <a:defRPr/>
            </a:pPr>
            <a:endParaRPr lang="en-US" b="1" i="1" kern="0" dirty="0" smtClean="0">
              <a:solidFill>
                <a:srgbClr val="2D2DB9">
                  <a:lumMod val="75000"/>
                </a:srgbClr>
              </a:solidFill>
              <a:latin typeface="Helvetica"/>
              <a:ea typeface="+mn-ea"/>
              <a:cs typeface="Arial" charset="0"/>
            </a:endParaRPr>
          </a:p>
          <a:p>
            <a:pPr algn="ctr" defTabSz="914400" fontAlgn="auto">
              <a:spcBef>
                <a:spcPct val="20000"/>
              </a:spcBef>
              <a:spcAft>
                <a:spcPts val="0"/>
              </a:spcAft>
              <a:buClr>
                <a:srgbClr val="29B518"/>
              </a:buClr>
              <a:buSzPct val="80000"/>
              <a:defRPr/>
            </a:pPr>
            <a:r>
              <a:rPr lang="en-US" sz="2000" b="1" i="1" kern="0" dirty="0" smtClean="0">
                <a:solidFill>
                  <a:srgbClr val="2D2DB9">
                    <a:lumMod val="75000"/>
                  </a:srgbClr>
                </a:solidFill>
                <a:latin typeface="Helvetica"/>
                <a:ea typeface="+mn-ea"/>
                <a:cs typeface="Arial" charset="0"/>
              </a:rPr>
              <a:t>Investment in Solar Energy;</a:t>
            </a:r>
          </a:p>
          <a:p>
            <a:pPr algn="ctr" defTabSz="914400" fontAlgn="auto">
              <a:spcBef>
                <a:spcPct val="20000"/>
              </a:spcBef>
              <a:spcAft>
                <a:spcPts val="0"/>
              </a:spcAft>
              <a:buClr>
                <a:srgbClr val="29B518"/>
              </a:buClr>
              <a:buSzPct val="80000"/>
              <a:defRPr/>
            </a:pPr>
            <a:r>
              <a:rPr lang="en-US" sz="2000" b="1" i="1" kern="0" dirty="0" smtClean="0">
                <a:solidFill>
                  <a:srgbClr val="2D2DB9">
                    <a:lumMod val="75000"/>
                  </a:srgbClr>
                </a:solidFill>
                <a:latin typeface="Helvetica"/>
                <a:ea typeface="+mn-ea"/>
                <a:cs typeface="Arial" charset="0"/>
              </a:rPr>
              <a:t>Benefitting Customers, Communities, &amp; Businesses</a:t>
            </a:r>
            <a:br>
              <a:rPr lang="en-US" sz="2000" b="1" i="1" kern="0" dirty="0" smtClean="0">
                <a:solidFill>
                  <a:srgbClr val="2D2DB9">
                    <a:lumMod val="75000"/>
                  </a:srgbClr>
                </a:solidFill>
                <a:latin typeface="Helvetica"/>
                <a:ea typeface="+mn-ea"/>
                <a:cs typeface="Arial" charset="0"/>
              </a:rPr>
            </a:br>
            <a:r>
              <a:rPr lang="en-US" sz="2000" i="1" kern="0" dirty="0" smtClean="0">
                <a:solidFill>
                  <a:srgbClr val="2D2DB9">
                    <a:lumMod val="75000"/>
                  </a:srgbClr>
                </a:solidFill>
                <a:latin typeface="Helvetica"/>
                <a:ea typeface="+mn-ea"/>
                <a:cs typeface="Arial" charset="0"/>
              </a:rPr>
              <a:t> </a:t>
            </a:r>
            <a:br>
              <a:rPr lang="en-US" sz="2000" i="1" kern="0" dirty="0" smtClean="0">
                <a:solidFill>
                  <a:srgbClr val="2D2DB9">
                    <a:lumMod val="75000"/>
                  </a:srgbClr>
                </a:solidFill>
                <a:latin typeface="Helvetica"/>
                <a:ea typeface="+mn-ea"/>
                <a:cs typeface="Arial" charset="0"/>
              </a:rPr>
            </a:br>
            <a:r>
              <a:rPr lang="en-US" b="1" i="1" kern="0" dirty="0" smtClean="0">
                <a:solidFill>
                  <a:srgbClr val="2D2DB9">
                    <a:lumMod val="75000"/>
                  </a:srgbClr>
                </a:solidFill>
                <a:latin typeface="Helvetica"/>
                <a:ea typeface="+mn-ea"/>
                <a:cs typeface="Arial" charset="0"/>
              </a:rPr>
              <a:t>Presented by</a:t>
            </a:r>
          </a:p>
          <a:p>
            <a:pPr algn="ctr" defTabSz="914400" fontAlgn="auto">
              <a:spcBef>
                <a:spcPct val="20000"/>
              </a:spcBef>
              <a:spcAft>
                <a:spcPts val="0"/>
              </a:spcAft>
              <a:buClr>
                <a:srgbClr val="29B518"/>
              </a:buClr>
              <a:buSzPct val="80000"/>
              <a:defRPr/>
            </a:pPr>
            <a:r>
              <a:rPr lang="en-US" b="1" i="1" kern="0" dirty="0" smtClean="0">
                <a:solidFill>
                  <a:srgbClr val="2D2DB9">
                    <a:lumMod val="75000"/>
                  </a:srgbClr>
                </a:solidFill>
                <a:latin typeface="Helvetica" pitchFamily="34" charset="0"/>
                <a:ea typeface="+mn-ea"/>
                <a:cs typeface="Helvetica" pitchFamily="34" charset="0"/>
              </a:rPr>
              <a:t>Michael Deering, V.P. of Environmental Affairs</a:t>
            </a:r>
          </a:p>
          <a:p>
            <a:pPr algn="ctr" defTabSz="914400" fontAlgn="auto">
              <a:spcBef>
                <a:spcPct val="20000"/>
              </a:spcBef>
              <a:spcAft>
                <a:spcPts val="0"/>
              </a:spcAft>
              <a:buClr>
                <a:srgbClr val="29B518"/>
              </a:buClr>
              <a:buSzPct val="80000"/>
              <a:defRPr/>
            </a:pPr>
            <a:r>
              <a:rPr lang="en-US" b="1" i="1" kern="0" dirty="0" smtClean="0">
                <a:solidFill>
                  <a:srgbClr val="2D2DB9">
                    <a:lumMod val="75000"/>
                  </a:srgbClr>
                </a:solidFill>
                <a:latin typeface="Helvetica" pitchFamily="34" charset="0"/>
                <a:ea typeface="+mn-ea"/>
                <a:cs typeface="Helvetica" pitchFamily="34" charset="0"/>
              </a:rPr>
              <a:t>April 10, 2013</a:t>
            </a:r>
            <a:endParaRPr lang="en-US" kern="0" dirty="0" smtClean="0">
              <a:solidFill>
                <a:sysClr val="windowText" lastClr="000000"/>
              </a:solidFill>
              <a:latin typeface="Helvetica" pitchFamily="34" charset="0"/>
              <a:ea typeface="+mn-ea"/>
              <a:cs typeface="Helvetica"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38" y="2630121"/>
            <a:ext cx="2045677"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016" y="2620596"/>
            <a:ext cx="2057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823" y="2602523"/>
            <a:ext cx="2089640" cy="152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0078" y="2605331"/>
            <a:ext cx="1992923" cy="152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431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LIPA </a:t>
            </a:r>
            <a:r>
              <a:rPr lang="en-US" dirty="0" smtClean="0"/>
              <a:t>Overview</a:t>
            </a:r>
            <a:endParaRPr lang="en-US" dirty="0"/>
          </a:p>
        </p:txBody>
      </p:sp>
      <p:sp>
        <p:nvSpPr>
          <p:cNvPr id="3" name="Content Placeholder 2"/>
          <p:cNvSpPr>
            <a:spLocks noGrp="1"/>
          </p:cNvSpPr>
          <p:nvPr>
            <p:ph idx="1"/>
          </p:nvPr>
        </p:nvSpPr>
        <p:spPr>
          <a:xfrm>
            <a:off x="457200" y="1295400"/>
            <a:ext cx="8229600" cy="5486400"/>
          </a:xfrm>
        </p:spPr>
        <p:txBody>
          <a:bodyPr/>
          <a:lstStyle/>
          <a:p>
            <a:pPr marL="0" indent="0">
              <a:buNone/>
            </a:pPr>
            <a:r>
              <a:rPr lang="en-US" sz="1600" b="1" dirty="0"/>
              <a:t>LIPA is one of the largest public power utilities with a diverse and stable </a:t>
            </a:r>
            <a:r>
              <a:rPr lang="en-US" sz="1600" b="1" dirty="0" smtClean="0"/>
              <a:t>customer base</a:t>
            </a:r>
            <a:endParaRPr lang="en-US" sz="1600" dirty="0"/>
          </a:p>
          <a:p>
            <a:r>
              <a:rPr lang="en-US" sz="1600" dirty="0" smtClean="0"/>
              <a:t>LIPA </a:t>
            </a:r>
            <a:r>
              <a:rPr lang="en-US" sz="1600" dirty="0"/>
              <a:t>serves substantially all of Long Island’s electric service customers in Nassau County and </a:t>
            </a:r>
            <a:r>
              <a:rPr lang="en-US" sz="1600" dirty="0" smtClean="0"/>
              <a:t>Suffolk County </a:t>
            </a:r>
            <a:r>
              <a:rPr lang="en-US" sz="1600" dirty="0"/>
              <a:t>(except for the villages of Freeport, Greenport and Rockville Center) and the </a:t>
            </a:r>
            <a:r>
              <a:rPr lang="en-US" sz="1600" dirty="0" smtClean="0"/>
              <a:t>Rockaway Peninsula </a:t>
            </a:r>
            <a:r>
              <a:rPr lang="en-US" sz="1600" dirty="0"/>
              <a:t>in Queens</a:t>
            </a:r>
          </a:p>
          <a:p>
            <a:pPr lvl="1"/>
            <a:r>
              <a:rPr lang="en-US" sz="1600" dirty="0" smtClean="0"/>
              <a:t>2011 </a:t>
            </a:r>
            <a:r>
              <a:rPr lang="en-US" sz="1600" dirty="0"/>
              <a:t>revenues $3.68 billion - second largest public power utility according to the American </a:t>
            </a:r>
            <a:r>
              <a:rPr lang="en-US" sz="1600" dirty="0" smtClean="0"/>
              <a:t>Public Power </a:t>
            </a:r>
            <a:r>
              <a:rPr lang="en-US" sz="1600" dirty="0"/>
              <a:t>Association (“APPA”)</a:t>
            </a:r>
          </a:p>
          <a:p>
            <a:pPr lvl="1"/>
            <a:r>
              <a:rPr lang="en-US" sz="1600" dirty="0" smtClean="0"/>
              <a:t>1.1 </a:t>
            </a:r>
            <a:r>
              <a:rPr lang="en-US" sz="1600" dirty="0"/>
              <a:t>million customers - third largest public power utility according to the APPA</a:t>
            </a:r>
          </a:p>
          <a:p>
            <a:pPr lvl="1"/>
            <a:r>
              <a:rPr lang="en-US" sz="1600" dirty="0" smtClean="0"/>
              <a:t>2011 </a:t>
            </a:r>
            <a:r>
              <a:rPr lang="en-US" sz="1600" dirty="0"/>
              <a:t>sales totaled more than 20,000 </a:t>
            </a:r>
            <a:r>
              <a:rPr lang="en-US" sz="1600" dirty="0" err="1"/>
              <a:t>GWh</a:t>
            </a:r>
            <a:r>
              <a:rPr lang="en-US" sz="1600" dirty="0"/>
              <a:t> - seventh largest public power utility according to </a:t>
            </a:r>
            <a:r>
              <a:rPr lang="en-US" sz="1600" dirty="0" smtClean="0"/>
              <a:t>the APPA</a:t>
            </a:r>
            <a:endParaRPr lang="en-US" sz="1600" dirty="0"/>
          </a:p>
          <a:p>
            <a:pPr lvl="1"/>
            <a:r>
              <a:rPr lang="en-US" sz="1600" dirty="0" smtClean="0"/>
              <a:t>Record </a:t>
            </a:r>
            <a:r>
              <a:rPr lang="en-US" sz="1600" dirty="0"/>
              <a:t>summer peak load of 5,771 MW set in August 2011</a:t>
            </a:r>
          </a:p>
          <a:p>
            <a:pPr marL="0" indent="0">
              <a:buNone/>
            </a:pPr>
            <a:endParaRPr lang="en-US" sz="1600" dirty="0" smtClean="0"/>
          </a:p>
          <a:p>
            <a:r>
              <a:rPr lang="en-US" sz="1600" dirty="0" smtClean="0"/>
              <a:t>No </a:t>
            </a:r>
            <a:r>
              <a:rPr lang="en-US" sz="1600" dirty="0"/>
              <a:t>significant single customer concentration</a:t>
            </a:r>
          </a:p>
          <a:p>
            <a:pPr lvl="1"/>
            <a:r>
              <a:rPr lang="en-US" sz="1600" dirty="0" smtClean="0"/>
              <a:t>Service </a:t>
            </a:r>
            <a:r>
              <a:rPr lang="en-US" sz="1600" dirty="0"/>
              <a:t>area is largely residential (representing 54% of revenues), with a large portion of </a:t>
            </a:r>
            <a:r>
              <a:rPr lang="en-US" sz="1600" dirty="0" smtClean="0"/>
              <a:t>affluent households</a:t>
            </a:r>
            <a:endParaRPr lang="en-US" sz="1600" dirty="0"/>
          </a:p>
          <a:p>
            <a:pPr lvl="1"/>
            <a:r>
              <a:rPr lang="en-US" sz="1600" dirty="0" smtClean="0"/>
              <a:t>LIPA’s </a:t>
            </a:r>
            <a:r>
              <a:rPr lang="en-US" sz="1600" dirty="0"/>
              <a:t>service territory has no concentrated industrial customer base</a:t>
            </a:r>
          </a:p>
          <a:p>
            <a:pPr lvl="1"/>
            <a:r>
              <a:rPr lang="en-US" sz="1600" dirty="0" smtClean="0"/>
              <a:t>LIPA’s </a:t>
            </a:r>
            <a:r>
              <a:rPr lang="en-US" sz="1600" dirty="0"/>
              <a:t>largest customer, the Long Island Rail Road, accounts for less than 2% of total sales </a:t>
            </a:r>
            <a:r>
              <a:rPr lang="en-US" sz="1600" dirty="0" smtClean="0"/>
              <a:t>and revenue</a:t>
            </a:r>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16</a:t>
            </a:fld>
            <a:endParaRPr lang="en-US" dirty="0"/>
          </a:p>
        </p:txBody>
      </p:sp>
    </p:spTree>
    <p:extLst>
      <p:ext uri="{BB962C8B-B14F-4D97-AF65-F5344CB8AC3E}">
        <p14:creationId xmlns:p14="http://schemas.microsoft.com/office/powerpoint/2010/main" val="4177578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2012 New York State of the State Address</a:t>
            </a:r>
            <a:r>
              <a:rPr lang="en-US" i="1" dirty="0"/>
              <a:t/>
            </a:r>
            <a:br>
              <a:rPr lang="en-US" i="1" dirty="0"/>
            </a:br>
            <a:r>
              <a:rPr lang="en-US" i="1" dirty="0"/>
              <a:t>“Investing in Solar While Protecting Ratepayers”</a:t>
            </a:r>
            <a:endParaRPr lang="en-US" dirty="0"/>
          </a:p>
        </p:txBody>
      </p:sp>
      <p:sp>
        <p:nvSpPr>
          <p:cNvPr id="3" name="Content Placeholder 2"/>
          <p:cNvSpPr>
            <a:spLocks noGrp="1"/>
          </p:cNvSpPr>
          <p:nvPr>
            <p:ph idx="1"/>
          </p:nvPr>
        </p:nvSpPr>
        <p:spPr>
          <a:xfrm>
            <a:off x="457200" y="1295400"/>
            <a:ext cx="8229600" cy="5486400"/>
          </a:xfrm>
        </p:spPr>
        <p:txBody>
          <a:bodyPr/>
          <a:lstStyle/>
          <a:p>
            <a:r>
              <a:rPr lang="en-US" sz="2000" i="1" dirty="0"/>
              <a:t>“Over the decades, we have aggressively developed our hydroelectric resources and are making great progress in tapping our land-based wind resources. Now it is time to focus more attention on exploiting our solar potential that is designed to meet both goals of expanding production of solar energy and protecting the ratepayer</a:t>
            </a:r>
            <a:r>
              <a:rPr lang="en-US" sz="2000" dirty="0"/>
              <a:t>,” </a:t>
            </a:r>
            <a:r>
              <a:rPr lang="en-US" dirty="0"/>
              <a:t>-</a:t>
            </a:r>
            <a:r>
              <a:rPr lang="en-US" dirty="0" smtClean="0"/>
              <a:t>Governor </a:t>
            </a:r>
            <a:r>
              <a:rPr lang="en-US" dirty="0"/>
              <a:t>Andrew Cuomo </a:t>
            </a:r>
          </a:p>
          <a:p>
            <a:pPr marL="0" indent="0">
              <a:buNone/>
            </a:pPr>
            <a:endParaRPr lang="en-US" sz="1200" dirty="0"/>
          </a:p>
          <a:p>
            <a:pPr marL="0" indent="0">
              <a:buNone/>
            </a:pPr>
            <a:r>
              <a:rPr lang="en-US" sz="2000" dirty="0"/>
              <a:t>The Governor, in his </a:t>
            </a:r>
            <a:r>
              <a:rPr lang="en-US" sz="2000" i="1" dirty="0"/>
              <a:t>State of the State Address </a:t>
            </a:r>
            <a:r>
              <a:rPr lang="en-US" sz="2000" dirty="0"/>
              <a:t>called for:</a:t>
            </a:r>
          </a:p>
          <a:p>
            <a:pPr marL="457200" indent="-457200"/>
            <a:r>
              <a:rPr lang="en-US" sz="2000" dirty="0"/>
              <a:t>Increased competitive procurement of large, commercial sized solar projects</a:t>
            </a:r>
          </a:p>
          <a:p>
            <a:pPr marL="457200" indent="-457200"/>
            <a:r>
              <a:rPr lang="en-US" sz="2000" dirty="0"/>
              <a:t>Expand rebate programs for residential &amp; commercial small-to-medium systems</a:t>
            </a:r>
          </a:p>
          <a:p>
            <a:pPr marL="457200" indent="-457200"/>
            <a:r>
              <a:rPr lang="en-US" sz="2000" dirty="0"/>
              <a:t>The </a:t>
            </a:r>
            <a:r>
              <a:rPr lang="en-US" sz="2000" i="1" dirty="0"/>
              <a:t>NY-Sun Initiative </a:t>
            </a:r>
            <a:r>
              <a:rPr lang="en-US" sz="2000" dirty="0"/>
              <a:t>will be capable of doubling the customer-sited photovoltaic capacity that was installed in 2011 </a:t>
            </a:r>
          </a:p>
          <a:p>
            <a:pPr marL="457200" indent="-457200"/>
            <a:r>
              <a:rPr lang="en-US" sz="2000" dirty="0"/>
              <a:t>By 2013, it is estimated that the </a:t>
            </a:r>
            <a:r>
              <a:rPr lang="en-US" sz="2000" i="1" dirty="0"/>
              <a:t>NY-Sun Initiative </a:t>
            </a:r>
            <a:r>
              <a:rPr lang="en-US" sz="2000" dirty="0"/>
              <a:t>will quadruple 2011 capacity</a:t>
            </a:r>
          </a:p>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17</a:t>
            </a:fld>
            <a:endParaRPr lang="en-US" dirty="0"/>
          </a:p>
        </p:txBody>
      </p:sp>
    </p:spTree>
    <p:extLst>
      <p:ext uri="{BB962C8B-B14F-4D97-AF65-F5344CB8AC3E}">
        <p14:creationId xmlns:p14="http://schemas.microsoft.com/office/powerpoint/2010/main" val="779036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LIPA’s Renewable Programs</a:t>
            </a:r>
          </a:p>
        </p:txBody>
      </p:sp>
      <p:sp>
        <p:nvSpPr>
          <p:cNvPr id="3" name="Content Placeholder 2"/>
          <p:cNvSpPr>
            <a:spLocks noGrp="1"/>
          </p:cNvSpPr>
          <p:nvPr>
            <p:ph idx="1"/>
          </p:nvPr>
        </p:nvSpPr>
        <p:spPr>
          <a:xfrm>
            <a:off x="457200" y="1295400"/>
            <a:ext cx="8229600" cy="5486400"/>
          </a:xfrm>
        </p:spPr>
        <p:txBody>
          <a:bodyPr/>
          <a:lstStyle/>
          <a:p>
            <a:r>
              <a:rPr lang="en-US" b="1" dirty="0"/>
              <a:t>Solar Pioneer and Solar Entrepreneur Programs </a:t>
            </a:r>
            <a:r>
              <a:rPr lang="en-US" dirty="0"/>
              <a:t>- Since its inception in 2000, LIPA has rebated over 5,900 solar installations totaling over $141 million in rebates for </a:t>
            </a:r>
            <a:r>
              <a:rPr lang="en-US" i="1" dirty="0"/>
              <a:t>Solar Pioneer </a:t>
            </a:r>
            <a:r>
              <a:rPr lang="en-US" dirty="0"/>
              <a:t>and </a:t>
            </a:r>
            <a:r>
              <a:rPr lang="en-US" i="1" dirty="0"/>
              <a:t>Solar Entrepreneur </a:t>
            </a:r>
            <a:r>
              <a:rPr lang="en-US" dirty="0"/>
              <a:t>participants.  In 2012, the ability for commercial renewable installations were able to remote net meter, and residential solar leasing was authorized in December</a:t>
            </a:r>
          </a:p>
          <a:p>
            <a:endParaRPr lang="en-US" sz="1400" dirty="0"/>
          </a:p>
          <a:p>
            <a:r>
              <a:rPr lang="en-US" b="1" dirty="0"/>
              <a:t>Backyard Wind </a:t>
            </a:r>
            <a:r>
              <a:rPr lang="en-US" dirty="0"/>
              <a:t>- As of December 31, 2012, LIPA’s </a:t>
            </a:r>
            <a:r>
              <a:rPr lang="en-US" i="1" dirty="0"/>
              <a:t>Backyard Wind Program </a:t>
            </a:r>
            <a:r>
              <a:rPr lang="en-US" dirty="0"/>
              <a:t>has rebated $718,087 for 15 wind installations totaling 340 kW of installed capacity</a:t>
            </a:r>
          </a:p>
          <a:p>
            <a:endParaRPr lang="en-US" sz="1400" dirty="0"/>
          </a:p>
          <a:p>
            <a:r>
              <a:rPr lang="en-US" b="1" dirty="0"/>
              <a:t>Solar Carports and </a:t>
            </a:r>
            <a:r>
              <a:rPr lang="en-US" b="1" dirty="0" smtClean="0"/>
              <a:t>LI Solar Farm </a:t>
            </a:r>
            <a:r>
              <a:rPr lang="en-US" dirty="0"/>
              <a:t>- During 2011 and 2012, solar carport projects, comprising a total of 12.8 MW </a:t>
            </a:r>
            <a:r>
              <a:rPr lang="en-US" dirty="0" smtClean="0"/>
              <a:t>capacity</a:t>
            </a:r>
            <a:r>
              <a:rPr lang="en-US" dirty="0"/>
              <a:t>, were completed. These carports are in addition to the 37 MW </a:t>
            </a:r>
            <a:r>
              <a:rPr lang="en-US" dirty="0" smtClean="0"/>
              <a:t>solar </a:t>
            </a:r>
            <a:r>
              <a:rPr lang="en-US" dirty="0"/>
              <a:t>installation at Brookhaven National Laboratory that was completed in 2011</a:t>
            </a:r>
          </a:p>
          <a:p>
            <a:endParaRPr lang="en-US" sz="1400" dirty="0"/>
          </a:p>
          <a:p>
            <a:r>
              <a:rPr lang="en-US" b="1" dirty="0" smtClean="0"/>
              <a:t>CLEAN </a:t>
            </a:r>
            <a:r>
              <a:rPr lang="en-US" b="1" dirty="0"/>
              <a:t>Solar Initiative Feed-In Tariff </a:t>
            </a:r>
            <a:r>
              <a:rPr lang="en-US" dirty="0"/>
              <a:t>- In July 2012, LIPA launched New York State’s first feed-in tariff for solar </a:t>
            </a:r>
            <a:r>
              <a:rPr lang="en-US" dirty="0" smtClean="0"/>
              <a:t>at </a:t>
            </a:r>
            <a:r>
              <a:rPr lang="en-US" dirty="0"/>
              <a:t>a price of $0.22 per kWh</a:t>
            </a:r>
            <a:endParaRPr lang="en-US" u="sng" dirty="0"/>
          </a:p>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18</a:t>
            </a:fld>
            <a:endParaRPr lang="en-US" dirty="0"/>
          </a:p>
        </p:txBody>
      </p:sp>
    </p:spTree>
    <p:extLst>
      <p:ext uri="{BB962C8B-B14F-4D97-AF65-F5344CB8AC3E}">
        <p14:creationId xmlns:p14="http://schemas.microsoft.com/office/powerpoint/2010/main" val="1959406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LIPA’s</a:t>
            </a:r>
            <a:r>
              <a:rPr lang="en-US" i="1" dirty="0"/>
              <a:t> Current Solar Photovoltaic (PV) Initiatives</a:t>
            </a:r>
            <a:endParaRPr lang="en-US" dirty="0"/>
          </a:p>
        </p:txBody>
      </p:sp>
      <p:sp>
        <p:nvSpPr>
          <p:cNvPr id="3" name="Content Placeholder 2"/>
          <p:cNvSpPr>
            <a:spLocks noGrp="1"/>
          </p:cNvSpPr>
          <p:nvPr>
            <p:ph idx="1"/>
          </p:nvPr>
        </p:nvSpPr>
        <p:spPr>
          <a:xfrm>
            <a:off x="457200" y="1295400"/>
            <a:ext cx="8229600" cy="5486400"/>
          </a:xfrm>
        </p:spPr>
        <p:txBody>
          <a:bodyPr/>
          <a:lstStyle/>
          <a:p>
            <a:pPr>
              <a:tabLst>
                <a:tab pos="8229600" algn="r"/>
              </a:tabLst>
            </a:pPr>
            <a:r>
              <a:rPr lang="en-US" sz="2000" i="1" dirty="0"/>
              <a:t>Solar Pioneer &amp; Solar Entrepreneur Programs </a:t>
            </a:r>
            <a:r>
              <a:rPr lang="en-US" sz="2000" dirty="0"/>
              <a:t>(1% peak load)	 ~50 MW</a:t>
            </a:r>
          </a:p>
          <a:p>
            <a:pPr lvl="1">
              <a:tabLst>
                <a:tab pos="8229600" algn="r"/>
              </a:tabLst>
            </a:pPr>
            <a:r>
              <a:rPr lang="en-US" sz="1600" dirty="0"/>
              <a:t>Rebates and net metering for residential systems</a:t>
            </a:r>
          </a:p>
          <a:p>
            <a:pPr lvl="1">
              <a:tabLst>
                <a:tab pos="8229600" algn="r"/>
              </a:tabLst>
            </a:pPr>
            <a:r>
              <a:rPr lang="en-US" sz="1600" dirty="0"/>
              <a:t>Rebates and net metering and remote net metering for commercial customers</a:t>
            </a:r>
          </a:p>
          <a:p>
            <a:pPr lvl="1">
              <a:tabLst>
                <a:tab pos="8229600" algn="r"/>
              </a:tabLst>
            </a:pPr>
            <a:r>
              <a:rPr lang="en-US" sz="1600" dirty="0"/>
              <a:t>More than 5,000 customers enrolled </a:t>
            </a:r>
          </a:p>
          <a:p>
            <a:pPr lvl="1">
              <a:tabLst>
                <a:tab pos="8229600" algn="r"/>
              </a:tabLst>
            </a:pPr>
            <a:r>
              <a:rPr lang="en-US" sz="1600" dirty="0"/>
              <a:t>Projected to grow to 78 MW (AC nameplate) by the end of 2015</a:t>
            </a:r>
          </a:p>
          <a:p>
            <a:pPr lvl="1">
              <a:tabLst>
                <a:tab pos="8229600" algn="r"/>
              </a:tabLst>
            </a:pPr>
            <a:r>
              <a:rPr lang="en-US" sz="1600" dirty="0" smtClean="0"/>
              <a:t>Increased </a:t>
            </a:r>
            <a:r>
              <a:rPr lang="en-US" sz="1600" dirty="0"/>
              <a:t>net metering limit by an additional 2.0% of peak demand adding 100 MW of potential capacity</a:t>
            </a:r>
          </a:p>
          <a:p>
            <a:pPr marL="0" indent="0">
              <a:buNone/>
              <a:tabLst>
                <a:tab pos="8229600" algn="r"/>
              </a:tabLst>
            </a:pPr>
            <a:endParaRPr lang="en-US" sz="800" dirty="0"/>
          </a:p>
          <a:p>
            <a:pPr>
              <a:tabLst>
                <a:tab pos="8229600" algn="r"/>
              </a:tabLst>
            </a:pPr>
            <a:r>
              <a:rPr lang="en-US" sz="2000" i="1" dirty="0"/>
              <a:t>Long Island Uniform Solar Code (LIUSPI)</a:t>
            </a:r>
          </a:p>
          <a:p>
            <a:pPr>
              <a:tabLst>
                <a:tab pos="8229600" algn="r"/>
              </a:tabLst>
            </a:pPr>
            <a:endParaRPr lang="en-US" sz="800" i="1" dirty="0"/>
          </a:p>
          <a:p>
            <a:pPr>
              <a:tabLst>
                <a:tab pos="8229600" algn="r"/>
              </a:tabLst>
            </a:pPr>
            <a:r>
              <a:rPr lang="en-US" sz="2000" i="1" dirty="0"/>
              <a:t>Smart Grid Route 110 Solar Panel Project at LIPA Substations</a:t>
            </a:r>
          </a:p>
          <a:p>
            <a:pPr>
              <a:tabLst>
                <a:tab pos="8229600" algn="r"/>
              </a:tabLst>
            </a:pPr>
            <a:endParaRPr lang="en-US" sz="800" dirty="0"/>
          </a:p>
          <a:p>
            <a:pPr>
              <a:tabLst>
                <a:tab pos="8229600" algn="r"/>
              </a:tabLst>
            </a:pPr>
            <a:r>
              <a:rPr lang="en-US" sz="2000" dirty="0"/>
              <a:t>Utility Scale Solar Projects                                                  </a:t>
            </a:r>
            <a:r>
              <a:rPr lang="en-US" dirty="0"/>
              <a:t>	</a:t>
            </a:r>
            <a:r>
              <a:rPr lang="en-US" sz="2000" dirty="0"/>
              <a:t>~50 MW</a:t>
            </a:r>
          </a:p>
          <a:p>
            <a:pPr lvl="1">
              <a:tabLst>
                <a:tab pos="8229600" algn="r"/>
              </a:tabLst>
            </a:pPr>
            <a:r>
              <a:rPr lang="en-US" sz="1600" i="1" dirty="0"/>
              <a:t>Long Island Solar Farm </a:t>
            </a:r>
            <a:r>
              <a:rPr lang="en-US" sz="1600" dirty="0"/>
              <a:t>(BP Solar) at Brookhaven National Laboratory</a:t>
            </a:r>
          </a:p>
          <a:p>
            <a:pPr lvl="1">
              <a:tabLst>
                <a:tab pos="8229600" algn="r"/>
              </a:tabLst>
            </a:pPr>
            <a:r>
              <a:rPr lang="en-US" sz="1600" i="1" dirty="0"/>
              <a:t>Eastern Long Island Solar Project </a:t>
            </a:r>
            <a:r>
              <a:rPr lang="en-US" sz="1600" dirty="0"/>
              <a:t>(</a:t>
            </a:r>
            <a:r>
              <a:rPr lang="en-US" sz="1600" dirty="0" err="1"/>
              <a:t>enXco</a:t>
            </a:r>
            <a:r>
              <a:rPr lang="en-US" sz="1600" dirty="0"/>
              <a:t>) carports on Suffolk County parking lots</a:t>
            </a:r>
          </a:p>
          <a:p>
            <a:pPr>
              <a:tabLst>
                <a:tab pos="8229600" algn="r"/>
              </a:tabLst>
            </a:pPr>
            <a:endParaRPr lang="en-US" sz="800" i="1" dirty="0"/>
          </a:p>
          <a:p>
            <a:pPr>
              <a:tabLst>
                <a:tab pos="8229600" algn="r"/>
              </a:tabLst>
            </a:pPr>
            <a:r>
              <a:rPr lang="en-US" sz="2000" i="1" dirty="0"/>
              <a:t>CLEAN Solar Initiative </a:t>
            </a:r>
            <a:r>
              <a:rPr lang="en-US" sz="2000" dirty="0"/>
              <a:t>(feed-in tariff aka standard offer)         </a:t>
            </a:r>
            <a:r>
              <a:rPr lang="en-US" sz="2000" dirty="0" smtClean="0"/>
              <a:t> </a:t>
            </a:r>
            <a:r>
              <a:rPr lang="en-US" sz="2000" dirty="0"/>
              <a:t>~50 MW</a:t>
            </a:r>
          </a:p>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19</a:t>
            </a:fld>
            <a:endParaRPr lang="en-US" dirty="0"/>
          </a:p>
        </p:txBody>
      </p:sp>
    </p:spTree>
    <p:extLst>
      <p:ext uri="{BB962C8B-B14F-4D97-AF65-F5344CB8AC3E}">
        <p14:creationId xmlns:p14="http://schemas.microsoft.com/office/powerpoint/2010/main" val="3986148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solidFill>
                  <a:srgbClr val="181300"/>
                </a:solidFill>
              </a:rPr>
              <a:t>About the </a:t>
            </a:r>
            <a:r>
              <a:rPr lang="en-US" sz="2800" dirty="0" err="1" smtClean="0">
                <a:solidFill>
                  <a:srgbClr val="181300"/>
                </a:solidFill>
              </a:rPr>
              <a:t>SunShot</a:t>
            </a:r>
            <a:r>
              <a:rPr lang="en-US" sz="2800" dirty="0" smtClean="0">
                <a:solidFill>
                  <a:srgbClr val="181300"/>
                </a:solidFill>
              </a:rPr>
              <a:t> Solar Outreach Partnership</a:t>
            </a:r>
            <a:endParaRPr lang="en-US" dirty="0"/>
          </a:p>
        </p:txBody>
      </p:sp>
      <p:sp>
        <p:nvSpPr>
          <p:cNvPr id="4" name="Text Placeholder 3"/>
          <p:cNvSpPr>
            <a:spLocks noGrp="1"/>
          </p:cNvSpPr>
          <p:nvPr>
            <p:ph type="body" sz="quarter"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642CEF9C-A152-4A4E-BFD8-E61515FC5ADF}" type="slidenum">
              <a:rPr lang="en-US" smtClean="0"/>
              <a:pPr/>
              <a:t>2</a:t>
            </a:fld>
            <a:endParaRPr lang="en-US"/>
          </a:p>
        </p:txBody>
      </p:sp>
      <p:sp>
        <p:nvSpPr>
          <p:cNvPr id="6" name="Text Placeholder 1"/>
          <p:cNvSpPr>
            <a:spLocks noGrp="1"/>
          </p:cNvSpPr>
          <p:nvPr>
            <p:ph type="body" sz="quarter" idx="11"/>
          </p:nvPr>
        </p:nvSpPr>
        <p:spPr>
          <a:xfrm>
            <a:off x="473598" y="4704182"/>
            <a:ext cx="8261350" cy="1212523"/>
          </a:xfrm>
        </p:spPr>
        <p:txBody>
          <a:bodyPr/>
          <a:lstStyle/>
          <a:p>
            <a:pPr marL="0" indent="0" algn="just">
              <a:buNone/>
            </a:pPr>
            <a:r>
              <a:rPr lang="en-US" sz="2200" dirty="0" smtClean="0"/>
              <a:t>The </a:t>
            </a:r>
            <a:r>
              <a:rPr lang="en-US" sz="2200" dirty="0" err="1" smtClean="0"/>
              <a:t>SunShot</a:t>
            </a:r>
            <a:r>
              <a:rPr lang="en-US" sz="2200" dirty="0" smtClean="0"/>
              <a:t> Solar Outreach Partnership (</a:t>
            </a:r>
            <a:r>
              <a:rPr lang="en-US" sz="2200" dirty="0" err="1" smtClean="0"/>
              <a:t>SolarOPs</a:t>
            </a:r>
            <a:r>
              <a:rPr lang="en-US" sz="2200" dirty="0" smtClean="0"/>
              <a:t>) is a U.S. Department of Energy (DOE) program designed to increase the use and integration of solar energy in communities across the US.</a:t>
            </a:r>
          </a:p>
          <a:p>
            <a:pPr algn="just"/>
            <a:endParaRPr lang="en-US" sz="1200" dirty="0"/>
          </a:p>
        </p:txBody>
      </p:sp>
      <p:pic>
        <p:nvPicPr>
          <p:cNvPr id="2050" name="Picture 2" descr="C:\Documents and Settings\juppal\Desktop\Sunshot-Participating-org-logo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3156" y="1215615"/>
            <a:ext cx="8380537" cy="3178824"/>
          </a:xfrm>
          <a:prstGeom prst="rect">
            <a:avLst/>
          </a:prstGeo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LIPA’s</a:t>
            </a:r>
            <a:r>
              <a:rPr lang="en-US" i="1" dirty="0"/>
              <a:t> Utility-Scale Solar Initiative</a:t>
            </a:r>
            <a:endParaRPr lang="en-US" dirty="0"/>
          </a:p>
        </p:txBody>
      </p:sp>
      <p:sp>
        <p:nvSpPr>
          <p:cNvPr id="3" name="Content Placeholder 2"/>
          <p:cNvSpPr>
            <a:spLocks noGrp="1"/>
          </p:cNvSpPr>
          <p:nvPr>
            <p:ph idx="1"/>
          </p:nvPr>
        </p:nvSpPr>
        <p:spPr>
          <a:xfrm>
            <a:off x="457200" y="1295400"/>
            <a:ext cx="8229600" cy="5486400"/>
          </a:xfrm>
        </p:spPr>
        <p:txBody>
          <a:bodyPr/>
          <a:lstStyle/>
          <a:p>
            <a:r>
              <a:rPr lang="en-US" sz="2000" dirty="0"/>
              <a:t>This is the Largest Solar Energy Project in New York State</a:t>
            </a:r>
          </a:p>
          <a:p>
            <a:pPr lvl="1"/>
            <a:r>
              <a:rPr lang="en-US" dirty="0"/>
              <a:t>Through a Request for Proposals issued in 2008, LIPA, working with its public and private partners, has nearly completed a 50 MW utility-scale solar generation project</a:t>
            </a:r>
          </a:p>
          <a:p>
            <a:pPr lvl="1"/>
            <a:endParaRPr lang="en-US" sz="1400" dirty="0"/>
          </a:p>
          <a:p>
            <a:r>
              <a:rPr lang="en-US" sz="2000" i="1" dirty="0"/>
              <a:t>Long Island Solar Farm </a:t>
            </a:r>
            <a:r>
              <a:rPr lang="en-US" sz="2000" dirty="0"/>
              <a:t>(developed by BP Solar)</a:t>
            </a:r>
          </a:p>
          <a:p>
            <a:pPr lvl="1"/>
            <a:r>
              <a:rPr lang="en-US" dirty="0"/>
              <a:t>32 MW of solar energy located at Brookhaven National Laboratory </a:t>
            </a:r>
          </a:p>
          <a:p>
            <a:pPr lvl="1"/>
            <a:r>
              <a:rPr lang="en-US" dirty="0"/>
              <a:t>Two large-scale arrays on approximately 165 acres</a:t>
            </a:r>
          </a:p>
          <a:p>
            <a:pPr lvl="1"/>
            <a:r>
              <a:rPr lang="en-US" dirty="0"/>
              <a:t>Laboratory-dedicated Solar Research Facility </a:t>
            </a:r>
          </a:p>
          <a:p>
            <a:pPr lvl="1"/>
            <a:r>
              <a:rPr lang="en-US" dirty="0"/>
              <a:t>Among the largest solar projects on Federal Land in the United Sta</a:t>
            </a:r>
            <a:r>
              <a:rPr lang="en-US" sz="2000" dirty="0"/>
              <a:t>tes</a:t>
            </a:r>
          </a:p>
          <a:p>
            <a:pPr lvl="1"/>
            <a:endParaRPr lang="en-US" sz="1400" dirty="0"/>
          </a:p>
          <a:p>
            <a:r>
              <a:rPr lang="en-US" sz="2000" i="1" dirty="0"/>
              <a:t>Eastern Long Island Solar Project </a:t>
            </a:r>
            <a:r>
              <a:rPr lang="en-US" sz="2000" dirty="0"/>
              <a:t>(developed by </a:t>
            </a:r>
            <a:r>
              <a:rPr lang="en-US" sz="2000" dirty="0" err="1" smtClean="0"/>
              <a:t>enXco</a:t>
            </a:r>
            <a:r>
              <a:rPr lang="en-US" sz="2000" dirty="0"/>
              <a:t>)</a:t>
            </a:r>
          </a:p>
          <a:p>
            <a:pPr lvl="1"/>
            <a:r>
              <a:rPr lang="en-US" dirty="0"/>
              <a:t>Up to 17 MW of solar energy on Suffolk County-owned properties</a:t>
            </a:r>
          </a:p>
          <a:p>
            <a:pPr lvl="1"/>
            <a:r>
              <a:rPr lang="en-US" dirty="0"/>
              <a:t>Solar energy systems being installed on newly built carports within existing parking lots</a:t>
            </a:r>
          </a:p>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20</a:t>
            </a:fld>
            <a:endParaRPr lang="en-US" dirty="0"/>
          </a:p>
        </p:txBody>
      </p:sp>
    </p:spTree>
    <p:extLst>
      <p:ext uri="{BB962C8B-B14F-4D97-AF65-F5344CB8AC3E}">
        <p14:creationId xmlns:p14="http://schemas.microsoft.com/office/powerpoint/2010/main" val="2124309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Long Island Solar Farm </a:t>
            </a:r>
            <a:r>
              <a:rPr lang="en-US" dirty="0"/>
              <a:t>at </a:t>
            </a:r>
            <a:r>
              <a:rPr lang="en-US" dirty="0" smtClean="0"/>
              <a:t>Brookhaven </a:t>
            </a:r>
            <a:r>
              <a:rPr lang="en-US" dirty="0"/>
              <a:t>National Laboratory (32 MW)</a:t>
            </a:r>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21</a:t>
            </a:fld>
            <a:endParaRPr lang="en-US" dirty="0"/>
          </a:p>
        </p:txBody>
      </p:sp>
      <p:pic>
        <p:nvPicPr>
          <p:cNvPr id="12308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9091" y="1311129"/>
            <a:ext cx="7588784" cy="478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a:off x="4871778" y="3505200"/>
            <a:ext cx="1364899" cy="215396"/>
          </a:xfrm>
          <a:prstGeom prst="straightConnector1">
            <a:avLst/>
          </a:prstGeom>
          <a:noFill/>
          <a:ln w="38100" cap="flat" cmpd="sng" algn="ctr">
            <a:solidFill>
              <a:srgbClr val="00CC99"/>
            </a:solidFill>
            <a:prstDash val="solid"/>
            <a:tailEnd type="arrow"/>
          </a:ln>
          <a:effectLst/>
        </p:spPr>
      </p:cxnSp>
      <p:cxnSp>
        <p:nvCxnSpPr>
          <p:cNvPr id="16" name="Straight Arrow Connector 15"/>
          <p:cNvCxnSpPr/>
          <p:nvPr/>
        </p:nvCxnSpPr>
        <p:spPr>
          <a:xfrm>
            <a:off x="4659085" y="3720596"/>
            <a:ext cx="145701" cy="957684"/>
          </a:xfrm>
          <a:prstGeom prst="straightConnector1">
            <a:avLst/>
          </a:prstGeom>
          <a:noFill/>
          <a:ln w="38100" cap="flat" cmpd="sng" algn="ctr">
            <a:solidFill>
              <a:srgbClr val="00CC99"/>
            </a:solidFill>
            <a:prstDash val="solid"/>
            <a:tailEnd type="arrow"/>
          </a:ln>
          <a:effectLst/>
        </p:spPr>
      </p:cxnSp>
      <p:sp>
        <p:nvSpPr>
          <p:cNvPr id="15" name="TextBox 14"/>
          <p:cNvSpPr txBox="1"/>
          <p:nvPr/>
        </p:nvSpPr>
        <p:spPr>
          <a:xfrm>
            <a:off x="3985846" y="3274344"/>
            <a:ext cx="885932"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eaLnBrk="0" hangingPunct="0">
              <a:spcBef>
                <a:spcPct val="50000"/>
              </a:spcBef>
            </a:pPr>
            <a:r>
              <a:rPr lang="en-US" sz="1400" dirty="0" smtClean="0">
                <a:solidFill>
                  <a:srgbClr val="000000"/>
                </a:solidFill>
              </a:rPr>
              <a:t>Arrays</a:t>
            </a:r>
            <a:endParaRPr lang="en-US" sz="1400" dirty="0">
              <a:solidFill>
                <a:srgbClr val="000000"/>
              </a:solidFill>
            </a:endParaRPr>
          </a:p>
        </p:txBody>
      </p:sp>
      <p:cxnSp>
        <p:nvCxnSpPr>
          <p:cNvPr id="19" name="Straight Arrow Connector 18"/>
          <p:cNvCxnSpPr/>
          <p:nvPr/>
        </p:nvCxnSpPr>
        <p:spPr>
          <a:xfrm flipV="1">
            <a:off x="4165042" y="5545015"/>
            <a:ext cx="1286189" cy="98938"/>
          </a:xfrm>
          <a:prstGeom prst="straightConnector1">
            <a:avLst/>
          </a:prstGeom>
          <a:noFill/>
          <a:ln w="38100" cap="flat" cmpd="sng" algn="ctr">
            <a:solidFill>
              <a:srgbClr val="00CC99"/>
            </a:solidFill>
            <a:prstDash val="solid"/>
            <a:tailEnd type="arrow"/>
          </a:ln>
          <a:effectLst/>
        </p:spPr>
      </p:cxnSp>
      <p:sp>
        <p:nvSpPr>
          <p:cNvPr id="18" name="TextBox 17"/>
          <p:cNvSpPr txBox="1"/>
          <p:nvPr/>
        </p:nvSpPr>
        <p:spPr>
          <a:xfrm>
            <a:off x="2885296" y="5413120"/>
            <a:ext cx="119291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400" eaLnBrk="0" hangingPunct="0">
              <a:spcBef>
                <a:spcPct val="50000"/>
              </a:spcBef>
            </a:pPr>
            <a:r>
              <a:rPr lang="en-US" sz="1400" dirty="0" smtClean="0">
                <a:solidFill>
                  <a:srgbClr val="000000"/>
                </a:solidFill>
              </a:rPr>
              <a:t>Substation</a:t>
            </a:r>
            <a:endParaRPr lang="en-US" sz="1400" dirty="0">
              <a:solidFill>
                <a:srgbClr val="000000"/>
              </a:solidFill>
            </a:endParaRPr>
          </a:p>
        </p:txBody>
      </p:sp>
    </p:spTree>
    <p:extLst>
      <p:ext uri="{BB962C8B-B14F-4D97-AF65-F5344CB8AC3E}">
        <p14:creationId xmlns:p14="http://schemas.microsoft.com/office/powerpoint/2010/main" val="2647446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Solar Carport (portion) </a:t>
            </a:r>
            <a:r>
              <a:rPr lang="en-US" dirty="0"/>
              <a:t>at H. Lee Dennison Parking Lot, Suffolk County (up-to 17 MW)</a:t>
            </a:r>
          </a:p>
        </p:txBody>
      </p:sp>
      <p:sp>
        <p:nvSpPr>
          <p:cNvPr id="3" name="Content Placeholder 2"/>
          <p:cNvSpPr>
            <a:spLocks noGrp="1"/>
          </p:cNvSpPr>
          <p:nvPr>
            <p:ph idx="1"/>
          </p:nvPr>
        </p:nvSpPr>
        <p:spPr>
          <a:xfrm>
            <a:off x="457200" y="1295400"/>
            <a:ext cx="8229600" cy="5486400"/>
          </a:xfrm>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22</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29" y="1289536"/>
            <a:ext cx="8095165" cy="471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079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LIPA’s</a:t>
            </a:r>
            <a:r>
              <a:rPr lang="en-US" i="1" dirty="0"/>
              <a:t> CLEAN Solar Initiative (feed-in tariff)</a:t>
            </a:r>
            <a:endParaRPr lang="en-US" dirty="0"/>
          </a:p>
        </p:txBody>
      </p:sp>
      <p:sp>
        <p:nvSpPr>
          <p:cNvPr id="3" name="Content Placeholder 2"/>
          <p:cNvSpPr>
            <a:spLocks noGrp="1"/>
          </p:cNvSpPr>
          <p:nvPr>
            <p:ph idx="1"/>
          </p:nvPr>
        </p:nvSpPr>
        <p:spPr>
          <a:xfrm>
            <a:off x="457200" y="1295400"/>
            <a:ext cx="8229600" cy="5486400"/>
          </a:xfrm>
        </p:spPr>
        <p:txBody>
          <a:bodyPr/>
          <a:lstStyle/>
          <a:p>
            <a:r>
              <a:rPr lang="en-US" dirty="0"/>
              <a:t>LIPA’s </a:t>
            </a:r>
            <a:r>
              <a:rPr lang="en-US" i="1" dirty="0"/>
              <a:t>CLEAN Solar Initiative</a:t>
            </a:r>
            <a:r>
              <a:rPr lang="en-US" dirty="0"/>
              <a:t> is a feed-in tariff program (aka, standard offer) in which the owner of an eligible solar photovoltaic (PV) electric system is paid a fixed rate for every solar kilowatt hour generated over the 20-year term of a Power Purchase Agreement between the owner and LIPA</a:t>
            </a:r>
          </a:p>
          <a:p>
            <a:endParaRPr lang="en-US" dirty="0"/>
          </a:p>
          <a:p>
            <a:r>
              <a:rPr lang="en-US" dirty="0"/>
              <a:t>LIPA’s </a:t>
            </a:r>
            <a:r>
              <a:rPr lang="en-US" i="1" dirty="0"/>
              <a:t>CLEAN Solar Initiative</a:t>
            </a:r>
            <a:r>
              <a:rPr lang="en-US" dirty="0"/>
              <a:t> is New York State’s first feed-in tariff program and consistent with Governor Cuomo’s call to expand solar energy in the State</a:t>
            </a:r>
          </a:p>
          <a:p>
            <a:pPr marL="0" indent="0">
              <a:buNone/>
            </a:pPr>
            <a:r>
              <a:rPr lang="en-US" dirty="0"/>
              <a:t> </a:t>
            </a:r>
          </a:p>
          <a:p>
            <a:r>
              <a:rPr lang="en-US" dirty="0"/>
              <a:t>All of the energy that is produced from solar arrays installed through LIPA’s </a:t>
            </a:r>
            <a:r>
              <a:rPr lang="en-US" i="1" dirty="0"/>
              <a:t>CLEAN Solar Initiative </a:t>
            </a:r>
            <a:r>
              <a:rPr lang="en-US" dirty="0"/>
              <a:t>will be fed into the grid and the customer will be paid only for the energy produced  </a:t>
            </a:r>
          </a:p>
          <a:p>
            <a:endParaRPr lang="en-US" dirty="0"/>
          </a:p>
          <a:p>
            <a:r>
              <a:rPr lang="en-US" dirty="0"/>
              <a:t>The feed-in tariff or “standard offer” has been used successfully by other utilities in the United States, Canada, and Europe to encourage solar PV projects and increase the production of renewable energy  </a:t>
            </a:r>
          </a:p>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23</a:t>
            </a:fld>
            <a:endParaRPr lang="en-US" dirty="0"/>
          </a:p>
        </p:txBody>
      </p:sp>
    </p:spTree>
    <p:extLst>
      <p:ext uri="{BB962C8B-B14F-4D97-AF65-F5344CB8AC3E}">
        <p14:creationId xmlns:p14="http://schemas.microsoft.com/office/powerpoint/2010/main" val="274794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a:t>
            </a:r>
            <a:r>
              <a:rPr lang="en-US" i="1" dirty="0"/>
              <a:t>CLEAN Solar Initiative (feed-in tariff) </a:t>
            </a:r>
            <a:r>
              <a:rPr lang="en-US" dirty="0"/>
              <a:t>to Invest in Solar Energy?</a:t>
            </a:r>
          </a:p>
        </p:txBody>
      </p:sp>
      <p:sp>
        <p:nvSpPr>
          <p:cNvPr id="3" name="Content Placeholder 2"/>
          <p:cNvSpPr>
            <a:spLocks noGrp="1"/>
          </p:cNvSpPr>
          <p:nvPr>
            <p:ph idx="1"/>
          </p:nvPr>
        </p:nvSpPr>
        <p:spPr>
          <a:xfrm>
            <a:off x="457200" y="1219200"/>
            <a:ext cx="8229600" cy="5562600"/>
          </a:xfrm>
        </p:spPr>
        <p:txBody>
          <a:bodyPr/>
          <a:lstStyle/>
          <a:p>
            <a:r>
              <a:rPr lang="en-US" dirty="0"/>
              <a:t>Help meet Governor’s goal of quadrupling customer-sited PV that was installed in 2011 by 2013</a:t>
            </a:r>
          </a:p>
          <a:p>
            <a:endParaRPr lang="en-US" dirty="0"/>
          </a:p>
          <a:p>
            <a:r>
              <a:rPr lang="en-US" dirty="0"/>
              <a:t>Expand development of larger solar systems on Long Island and diversify LIPA’s energy portfolio – current rebate program limits size to </a:t>
            </a:r>
            <a:r>
              <a:rPr lang="en-US" dirty="0" smtClean="0"/>
              <a:t>10 kW for residential systems and 100kW for commercial and not-for-profit systems</a:t>
            </a:r>
            <a:endParaRPr lang="en-US" dirty="0"/>
          </a:p>
          <a:p>
            <a:endParaRPr lang="en-US" dirty="0"/>
          </a:p>
          <a:p>
            <a:r>
              <a:rPr lang="en-US" dirty="0"/>
              <a:t>Pay for the actual performance of the solar arrays over a 20-year term</a:t>
            </a:r>
          </a:p>
          <a:p>
            <a:endParaRPr lang="en-US" dirty="0"/>
          </a:p>
          <a:p>
            <a:r>
              <a:rPr lang="en-US" dirty="0"/>
              <a:t>Enable developer to get project financing through use of LIPA Power Purchase Agreement (PPA)</a:t>
            </a:r>
          </a:p>
          <a:p>
            <a:endParaRPr lang="en-US" dirty="0"/>
          </a:p>
          <a:p>
            <a:r>
              <a:rPr lang="en-US" dirty="0"/>
              <a:t>No lost revenue impact associated with net metering or remote net metering</a:t>
            </a:r>
          </a:p>
          <a:p>
            <a:endParaRPr lang="en-US" dirty="0"/>
          </a:p>
          <a:p>
            <a:r>
              <a:rPr lang="en-US" dirty="0"/>
              <a:t>Viewed favorably by Long Island solar contractors</a:t>
            </a:r>
          </a:p>
          <a:p>
            <a:endParaRPr lang="en-US" dirty="0"/>
          </a:p>
          <a:p>
            <a:r>
              <a:rPr lang="en-US" dirty="0"/>
              <a:t>Facilitates solar energy growth in manageable sized tranches</a:t>
            </a:r>
          </a:p>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24</a:t>
            </a:fld>
            <a:endParaRPr lang="en-US" dirty="0"/>
          </a:p>
        </p:txBody>
      </p:sp>
    </p:spTree>
    <p:extLst>
      <p:ext uri="{BB962C8B-B14F-4D97-AF65-F5344CB8AC3E}">
        <p14:creationId xmlns:p14="http://schemas.microsoft.com/office/powerpoint/2010/main" val="2932169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a:t>
            </a:r>
            <a:r>
              <a:rPr lang="en-US" i="1" dirty="0"/>
              <a:t>CLEAN Solar Initiative </a:t>
            </a:r>
            <a:r>
              <a:rPr lang="en-US" i="1" dirty="0" smtClean="0"/>
              <a:t>(</a:t>
            </a:r>
            <a:r>
              <a:rPr lang="en-US" i="1" dirty="0"/>
              <a:t>feed-in tariff) </a:t>
            </a:r>
            <a:r>
              <a:rPr lang="en-US" dirty="0"/>
              <a:t>Documents</a:t>
            </a:r>
          </a:p>
        </p:txBody>
      </p:sp>
      <p:sp>
        <p:nvSpPr>
          <p:cNvPr id="3" name="Content Placeholder 2"/>
          <p:cNvSpPr>
            <a:spLocks noGrp="1"/>
          </p:cNvSpPr>
          <p:nvPr>
            <p:ph idx="1"/>
          </p:nvPr>
        </p:nvSpPr>
        <p:spPr>
          <a:xfrm>
            <a:off x="457200" y="1295400"/>
            <a:ext cx="8229600" cy="5486400"/>
          </a:xfrm>
        </p:spPr>
        <p:txBody>
          <a:bodyPr/>
          <a:lstStyle/>
          <a:p>
            <a:r>
              <a:rPr lang="en-US" sz="2000" dirty="0"/>
              <a:t>LIPA’s Tariff for Electric Service</a:t>
            </a:r>
          </a:p>
          <a:p>
            <a:pPr lvl="1"/>
            <a:r>
              <a:rPr lang="en-US" dirty="0"/>
              <a:t>Establishes the </a:t>
            </a:r>
            <a:r>
              <a:rPr lang="en-US" i="1" dirty="0"/>
              <a:t>CLEAN Solar Initiative </a:t>
            </a:r>
            <a:r>
              <a:rPr lang="en-US" dirty="0"/>
              <a:t>program</a:t>
            </a:r>
            <a:endParaRPr lang="en-US" u="sng" strike="sngStrike" dirty="0"/>
          </a:p>
          <a:p>
            <a:pPr lvl="1"/>
            <a:r>
              <a:rPr lang="en-US" dirty="0"/>
              <a:t>Authorizes rates, terms, and conditions for participation</a:t>
            </a:r>
          </a:p>
          <a:p>
            <a:endParaRPr lang="en-US" dirty="0"/>
          </a:p>
          <a:p>
            <a:r>
              <a:rPr lang="en-US" sz="2000" dirty="0"/>
              <a:t>Interconnection Agreement </a:t>
            </a:r>
          </a:p>
          <a:p>
            <a:pPr lvl="1"/>
            <a:r>
              <a:rPr lang="en-US" dirty="0"/>
              <a:t>Allows generator to attach to LIPA distribution system</a:t>
            </a:r>
          </a:p>
          <a:p>
            <a:pPr lvl="1"/>
            <a:r>
              <a:rPr lang="en-US" dirty="0"/>
              <a:t>Requires generator to maintain equipment and operating standards</a:t>
            </a:r>
          </a:p>
          <a:p>
            <a:pPr lvl="1"/>
            <a:r>
              <a:rPr lang="en-US" dirty="0"/>
              <a:t>Requires generator to pay the cost of interconnection</a:t>
            </a:r>
          </a:p>
          <a:p>
            <a:pPr lvl="1"/>
            <a:r>
              <a:rPr lang="en-US" dirty="0"/>
              <a:t>Requires generator to pay for system upgrades (if any)</a:t>
            </a:r>
          </a:p>
          <a:p>
            <a:pPr lvl="1"/>
            <a:endParaRPr lang="en-US" dirty="0"/>
          </a:p>
          <a:p>
            <a:r>
              <a:rPr lang="en-US" sz="2000" dirty="0"/>
              <a:t>Power Purchase Agreement </a:t>
            </a:r>
          </a:p>
          <a:p>
            <a:pPr lvl="1"/>
            <a:r>
              <a:rPr lang="en-US" dirty="0"/>
              <a:t>Provides certainty on revenue stream to developer/generator to support financing of the solar generation</a:t>
            </a:r>
          </a:p>
          <a:p>
            <a:pPr lvl="1"/>
            <a:r>
              <a:rPr lang="en-US" dirty="0"/>
              <a:t>Specifies outer limit on commercial operation date or agreement expires</a:t>
            </a:r>
          </a:p>
          <a:p>
            <a:pPr lvl="1"/>
            <a:r>
              <a:rPr lang="en-US" dirty="0"/>
              <a:t>Terms of Power Purchase Agreement are </a:t>
            </a:r>
            <a:r>
              <a:rPr lang="en-US" u="sng" dirty="0"/>
              <a:t>not</a:t>
            </a:r>
            <a:r>
              <a:rPr lang="en-US" dirty="0"/>
              <a:t> negotiable</a:t>
            </a:r>
          </a:p>
          <a:p>
            <a:endParaRPr lang="en-US" sz="1600"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25</a:t>
            </a:fld>
            <a:endParaRPr lang="en-US" dirty="0"/>
          </a:p>
        </p:txBody>
      </p:sp>
    </p:spTree>
    <p:extLst>
      <p:ext uri="{BB962C8B-B14F-4D97-AF65-F5344CB8AC3E}">
        <p14:creationId xmlns:p14="http://schemas.microsoft.com/office/powerpoint/2010/main" val="4172839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CLEAN Solar </a:t>
            </a:r>
            <a:r>
              <a:rPr lang="en-US" dirty="0"/>
              <a:t>Applications </a:t>
            </a:r>
            <a:r>
              <a:rPr lang="en-US" dirty="0" smtClean="0"/>
              <a:t>Received</a:t>
            </a:r>
            <a:br>
              <a:rPr lang="en-US" dirty="0" smtClean="0"/>
            </a:br>
            <a:r>
              <a:rPr lang="en-US" dirty="0" smtClean="0"/>
              <a:t>(July </a:t>
            </a:r>
            <a:r>
              <a:rPr lang="en-US" dirty="0"/>
              <a:t>16, 2012 – October 19, 2012)</a:t>
            </a:r>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26</a:t>
            </a:fld>
            <a:endParaRPr lang="en-US" dirty="0"/>
          </a:p>
        </p:txBody>
      </p:sp>
      <p:pic>
        <p:nvPicPr>
          <p:cNvPr id="12318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1873" y="1367232"/>
            <a:ext cx="5700254" cy="342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44063" y="5053207"/>
            <a:ext cx="7444152" cy="1015663"/>
          </a:xfrm>
          <a:prstGeom prst="rect">
            <a:avLst/>
          </a:prstGeom>
        </p:spPr>
        <p:txBody>
          <a:bodyPr wrap="square">
            <a:spAutoFit/>
          </a:bodyPr>
          <a:lstStyle/>
          <a:p>
            <a:pPr algn="ctr" defTabSz="914400" eaLnBrk="0" hangingPunct="0">
              <a:spcBef>
                <a:spcPct val="50000"/>
              </a:spcBef>
            </a:pPr>
            <a:r>
              <a:rPr lang="en-US" sz="2000" dirty="0">
                <a:solidFill>
                  <a:srgbClr val="000000"/>
                </a:solidFill>
                <a:latin typeface="Palatino Linotype" pitchFamily="18" charset="0"/>
                <a:ea typeface="+mn-ea"/>
                <a:cs typeface="Arial" charset="0"/>
              </a:rPr>
              <a:t>Many of the category 2 projects and all of the category 3 projects will require detailed interconnection studies before </a:t>
            </a:r>
            <a:r>
              <a:rPr lang="en-US" sz="2000" dirty="0" smtClean="0">
                <a:solidFill>
                  <a:srgbClr val="000000"/>
                </a:solidFill>
                <a:latin typeface="Palatino Linotype" pitchFamily="18" charset="0"/>
                <a:ea typeface="+mn-ea"/>
                <a:cs typeface="Arial" charset="0"/>
              </a:rPr>
              <a:t>being authorized </a:t>
            </a:r>
            <a:r>
              <a:rPr lang="en-US" sz="2000" dirty="0">
                <a:solidFill>
                  <a:srgbClr val="000000"/>
                </a:solidFill>
                <a:latin typeface="Palatino Linotype" pitchFamily="18" charset="0"/>
                <a:ea typeface="+mn-ea"/>
                <a:cs typeface="Arial" charset="0"/>
              </a:rPr>
              <a:t>and entering into a </a:t>
            </a:r>
            <a:r>
              <a:rPr lang="en-US" sz="2000" dirty="0" smtClean="0">
                <a:solidFill>
                  <a:srgbClr val="000000"/>
                </a:solidFill>
                <a:latin typeface="Palatino Linotype" pitchFamily="18" charset="0"/>
                <a:ea typeface="+mn-ea"/>
                <a:cs typeface="Arial" charset="0"/>
              </a:rPr>
              <a:t>PPA  </a:t>
            </a:r>
            <a:endParaRPr lang="en-US" sz="2000" dirty="0">
              <a:solidFill>
                <a:srgbClr val="000000"/>
              </a:solidFill>
              <a:latin typeface="Palatino Linotype" pitchFamily="18" charset="0"/>
              <a:ea typeface="+mn-ea"/>
              <a:cs typeface="Arial" charset="0"/>
            </a:endParaRPr>
          </a:p>
        </p:txBody>
      </p:sp>
    </p:spTree>
    <p:extLst>
      <p:ext uri="{BB962C8B-B14F-4D97-AF65-F5344CB8AC3E}">
        <p14:creationId xmlns:p14="http://schemas.microsoft.com/office/powerpoint/2010/main" val="2611442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LIPA’s</a:t>
            </a:r>
            <a:r>
              <a:rPr lang="en-US" i="1" dirty="0"/>
              <a:t> CLEAN Solar Initiative </a:t>
            </a:r>
            <a:r>
              <a:rPr lang="en-US" i="1" dirty="0" smtClean="0"/>
              <a:t>– Lessons Learned	</a:t>
            </a:r>
            <a:endParaRPr lang="en-US" dirty="0"/>
          </a:p>
        </p:txBody>
      </p:sp>
      <p:sp>
        <p:nvSpPr>
          <p:cNvPr id="3" name="Content Placeholder 2"/>
          <p:cNvSpPr>
            <a:spLocks noGrp="1"/>
          </p:cNvSpPr>
          <p:nvPr>
            <p:ph idx="1"/>
          </p:nvPr>
        </p:nvSpPr>
        <p:spPr>
          <a:xfrm>
            <a:off x="445477" y="1371600"/>
            <a:ext cx="8229600" cy="4572000"/>
          </a:xfrm>
        </p:spPr>
        <p:txBody>
          <a:bodyPr/>
          <a:lstStyle/>
          <a:p>
            <a:pPr lvl="0"/>
            <a:r>
              <a:rPr lang="en-US" dirty="0"/>
              <a:t>Consider alternate pricing mechanism </a:t>
            </a:r>
            <a:endParaRPr lang="en-US" dirty="0" smtClean="0"/>
          </a:p>
          <a:p>
            <a:pPr lvl="1"/>
            <a:r>
              <a:rPr lang="en-US" dirty="0" smtClean="0"/>
              <a:t>Price could vary by size of project, or geographic  location</a:t>
            </a:r>
          </a:p>
          <a:p>
            <a:pPr lvl="1"/>
            <a:r>
              <a:rPr lang="en-US" dirty="0" smtClean="0"/>
              <a:t>Consider having applicants submit price bids</a:t>
            </a:r>
            <a:endParaRPr lang="en-US" dirty="0"/>
          </a:p>
          <a:p>
            <a:pPr lvl="0"/>
            <a:endParaRPr lang="en-US" sz="1400" dirty="0" smtClean="0"/>
          </a:p>
          <a:p>
            <a:pPr lvl="0"/>
            <a:r>
              <a:rPr lang="en-US" dirty="0" smtClean="0"/>
              <a:t>Consider better identifying </a:t>
            </a:r>
            <a:r>
              <a:rPr lang="en-US" dirty="0"/>
              <a:t>those projects that are of “best value” to </a:t>
            </a:r>
            <a:r>
              <a:rPr lang="en-US" dirty="0" smtClean="0"/>
              <a:t>LIPA</a:t>
            </a:r>
          </a:p>
          <a:p>
            <a:pPr lvl="1"/>
            <a:r>
              <a:rPr lang="en-US" dirty="0" smtClean="0"/>
              <a:t>Target specific areas on the T&amp;D system</a:t>
            </a:r>
            <a:endParaRPr lang="en-US" dirty="0"/>
          </a:p>
          <a:p>
            <a:pPr lvl="0"/>
            <a:endParaRPr lang="en-US" sz="1400" dirty="0" smtClean="0"/>
          </a:p>
          <a:p>
            <a:pPr lvl="0"/>
            <a:r>
              <a:rPr lang="en-US" dirty="0" smtClean="0"/>
              <a:t>Streamline </a:t>
            </a:r>
            <a:r>
              <a:rPr lang="en-US" dirty="0"/>
              <a:t>the </a:t>
            </a:r>
            <a:r>
              <a:rPr lang="en-US" dirty="0" smtClean="0"/>
              <a:t>process </a:t>
            </a:r>
            <a:r>
              <a:rPr lang="en-US" dirty="0"/>
              <a:t>with </a:t>
            </a:r>
            <a:r>
              <a:rPr lang="en-US" dirty="0" smtClean="0"/>
              <a:t>Small Generator Interconnection  Procedure (SGIP)</a:t>
            </a:r>
            <a:endParaRPr lang="en-US" dirty="0"/>
          </a:p>
          <a:p>
            <a:pPr lvl="0"/>
            <a:endParaRPr lang="en-US" sz="1400" dirty="0" smtClean="0"/>
          </a:p>
          <a:p>
            <a:pPr lvl="0"/>
            <a:r>
              <a:rPr lang="en-US" dirty="0" smtClean="0"/>
              <a:t>Consider </a:t>
            </a:r>
            <a:r>
              <a:rPr lang="en-US" dirty="0"/>
              <a:t>municipal timing and availability </a:t>
            </a:r>
            <a:r>
              <a:rPr lang="en-US" dirty="0" smtClean="0"/>
              <a:t>issues</a:t>
            </a:r>
          </a:p>
          <a:p>
            <a:pPr lvl="1"/>
            <a:r>
              <a:rPr lang="en-US" dirty="0" smtClean="0"/>
              <a:t>Municipal customers generally need more time to respond</a:t>
            </a:r>
          </a:p>
          <a:p>
            <a:pPr lvl="0"/>
            <a:endParaRPr lang="en-US" sz="1400" dirty="0" smtClean="0"/>
          </a:p>
          <a:p>
            <a:pPr lvl="0"/>
            <a:r>
              <a:rPr lang="en-US" dirty="0" smtClean="0"/>
              <a:t>Consider limiting </a:t>
            </a:r>
            <a:r>
              <a:rPr lang="en-US" dirty="0"/>
              <a:t>the size of the </a:t>
            </a:r>
            <a:r>
              <a:rPr lang="en-US" dirty="0" smtClean="0"/>
              <a:t>projects</a:t>
            </a:r>
          </a:p>
          <a:p>
            <a:pPr lvl="1"/>
            <a:r>
              <a:rPr lang="en-US" dirty="0" smtClean="0"/>
              <a:t>Large projects over 2.0 MW require longer and more involved review of potential interconnection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27</a:t>
            </a:fld>
            <a:endParaRPr lang="en-US" dirty="0"/>
          </a:p>
        </p:txBody>
      </p:sp>
    </p:spTree>
    <p:extLst>
      <p:ext uri="{BB962C8B-B14F-4D97-AF65-F5344CB8AC3E}">
        <p14:creationId xmlns:p14="http://schemas.microsoft.com/office/powerpoint/2010/main" val="22936184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LIPA’s</a:t>
            </a:r>
            <a:r>
              <a:rPr lang="en-US" i="1" dirty="0" smtClean="0"/>
              <a:t> </a:t>
            </a:r>
            <a:r>
              <a:rPr lang="en-US" i="1" dirty="0"/>
              <a:t>CLEAN Solar Initiative </a:t>
            </a:r>
            <a:r>
              <a:rPr lang="en-US" i="1" dirty="0" smtClean="0"/>
              <a:t>II </a:t>
            </a:r>
            <a:r>
              <a:rPr lang="en-US" dirty="0" smtClean="0"/>
              <a:t>Goals &amp; Objectives</a:t>
            </a:r>
            <a:br>
              <a:rPr lang="en-US" dirty="0" smtClean="0"/>
            </a:br>
            <a:r>
              <a:rPr lang="en-US" i="1" dirty="0" smtClean="0"/>
              <a:t>	</a:t>
            </a:r>
            <a:endParaRPr lang="en-US" dirty="0"/>
          </a:p>
        </p:txBody>
      </p:sp>
      <p:sp>
        <p:nvSpPr>
          <p:cNvPr id="3" name="Content Placeholder 2"/>
          <p:cNvSpPr>
            <a:spLocks noGrp="1"/>
          </p:cNvSpPr>
          <p:nvPr>
            <p:ph idx="1"/>
          </p:nvPr>
        </p:nvSpPr>
        <p:spPr>
          <a:xfrm>
            <a:off x="457200" y="1863968"/>
            <a:ext cx="8229600" cy="4232031"/>
          </a:xfrm>
        </p:spPr>
        <p:txBody>
          <a:bodyPr/>
          <a:lstStyle/>
          <a:p>
            <a:r>
              <a:rPr lang="en-US" dirty="0" smtClean="0"/>
              <a:t>Get best customer benefit from CSI-II</a:t>
            </a:r>
          </a:p>
          <a:p>
            <a:pPr marL="0" indent="0">
              <a:buNone/>
            </a:pPr>
            <a:endParaRPr lang="en-US" dirty="0" smtClean="0"/>
          </a:p>
          <a:p>
            <a:r>
              <a:rPr lang="en-US" dirty="0" smtClean="0"/>
              <a:t>Provide availability for municipalities to participate</a:t>
            </a:r>
          </a:p>
          <a:p>
            <a:pPr marL="0" indent="0">
              <a:buNone/>
            </a:pPr>
            <a:endParaRPr lang="en-US" dirty="0" smtClean="0"/>
          </a:p>
          <a:p>
            <a:r>
              <a:rPr lang="en-US" dirty="0" smtClean="0"/>
              <a:t>Streamline interconnection process</a:t>
            </a:r>
          </a:p>
          <a:p>
            <a:pPr marL="0" indent="0">
              <a:buNone/>
            </a:pPr>
            <a:endParaRPr lang="en-US" dirty="0" smtClean="0"/>
          </a:p>
          <a:p>
            <a:r>
              <a:rPr lang="en-US" dirty="0" smtClean="0"/>
              <a:t>Focus on distribution of projects on Substation &amp; Transmission constrained areas in service territory</a:t>
            </a:r>
          </a:p>
          <a:p>
            <a:pPr marL="0" indent="0">
              <a:buNone/>
            </a:pPr>
            <a:endParaRPr lang="en-US" dirty="0" smtClean="0"/>
          </a:p>
          <a:p>
            <a:r>
              <a:rPr lang="en-US" dirty="0" smtClean="0"/>
              <a:t>Eliminate “land rush” application process</a:t>
            </a:r>
            <a:endParaRPr lang="en-US"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28</a:t>
            </a:fld>
            <a:endParaRPr lang="en-US" dirty="0"/>
          </a:p>
        </p:txBody>
      </p:sp>
    </p:spTree>
    <p:extLst>
      <p:ext uri="{BB962C8B-B14F-4D97-AF65-F5344CB8AC3E}">
        <p14:creationId xmlns:p14="http://schemas.microsoft.com/office/powerpoint/2010/main" val="37199843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Under Consideration Between </a:t>
            </a:r>
            <a:r>
              <a:rPr lang="en-US" i="1" dirty="0" smtClean="0"/>
              <a:t>CSI-I &amp; CSI-II</a:t>
            </a:r>
            <a:endParaRPr lang="en-US" i="1" dirty="0"/>
          </a:p>
        </p:txBody>
      </p:sp>
      <p:sp>
        <p:nvSpPr>
          <p:cNvPr id="3" name="Content Placeholder 2"/>
          <p:cNvSpPr>
            <a:spLocks noGrp="1"/>
          </p:cNvSpPr>
          <p:nvPr>
            <p:ph idx="1"/>
          </p:nvPr>
        </p:nvSpPr>
        <p:spPr/>
        <p:txBody>
          <a:bodyPr/>
          <a:lstStyle/>
          <a:p>
            <a:pPr marL="0" indent="0">
              <a:buNone/>
            </a:pPr>
            <a:r>
              <a:rPr lang="en-US" sz="2000" dirty="0" smtClean="0"/>
              <a:t>CSI-II Policies Under Consideration….</a:t>
            </a:r>
          </a:p>
          <a:p>
            <a:endParaRPr lang="en-US" dirty="0" smtClean="0"/>
          </a:p>
          <a:p>
            <a:r>
              <a:rPr lang="en-US" dirty="0" smtClean="0"/>
              <a:t>Price reduced to reflect more favorable market conditions</a:t>
            </a:r>
          </a:p>
          <a:p>
            <a:pPr marL="0" indent="0">
              <a:buNone/>
            </a:pPr>
            <a:endParaRPr lang="en-US" dirty="0" smtClean="0"/>
          </a:p>
          <a:p>
            <a:r>
              <a:rPr lang="en-US" dirty="0" smtClean="0"/>
              <a:t>Carve-out for municipal projects</a:t>
            </a:r>
          </a:p>
          <a:p>
            <a:pPr marL="0" indent="0">
              <a:buNone/>
            </a:pPr>
            <a:endParaRPr lang="en-US" dirty="0" smtClean="0"/>
          </a:p>
          <a:p>
            <a:r>
              <a:rPr lang="en-US" dirty="0" smtClean="0"/>
              <a:t>Geographically targeted to load constrained areas</a:t>
            </a:r>
          </a:p>
          <a:p>
            <a:pPr marL="0" indent="0">
              <a:buNone/>
            </a:pPr>
            <a:endParaRPr lang="en-US" dirty="0" smtClean="0"/>
          </a:p>
          <a:p>
            <a:r>
              <a:rPr lang="en-US" dirty="0" smtClean="0"/>
              <a:t>Size limited to 2MW per application</a:t>
            </a:r>
          </a:p>
          <a:p>
            <a:pPr marL="0" indent="0">
              <a:buNone/>
            </a:pPr>
            <a:endParaRPr lang="en-US" dirty="0" smtClean="0"/>
          </a:p>
          <a:p>
            <a:r>
              <a:rPr lang="en-US" dirty="0" smtClean="0"/>
              <a:t>Application to FIT queue and then SGIP queue (FIT-I was opposite)</a:t>
            </a:r>
          </a:p>
          <a:p>
            <a:pPr marL="0" indent="0">
              <a:buNone/>
            </a:pPr>
            <a:endParaRPr lang="en-US" dirty="0" smtClean="0"/>
          </a:p>
          <a:p>
            <a:r>
              <a:rPr lang="en-US" dirty="0" smtClean="0"/>
              <a:t>Potential limit to number of applications awarded per entity</a:t>
            </a:r>
          </a:p>
          <a:p>
            <a:endParaRPr lang="en-US" dirty="0"/>
          </a:p>
        </p:txBody>
      </p:sp>
      <p:sp>
        <p:nvSpPr>
          <p:cNvPr id="4" name="Slide Number Placeholder 3"/>
          <p:cNvSpPr>
            <a:spLocks noGrp="1"/>
          </p:cNvSpPr>
          <p:nvPr>
            <p:ph type="sldNum" sz="quarter" idx="10"/>
          </p:nvPr>
        </p:nvSpPr>
        <p:spPr/>
        <p:txBody>
          <a:bodyPr/>
          <a:lstStyle/>
          <a:p>
            <a:pPr>
              <a:defRPr/>
            </a:pPr>
            <a:fld id="{2363300F-A09A-4E65-9C4E-1F942EB5ED34}" type="slidenum">
              <a:rPr lang="en-US" smtClean="0"/>
              <a:pPr>
                <a:defRPr/>
              </a:pPr>
              <a:t>29</a:t>
            </a:fld>
            <a:endParaRPr lang="en-US" dirty="0"/>
          </a:p>
        </p:txBody>
      </p:sp>
    </p:spTree>
    <p:extLst>
      <p:ext uri="{BB962C8B-B14F-4D97-AF65-F5344CB8AC3E}">
        <p14:creationId xmlns:p14="http://schemas.microsoft.com/office/powerpoint/2010/main" val="3429081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456046" y="5909482"/>
            <a:ext cx="4490664" cy="586853"/>
          </a:xfrm>
        </p:spPr>
        <p:txBody>
          <a:bodyPr/>
          <a:lstStyle/>
          <a:p>
            <a:pPr marL="0" indent="0" algn="ctr">
              <a:spcAft>
                <a:spcPts val="1200"/>
              </a:spcAft>
              <a:buNone/>
              <a:tabLst>
                <a:tab pos="404813" algn="l"/>
              </a:tabLst>
            </a:pPr>
            <a:r>
              <a:rPr lang="en-US" sz="2400" dirty="0" smtClean="0">
                <a:solidFill>
                  <a:schemeClr val="bg2">
                    <a:lumMod val="75000"/>
                  </a:schemeClr>
                </a:solidFill>
              </a:rPr>
              <a:t>www.solaroutreach.org/resources</a:t>
            </a:r>
            <a:endParaRPr lang="en-US" sz="2400" dirty="0">
              <a:solidFill>
                <a:schemeClr val="bg2">
                  <a:lumMod val="75000"/>
                </a:schemeClr>
              </a:solidFill>
            </a:endParaRPr>
          </a:p>
        </p:txBody>
      </p:sp>
      <p:sp>
        <p:nvSpPr>
          <p:cNvPr id="4" name="Title 3"/>
          <p:cNvSpPr>
            <a:spLocks noGrp="1"/>
          </p:cNvSpPr>
          <p:nvPr>
            <p:ph type="title"/>
          </p:nvPr>
        </p:nvSpPr>
        <p:spPr/>
        <p:txBody>
          <a:bodyPr>
            <a:normAutofit/>
          </a:bodyPr>
          <a:lstStyle/>
          <a:p>
            <a:r>
              <a:rPr lang="en-US" sz="2800" dirty="0" smtClean="0">
                <a:solidFill>
                  <a:srgbClr val="181300"/>
                </a:solidFill>
              </a:rPr>
              <a:t>About  the SunShot Solar Outreach Partnership</a:t>
            </a:r>
            <a:endParaRPr lang="en-US" b="0" dirty="0"/>
          </a:p>
        </p:txBody>
      </p:sp>
      <p:sp>
        <p:nvSpPr>
          <p:cNvPr id="8" name="TextBox 7"/>
          <p:cNvSpPr txBox="1"/>
          <p:nvPr/>
        </p:nvSpPr>
        <p:spPr>
          <a:xfrm>
            <a:off x="532435" y="1215342"/>
            <a:ext cx="1634996" cy="510778"/>
          </a:xfrm>
          <a:prstGeom prst="roundRect">
            <a:avLst/>
          </a:prstGeom>
          <a:solidFill>
            <a:schemeClr val="bg2">
              <a:lumMod val="75000"/>
            </a:schemeClr>
          </a:solidFill>
        </p:spPr>
        <p:txBody>
          <a:bodyPr wrap="none" rtlCol="0">
            <a:spAutoFit/>
          </a:bodyPr>
          <a:lstStyle/>
          <a:p>
            <a:r>
              <a:rPr lang="en-US" sz="2400" b="1" dirty="0" smtClean="0">
                <a:solidFill>
                  <a:schemeClr val="bg1"/>
                </a:solidFill>
              </a:rPr>
              <a:t>Resource</a:t>
            </a:r>
            <a:endParaRPr lang="en-US" sz="2400" b="1" dirty="0">
              <a:solidFill>
                <a:schemeClr val="bg1"/>
              </a:solidFill>
            </a:endParaRPr>
          </a:p>
        </p:txBody>
      </p:sp>
      <p:sp>
        <p:nvSpPr>
          <p:cNvPr id="9" name="TextBox 8"/>
          <p:cNvSpPr txBox="1"/>
          <p:nvPr/>
        </p:nvSpPr>
        <p:spPr>
          <a:xfrm>
            <a:off x="2245489" y="1226917"/>
            <a:ext cx="6019737" cy="461665"/>
          </a:xfrm>
          <a:prstGeom prst="rect">
            <a:avLst/>
          </a:prstGeom>
          <a:noFill/>
        </p:spPr>
        <p:txBody>
          <a:bodyPr wrap="square" rtlCol="0">
            <a:spAutoFit/>
          </a:bodyPr>
          <a:lstStyle/>
          <a:p>
            <a:r>
              <a:rPr lang="en-US" sz="2400" b="1" dirty="0" smtClean="0">
                <a:solidFill>
                  <a:schemeClr val="bg2">
                    <a:lumMod val="75000"/>
                  </a:schemeClr>
                </a:solidFill>
              </a:rPr>
              <a:t>Solar Resources Page</a:t>
            </a:r>
            <a:endParaRPr lang="en-US" sz="2400" b="1" dirty="0">
              <a:solidFill>
                <a:schemeClr val="bg2">
                  <a:lumMod val="7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304" y="1799048"/>
            <a:ext cx="6115392" cy="3928975"/>
          </a:xfrm>
          <a:prstGeom prst="rect">
            <a:avLst/>
          </a:prstGeom>
        </p:spPr>
      </p:pic>
    </p:spTree>
    <p:extLst>
      <p:ext uri="{BB962C8B-B14F-4D97-AF65-F5344CB8AC3E}">
        <p14:creationId xmlns:p14="http://schemas.microsoft.com/office/powerpoint/2010/main" val="190998344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icture Placeholder 1"/>
          <p:cNvSpPr>
            <a:spLocks noGrp="1" noTextEdit="1"/>
          </p:cNvSpPr>
          <p:nvPr>
            <p:ph type="pic" idx="11"/>
          </p:nvPr>
        </p:nvSpPr>
        <p:spPr>
          <a:xfrm>
            <a:off x="120650" y="5991225"/>
            <a:ext cx="801688" cy="730250"/>
          </a:xfrm>
        </p:spPr>
      </p:sp>
      <p:sp>
        <p:nvSpPr>
          <p:cNvPr id="3" name="Title 2"/>
          <p:cNvSpPr>
            <a:spLocks noGrp="1"/>
          </p:cNvSpPr>
          <p:nvPr>
            <p:ph type="title"/>
          </p:nvPr>
        </p:nvSpPr>
        <p:spPr>
          <a:xfrm>
            <a:off x="1997075" y="1177925"/>
            <a:ext cx="7140575" cy="989013"/>
          </a:xfrm>
        </p:spPr>
        <p:txBody>
          <a:bodyPr>
            <a:normAutofit fontScale="90000"/>
          </a:bodyPr>
          <a:lstStyle/>
          <a:p>
            <a:pPr eaLnBrk="1" hangingPunct="1">
              <a:defRPr/>
            </a:pPr>
            <a:r>
              <a:rPr lang="en-US" sz="3600" smtClean="0">
                <a:effectLst>
                  <a:outerShdw blurRad="38100" dist="38100" dir="2700000" algn="tl">
                    <a:srgbClr val="C0C0C0"/>
                  </a:outerShdw>
                </a:effectLst>
                <a:latin typeface="Myriad Pro" pitchFamily="34" charset="0"/>
              </a:rPr>
              <a:t>Austin Energy’s </a:t>
            </a:r>
            <a:br>
              <a:rPr lang="en-US" sz="3600" smtClean="0">
                <a:effectLst>
                  <a:outerShdw blurRad="38100" dist="38100" dir="2700000" algn="tl">
                    <a:srgbClr val="C0C0C0"/>
                  </a:outerShdw>
                </a:effectLst>
                <a:latin typeface="Myriad Pro" pitchFamily="34" charset="0"/>
              </a:rPr>
            </a:br>
            <a:r>
              <a:rPr lang="en-US" sz="3600" smtClean="0">
                <a:effectLst>
                  <a:outerShdw blurRad="38100" dist="38100" dir="2700000" algn="tl">
                    <a:srgbClr val="C0C0C0"/>
                  </a:outerShdw>
                </a:effectLst>
                <a:latin typeface="Myriad Pro" pitchFamily="34" charset="0"/>
              </a:rPr>
              <a:t>Residential Solar Rate</a:t>
            </a:r>
          </a:p>
        </p:txBody>
      </p:sp>
      <p:sp>
        <p:nvSpPr>
          <p:cNvPr id="4" name="Content Placeholder 3"/>
          <p:cNvSpPr>
            <a:spLocks noGrp="1"/>
          </p:cNvSpPr>
          <p:nvPr>
            <p:ph idx="1"/>
          </p:nvPr>
        </p:nvSpPr>
        <p:spPr>
          <a:xfrm>
            <a:off x="1997075" y="2232025"/>
            <a:ext cx="7140575" cy="417513"/>
          </a:xfrm>
        </p:spPr>
        <p:txBody>
          <a:bodyPr rtlCol="0"/>
          <a:lstStyle/>
          <a:p>
            <a:pPr eaLnBrk="1" fontAlgn="auto" hangingPunct="1">
              <a:spcAft>
                <a:spcPts val="0"/>
              </a:spcAft>
              <a:defRPr/>
            </a:pPr>
            <a:endParaRPr lang="en-US"/>
          </a:p>
        </p:txBody>
      </p:sp>
      <p:sp>
        <p:nvSpPr>
          <p:cNvPr id="18437" name="Content Placeholder 4"/>
          <p:cNvSpPr>
            <a:spLocks noGrp="1"/>
          </p:cNvSpPr>
          <p:nvPr>
            <p:ph idx="15"/>
          </p:nvPr>
        </p:nvSpPr>
        <p:spPr>
          <a:xfrm>
            <a:off x="1003300" y="5991225"/>
            <a:ext cx="4483100" cy="730250"/>
          </a:xfrm>
        </p:spPr>
        <p:txBody>
          <a:bodyPr/>
          <a:lstStyle/>
          <a:p>
            <a:pPr eaLnBrk="1" hangingPunct="1">
              <a:buSzTx/>
            </a:pPr>
            <a:r>
              <a:rPr lang="en-US" smtClean="0">
                <a:latin typeface="Helvetica" pitchFamily="34" charset="0"/>
                <a:ea typeface="Helvetica" pitchFamily="34" charset="0"/>
                <a:cs typeface="Helvetica" pitchFamily="34" charset="0"/>
              </a:rPr>
              <a:t>Leslie Libby</a:t>
            </a:r>
          </a:p>
          <a:p>
            <a:pPr eaLnBrk="1" hangingPunct="1">
              <a:buSzTx/>
            </a:pPr>
            <a:r>
              <a:rPr lang="en-US" smtClean="0">
                <a:latin typeface="Helvetica" pitchFamily="34" charset="0"/>
                <a:ea typeface="Helvetica" pitchFamily="34" charset="0"/>
                <a:cs typeface="Helvetica" pitchFamily="34" charset="0"/>
              </a:rPr>
              <a:t>Austin Energy</a:t>
            </a:r>
          </a:p>
          <a:p>
            <a:pPr eaLnBrk="1" hangingPunct="1">
              <a:buSzTx/>
            </a:pPr>
            <a:r>
              <a:rPr lang="en-US" smtClean="0">
                <a:latin typeface="Helvetica" pitchFamily="34" charset="0"/>
                <a:ea typeface="Helvetica" pitchFamily="34" charset="0"/>
                <a:cs typeface="Helvetica" pitchFamily="34" charset="0"/>
              </a:rPr>
              <a:t>Manager of Solar Incentive Programs</a:t>
            </a:r>
          </a:p>
          <a:p>
            <a:pPr eaLnBrk="1" hangingPunct="1">
              <a:buSzTx/>
            </a:pPr>
            <a:endParaRPr lang="en-US" smtClean="0">
              <a:latin typeface="Helvetica" pitchFamily="34" charset="0"/>
              <a:ea typeface="Helvetica" pitchFamily="34" charset="0"/>
              <a:cs typeface="Helvetica" pitchFamily="34" charset="0"/>
            </a:endParaRPr>
          </a:p>
        </p:txBody>
      </p:sp>
    </p:spTree>
    <p:extLst>
      <p:ext uri="{BB962C8B-B14F-4D97-AF65-F5344CB8AC3E}">
        <p14:creationId xmlns:p14="http://schemas.microsoft.com/office/powerpoint/2010/main" val="2359625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a:xfrm>
            <a:off x="280988" y="0"/>
            <a:ext cx="8229600" cy="1143000"/>
          </a:xfrm>
        </p:spPr>
        <p:txBody>
          <a:bodyPr/>
          <a:lstStyle/>
          <a:p>
            <a:pPr algn="l"/>
            <a:r>
              <a:rPr lang="en-US" b="1" smtClean="0">
                <a:solidFill>
                  <a:schemeClr val="bg1"/>
                </a:solidFill>
                <a:latin typeface="Myriad Pro" pitchFamily="34" charset="0"/>
              </a:rPr>
              <a:t>Austin Energy - Overview</a:t>
            </a:r>
          </a:p>
        </p:txBody>
      </p:sp>
      <p:pic>
        <p:nvPicPr>
          <p:cNvPr id="19459"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977900" y="2524125"/>
            <a:ext cx="2873375" cy="2371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t="14093"/>
          <a:stretch>
            <a:fillRect/>
          </a:stretch>
        </p:blipFill>
        <p:spPr bwMode="auto">
          <a:xfrm>
            <a:off x="4589463" y="2770188"/>
            <a:ext cx="344805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7"/>
          <p:cNvSpPr txBox="1">
            <a:spLocks noChangeArrowheads="1"/>
          </p:cNvSpPr>
          <p:nvPr/>
        </p:nvSpPr>
        <p:spPr bwMode="auto">
          <a:xfrm>
            <a:off x="833438" y="1887538"/>
            <a:ext cx="3178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defTabSz="914400" eaLnBrk="1" hangingPunct="1">
              <a:spcBef>
                <a:spcPct val="50000"/>
              </a:spcBef>
            </a:pPr>
            <a:r>
              <a:rPr lang="en-US" b="1" smtClean="0">
                <a:solidFill>
                  <a:prstClr val="black"/>
                </a:solidFill>
                <a:ea typeface="+mn-ea"/>
                <a:cs typeface="+mn-cs"/>
              </a:rPr>
              <a:t>Austin Energy Service Area</a:t>
            </a:r>
          </a:p>
        </p:txBody>
      </p:sp>
      <p:sp>
        <p:nvSpPr>
          <p:cNvPr id="19462" name="Text Box 8"/>
          <p:cNvSpPr txBox="1">
            <a:spLocks noChangeArrowheads="1"/>
          </p:cNvSpPr>
          <p:nvPr/>
        </p:nvSpPr>
        <p:spPr bwMode="auto">
          <a:xfrm>
            <a:off x="5105400" y="1887538"/>
            <a:ext cx="2039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spcBef>
                <a:spcPct val="50000"/>
              </a:spcBef>
            </a:pPr>
            <a:r>
              <a:rPr lang="en-US" b="1" smtClean="0">
                <a:solidFill>
                  <a:prstClr val="black"/>
                </a:solidFill>
                <a:ea typeface="+mn-ea"/>
                <a:cs typeface="+mn-cs"/>
              </a:rPr>
              <a:t>Austin Energy Customer Profile</a:t>
            </a:r>
          </a:p>
        </p:txBody>
      </p:sp>
    </p:spTree>
    <p:extLst>
      <p:ext uri="{BB962C8B-B14F-4D97-AF65-F5344CB8AC3E}">
        <p14:creationId xmlns:p14="http://schemas.microsoft.com/office/powerpoint/2010/main" val="8655248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242888" y="0"/>
            <a:ext cx="8229600" cy="1143000"/>
          </a:xfrm>
        </p:spPr>
        <p:txBody>
          <a:bodyPr/>
          <a:lstStyle/>
          <a:p>
            <a:pPr algn="l"/>
            <a:r>
              <a:rPr lang="en-US" sz="3200" b="1" smtClean="0">
                <a:solidFill>
                  <a:schemeClr val="bg1"/>
                </a:solidFill>
                <a:latin typeface="Myriad Pro" pitchFamily="34" charset="0"/>
              </a:rPr>
              <a:t>Projected Overall Generation Portfolio</a:t>
            </a:r>
          </a:p>
        </p:txBody>
      </p:sp>
      <p:sp>
        <p:nvSpPr>
          <p:cNvPr id="20483" name="Rectangle 3"/>
          <p:cNvSpPr>
            <a:spLocks noGrp="1"/>
          </p:cNvSpPr>
          <p:nvPr>
            <p:ph type="body" idx="4294967295"/>
          </p:nvPr>
        </p:nvSpPr>
        <p:spPr/>
        <p:txBody>
          <a:bodyPr/>
          <a:lstStyle/>
          <a:p>
            <a:endParaRPr lang="en-US" smtClean="0"/>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192213"/>
            <a:ext cx="8591550" cy="555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901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325"/>
            <a:ext cx="7140575" cy="622300"/>
          </a:xfrm>
        </p:spPr>
        <p:txBody>
          <a:bodyPr/>
          <a:lstStyle/>
          <a:p>
            <a:pPr>
              <a:defRPr/>
            </a:pPr>
            <a:r>
              <a:rPr lang="en-US" sz="3600" smtClean="0">
                <a:effectLst>
                  <a:outerShdw blurRad="38100" dist="38100" dir="2700000" algn="tl">
                    <a:srgbClr val="C0C0C0"/>
                  </a:outerShdw>
                </a:effectLst>
                <a:latin typeface="Myriad Pro" pitchFamily="34" charset="0"/>
              </a:rPr>
              <a:t>AE Solar Goal – 200 MW by 2020</a:t>
            </a:r>
          </a:p>
        </p:txBody>
      </p:sp>
      <p:sp>
        <p:nvSpPr>
          <p:cNvPr id="21507" name="Content Placeholder 2"/>
          <p:cNvSpPr>
            <a:spLocks noGrp="1"/>
          </p:cNvSpPr>
          <p:nvPr>
            <p:ph idx="1"/>
          </p:nvPr>
        </p:nvSpPr>
        <p:spPr>
          <a:xfrm>
            <a:off x="457200" y="1433513"/>
            <a:ext cx="8229600" cy="4775200"/>
          </a:xfrm>
        </p:spPr>
        <p:txBody>
          <a:bodyPr/>
          <a:lstStyle/>
          <a:p>
            <a:pPr>
              <a:buSzTx/>
            </a:pPr>
            <a:r>
              <a:rPr lang="en-US" sz="2800" smtClean="0">
                <a:latin typeface="Helvetica" pitchFamily="34" charset="0"/>
                <a:ea typeface="Helvetica" pitchFamily="34" charset="0"/>
                <a:cs typeface="Helvetica" pitchFamily="34" charset="0"/>
              </a:rPr>
              <a:t>2020 Utility Scale Solar Goal 175 MW</a:t>
            </a:r>
          </a:p>
          <a:p>
            <a:pPr lvl="1">
              <a:buSzTx/>
            </a:pPr>
            <a:r>
              <a:rPr lang="en-US" sz="2400" smtClean="0">
                <a:latin typeface="Helvetica" pitchFamily="34" charset="0"/>
                <a:ea typeface="Helvetica" pitchFamily="34" charset="0"/>
                <a:cs typeface="Helvetica" pitchFamily="34" charset="0"/>
              </a:rPr>
              <a:t>30 MW PPA at Webberville</a:t>
            </a:r>
          </a:p>
          <a:p>
            <a:pPr>
              <a:buSzTx/>
            </a:pPr>
            <a:r>
              <a:rPr lang="en-US" sz="2800" smtClean="0">
                <a:latin typeface="Helvetica" pitchFamily="34" charset="0"/>
                <a:ea typeface="Helvetica" pitchFamily="34" charset="0"/>
                <a:cs typeface="Helvetica" pitchFamily="34" charset="0"/>
              </a:rPr>
              <a:t>2020 Distributed Solar Goal 25 MW</a:t>
            </a:r>
          </a:p>
          <a:p>
            <a:pPr lvl="1">
              <a:buSzTx/>
            </a:pPr>
            <a:r>
              <a:rPr lang="en-US" sz="2400" smtClean="0">
                <a:latin typeface="Helvetica" pitchFamily="34" charset="0"/>
                <a:ea typeface="Helvetica" pitchFamily="34" charset="0"/>
                <a:cs typeface="Helvetica" pitchFamily="34" charset="0"/>
              </a:rPr>
              <a:t>Residential – 7.0 MW</a:t>
            </a:r>
          </a:p>
          <a:p>
            <a:pPr lvl="1">
              <a:buSzTx/>
            </a:pPr>
            <a:r>
              <a:rPr lang="en-US" sz="2400" smtClean="0">
                <a:latin typeface="Helvetica" pitchFamily="34" charset="0"/>
                <a:ea typeface="Helvetica" pitchFamily="34" charset="0"/>
                <a:cs typeface="Helvetica" pitchFamily="34" charset="0"/>
              </a:rPr>
              <a:t>Commercial – 1.4 MW</a:t>
            </a:r>
          </a:p>
          <a:p>
            <a:pPr lvl="1">
              <a:buSzTx/>
            </a:pPr>
            <a:r>
              <a:rPr lang="en-US" sz="2400" smtClean="0">
                <a:latin typeface="Helvetica" pitchFamily="34" charset="0"/>
                <a:ea typeface="Helvetica" pitchFamily="34" charset="0"/>
                <a:cs typeface="Helvetica" pitchFamily="34" charset="0"/>
              </a:rPr>
              <a:t>Municipal and Schools – 1.0 MW</a:t>
            </a:r>
          </a:p>
          <a:p>
            <a:pPr lvl="1">
              <a:buSzTx/>
            </a:pPr>
            <a:r>
              <a:rPr lang="en-US" sz="2400" smtClean="0">
                <a:latin typeface="Helvetica" pitchFamily="34" charset="0"/>
                <a:ea typeface="Helvetica" pitchFamily="34" charset="0"/>
                <a:cs typeface="Helvetica" pitchFamily="34" charset="0"/>
              </a:rPr>
              <a:t>TOTAL – 9.4 MW</a:t>
            </a:r>
          </a:p>
        </p:txBody>
      </p:sp>
      <p:sp>
        <p:nvSpPr>
          <p:cNvPr id="2150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endParaRPr lang="en-US">
              <a:solidFill>
                <a:srgbClr val="898989"/>
              </a:solidFill>
            </a:endParaRPr>
          </a:p>
        </p:txBody>
      </p:sp>
      <p:sp>
        <p:nvSpPr>
          <p:cNvPr id="2150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fontAlgn="base" hangingPunct="1">
              <a:spcBef>
                <a:spcPct val="0"/>
              </a:spcBef>
              <a:spcAft>
                <a:spcPct val="0"/>
              </a:spcAft>
            </a:pPr>
            <a:endParaRPr lang="en-US" smtClean="0">
              <a:solidFill>
                <a:srgbClr val="42A8E1"/>
              </a:solidFill>
              <a:latin typeface="Helvetica" pitchFamily="34" charset="0"/>
              <a:ea typeface="Helvetica" pitchFamily="34" charset="0"/>
              <a:cs typeface="Helvetica" pitchFamily="34" charset="0"/>
            </a:endParaRPr>
          </a:p>
        </p:txBody>
      </p:sp>
    </p:spTree>
    <p:extLst>
      <p:ext uri="{BB962C8B-B14F-4D97-AF65-F5344CB8AC3E}">
        <p14:creationId xmlns:p14="http://schemas.microsoft.com/office/powerpoint/2010/main" val="3263356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87325"/>
            <a:ext cx="7140575" cy="622300"/>
          </a:xfrm>
        </p:spPr>
        <p:txBody>
          <a:bodyPr lIns="0" tIns="0" rIns="0" bIns="0"/>
          <a:lstStyle/>
          <a:p>
            <a:pPr>
              <a:defRPr/>
            </a:pPr>
            <a:r>
              <a:rPr lang="en-US" sz="2800" b="1" smtClean="0">
                <a:solidFill>
                  <a:schemeClr val="bg1"/>
                </a:solidFill>
                <a:effectLst>
                  <a:outerShdw blurRad="38100" dist="38100" dir="2700000" algn="tl">
                    <a:srgbClr val="C0C0C0"/>
                  </a:outerShdw>
                </a:effectLst>
                <a:latin typeface="Myriad Pro" pitchFamily="34" charset="0"/>
              </a:rPr>
              <a:t>Installed Cost of Distributed Solar</a:t>
            </a:r>
          </a:p>
        </p:txBody>
      </p:sp>
      <p:sp>
        <p:nvSpPr>
          <p:cNvPr id="22531" name="Date Placeholder 3"/>
          <p:cNvSpPr txBox="1">
            <a:spLocks noGrp="1"/>
          </p:cNvSpPr>
          <p:nvPr/>
        </p:nvSpPr>
        <p:spPr bwMode="auto">
          <a:xfrm>
            <a:off x="7048500" y="6521450"/>
            <a:ext cx="1781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algn="r" eaLnBrk="1" hangingPunct="1"/>
            <a:endParaRPr lang="en-US" sz="1300" smtClean="0">
              <a:solidFill>
                <a:srgbClr val="898989"/>
              </a:solidFill>
              <a:ea typeface="+mn-ea"/>
              <a:cs typeface="Arial" charset="0"/>
            </a:endParaRPr>
          </a:p>
        </p:txBody>
      </p:sp>
      <p:sp>
        <p:nvSpPr>
          <p:cNvPr id="22532" name="Slide Number Placeholder 4"/>
          <p:cNvSpPr txBox="1">
            <a:spLocks noGrp="1"/>
          </p:cNvSpPr>
          <p:nvPr/>
        </p:nvSpPr>
        <p:spPr bwMode="auto">
          <a:xfrm>
            <a:off x="8243888" y="6116638"/>
            <a:ext cx="5857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algn="r" eaLnBrk="1" hangingPunct="1"/>
            <a:endParaRPr lang="en-US" sz="1300" b="1" smtClean="0">
              <a:solidFill>
                <a:srgbClr val="42A8E1"/>
              </a:solidFill>
              <a:latin typeface="Helvetica" pitchFamily="34" charset="0"/>
              <a:ea typeface="+mn-ea"/>
              <a:cs typeface="Arial" charset="0"/>
            </a:endParaRPr>
          </a:p>
        </p:txBody>
      </p:sp>
      <p:graphicFrame>
        <p:nvGraphicFramePr>
          <p:cNvPr id="22533" name="Object 2"/>
          <p:cNvGraphicFramePr>
            <a:graphicFrameLocks noGrp="1" noChangeAspect="1"/>
          </p:cNvGraphicFramePr>
          <p:nvPr>
            <p:ph idx="4294967295"/>
          </p:nvPr>
        </p:nvGraphicFramePr>
        <p:xfrm>
          <a:off x="1216025" y="1397000"/>
          <a:ext cx="6381750" cy="4999038"/>
        </p:xfrm>
        <a:graphic>
          <a:graphicData uri="http://schemas.openxmlformats.org/presentationml/2006/ole">
            <mc:AlternateContent xmlns:mc="http://schemas.openxmlformats.org/markup-compatibility/2006">
              <mc:Choice xmlns:v="urn:schemas-microsoft-com:vml" Requires="v">
                <p:oleObj spid="_x0000_s1053" name="Chart" r:id="rId3" imgW="11782379" imgH="9229632" progId="Excel.Chart.8">
                  <p:embed/>
                </p:oleObj>
              </mc:Choice>
              <mc:Fallback>
                <p:oleObj name="Chart" r:id="rId3" imgW="11782379" imgH="9229632"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025" y="1397000"/>
                        <a:ext cx="6381750" cy="49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399849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87325"/>
            <a:ext cx="7140575" cy="622300"/>
          </a:xfrm>
        </p:spPr>
        <p:txBody>
          <a:bodyPr lIns="0" tIns="0" rIns="0" bIns="0">
            <a:normAutofit/>
          </a:bodyPr>
          <a:lstStyle/>
          <a:p>
            <a:pPr algn="l" eaLnBrk="1" hangingPunct="1">
              <a:defRPr/>
            </a:pPr>
            <a:r>
              <a:rPr lang="en-US" sz="4000" b="1" smtClean="0">
                <a:solidFill>
                  <a:schemeClr val="bg1"/>
                </a:solidFill>
                <a:effectLst>
                  <a:outerShdw blurRad="38100" dist="38100" dir="2700000" algn="tl">
                    <a:srgbClr val="C0C0C0"/>
                  </a:outerShdw>
                </a:effectLst>
                <a:latin typeface="Myriad Pro" pitchFamily="34" charset="0"/>
              </a:rPr>
              <a:t>Residential  Solar Programs</a:t>
            </a:r>
          </a:p>
        </p:txBody>
      </p:sp>
      <p:sp>
        <p:nvSpPr>
          <p:cNvPr id="23555" name="Content Placeholder 2"/>
          <p:cNvSpPr>
            <a:spLocks noGrp="1"/>
          </p:cNvSpPr>
          <p:nvPr>
            <p:ph idx="4294967295"/>
          </p:nvPr>
        </p:nvSpPr>
        <p:spPr>
          <a:xfrm>
            <a:off x="457200" y="1433513"/>
            <a:ext cx="8229600" cy="4775200"/>
          </a:xfrm>
        </p:spPr>
        <p:txBody>
          <a:bodyPr/>
          <a:lstStyle/>
          <a:p>
            <a:pPr>
              <a:buClr>
                <a:srgbClr val="353535"/>
              </a:buClr>
              <a:buFontTx/>
              <a:buBlip>
                <a:blip r:embed="rId3"/>
              </a:buBlip>
            </a:pPr>
            <a:r>
              <a:rPr lang="en-US" sz="2400" smtClean="0">
                <a:solidFill>
                  <a:srgbClr val="353535"/>
                </a:solidFill>
                <a:latin typeface="Helvetica" pitchFamily="34" charset="0"/>
              </a:rPr>
              <a:t>Residential Rebate $2.00/Watt</a:t>
            </a:r>
          </a:p>
          <a:p>
            <a:pPr>
              <a:buClr>
                <a:srgbClr val="353535"/>
              </a:buClr>
              <a:buFontTx/>
              <a:buBlip>
                <a:blip r:embed="rId3"/>
              </a:buBlip>
            </a:pPr>
            <a:r>
              <a:rPr lang="en-US" sz="2400" smtClean="0">
                <a:solidFill>
                  <a:srgbClr val="353535"/>
                </a:solidFill>
                <a:latin typeface="Helvetica" pitchFamily="34" charset="0"/>
              </a:rPr>
              <a:t>Average Installed Cost for March 2013 - $3.28/Watt</a:t>
            </a:r>
          </a:p>
          <a:p>
            <a:pPr lvl="1">
              <a:buClr>
                <a:srgbClr val="353535"/>
              </a:buClr>
              <a:buFont typeface="Helvetica" pitchFamily="34" charset="0"/>
              <a:buChar char="–"/>
            </a:pPr>
            <a:r>
              <a:rPr lang="en-US" sz="2400" i="1" smtClean="0">
                <a:solidFill>
                  <a:srgbClr val="353535"/>
                </a:solidFill>
                <a:latin typeface="Helvetica" pitchFamily="34" charset="0"/>
              </a:rPr>
              <a:t>SEIA Q2 2012 Report - Austin had the lowest installed cost in the nation ($3.88/W-DC)</a:t>
            </a:r>
          </a:p>
          <a:p>
            <a:pPr>
              <a:buClr>
                <a:srgbClr val="353535"/>
              </a:buClr>
              <a:buFontTx/>
              <a:buBlip>
                <a:blip r:embed="rId3"/>
              </a:buBlip>
            </a:pPr>
            <a:r>
              <a:rPr lang="en-US" sz="2400" smtClean="0">
                <a:solidFill>
                  <a:srgbClr val="353535"/>
                </a:solidFill>
                <a:latin typeface="Helvetica" pitchFamily="34" charset="0"/>
              </a:rPr>
              <a:t>FY04-FY12 Participation - 1918</a:t>
            </a:r>
          </a:p>
          <a:p>
            <a:pPr>
              <a:buClr>
                <a:srgbClr val="353535"/>
              </a:buClr>
              <a:buFontTx/>
              <a:buBlip>
                <a:blip r:embed="rId3"/>
              </a:buBlip>
            </a:pPr>
            <a:r>
              <a:rPr lang="en-US" sz="2400" smtClean="0">
                <a:solidFill>
                  <a:srgbClr val="353535"/>
                </a:solidFill>
                <a:latin typeface="Helvetica" pitchFamily="34" charset="0"/>
              </a:rPr>
              <a:t>FY13 Participation Goals - 660</a:t>
            </a:r>
          </a:p>
          <a:p>
            <a:pPr>
              <a:buClr>
                <a:srgbClr val="353535"/>
              </a:buClr>
              <a:buFontTx/>
              <a:buBlip>
                <a:blip r:embed="rId3"/>
              </a:buBlip>
            </a:pPr>
            <a:r>
              <a:rPr lang="en-US" sz="2400" smtClean="0">
                <a:solidFill>
                  <a:srgbClr val="353535"/>
                </a:solidFill>
                <a:latin typeface="Helvetica" pitchFamily="34" charset="0"/>
              </a:rPr>
              <a:t>Migrated all solar customers from Net Energy Metering to the Residential Solar Rate on October 1, 2012</a:t>
            </a:r>
          </a:p>
          <a:p>
            <a:pPr>
              <a:buClr>
                <a:srgbClr val="353535"/>
              </a:buClr>
              <a:buFontTx/>
              <a:buBlip>
                <a:blip r:embed="rId3"/>
              </a:buBlip>
            </a:pPr>
            <a:r>
              <a:rPr lang="en-US" sz="2400" smtClean="0">
                <a:solidFill>
                  <a:srgbClr val="353535"/>
                </a:solidFill>
                <a:latin typeface="Helvetica" pitchFamily="34" charset="0"/>
              </a:rPr>
              <a:t>Residential Solar Rate with a VOS of $0.128/kWh </a:t>
            </a:r>
          </a:p>
          <a:p>
            <a:pPr>
              <a:buClr>
                <a:srgbClr val="353535"/>
              </a:buClr>
              <a:buFontTx/>
              <a:buBlip>
                <a:blip r:embed="rId3"/>
              </a:buBlip>
            </a:pPr>
            <a:endParaRPr lang="en-US" sz="2400" smtClean="0">
              <a:solidFill>
                <a:srgbClr val="353535"/>
              </a:solidFill>
              <a:latin typeface="Helvetica" pitchFamily="34" charset="0"/>
            </a:endParaRPr>
          </a:p>
          <a:p>
            <a:pPr>
              <a:buClr>
                <a:srgbClr val="353535"/>
              </a:buClr>
              <a:buFontTx/>
              <a:buNone/>
            </a:pPr>
            <a:endParaRPr lang="en-US" sz="2400" smtClean="0">
              <a:solidFill>
                <a:srgbClr val="353535"/>
              </a:solidFill>
              <a:latin typeface="Helvetica" pitchFamily="34" charset="0"/>
            </a:endParaRPr>
          </a:p>
        </p:txBody>
      </p:sp>
      <p:sp>
        <p:nvSpPr>
          <p:cNvPr id="23556" name="Date Placeholder 3"/>
          <p:cNvSpPr txBox="1">
            <a:spLocks noGrp="1"/>
          </p:cNvSpPr>
          <p:nvPr/>
        </p:nvSpPr>
        <p:spPr bwMode="auto">
          <a:xfrm>
            <a:off x="7048500" y="6521450"/>
            <a:ext cx="1781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algn="r" eaLnBrk="1" hangingPunct="1"/>
            <a:endParaRPr lang="en-US" sz="1300" smtClean="0">
              <a:solidFill>
                <a:srgbClr val="898989"/>
              </a:solidFill>
              <a:ea typeface="+mn-ea"/>
              <a:cs typeface="+mn-cs"/>
            </a:endParaRPr>
          </a:p>
        </p:txBody>
      </p:sp>
      <p:sp>
        <p:nvSpPr>
          <p:cNvPr id="23557" name="Slide Number Placeholder 4"/>
          <p:cNvSpPr txBox="1">
            <a:spLocks noGrp="1"/>
          </p:cNvSpPr>
          <p:nvPr/>
        </p:nvSpPr>
        <p:spPr bwMode="auto">
          <a:xfrm>
            <a:off x="8243888" y="6116638"/>
            <a:ext cx="5857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algn="r" eaLnBrk="1" hangingPunct="1"/>
            <a:endParaRPr lang="en-US" sz="1300" b="1" smtClean="0">
              <a:solidFill>
                <a:srgbClr val="42A8E1"/>
              </a:solidFill>
              <a:latin typeface="Helvetica" pitchFamily="34" charset="0"/>
              <a:ea typeface="+mn-ea"/>
              <a:cs typeface="+mn-cs"/>
            </a:endParaRPr>
          </a:p>
        </p:txBody>
      </p:sp>
    </p:spTree>
    <p:extLst>
      <p:ext uri="{BB962C8B-B14F-4D97-AF65-F5344CB8AC3E}">
        <p14:creationId xmlns:p14="http://schemas.microsoft.com/office/powerpoint/2010/main" val="2246282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325"/>
            <a:ext cx="7140575" cy="622300"/>
          </a:xfrm>
        </p:spPr>
        <p:txBody>
          <a:bodyPr/>
          <a:lstStyle/>
          <a:p>
            <a:pPr>
              <a:defRPr/>
            </a:pPr>
            <a:r>
              <a:rPr lang="en-US" sz="3600" dirty="0" smtClean="0"/>
              <a:t>Traditional Net Metering</a:t>
            </a:r>
            <a:endParaRPr lang="en-US" sz="3600" dirty="0"/>
          </a:p>
        </p:txBody>
      </p:sp>
      <p:sp>
        <p:nvSpPr>
          <p:cNvPr id="24579" name="Content Placeholder 2"/>
          <p:cNvSpPr>
            <a:spLocks noGrp="1"/>
          </p:cNvSpPr>
          <p:nvPr>
            <p:ph idx="1"/>
          </p:nvPr>
        </p:nvSpPr>
        <p:spPr>
          <a:xfrm>
            <a:off x="457200" y="1433513"/>
            <a:ext cx="8229600" cy="4775200"/>
          </a:xfrm>
        </p:spPr>
        <p:txBody>
          <a:bodyPr/>
          <a:lstStyle/>
          <a:p>
            <a:pPr>
              <a:buSzTx/>
            </a:pPr>
            <a:r>
              <a:rPr lang="en-US" sz="2000" smtClean="0">
                <a:latin typeface="Helvetica" pitchFamily="34" charset="0"/>
                <a:ea typeface="Helvetica" pitchFamily="34" charset="0"/>
                <a:cs typeface="Helvetica" pitchFamily="34" charset="0"/>
              </a:rPr>
              <a:t>Pros</a:t>
            </a:r>
          </a:p>
          <a:p>
            <a:pPr lvl="1">
              <a:buSzTx/>
            </a:pPr>
            <a:r>
              <a:rPr lang="en-US" sz="2000" smtClean="0">
                <a:latin typeface="Helvetica" pitchFamily="34" charset="0"/>
                <a:ea typeface="Helvetica" pitchFamily="34" charset="0"/>
                <a:cs typeface="Helvetica" pitchFamily="34" charset="0"/>
              </a:rPr>
              <a:t>First step by utilities to recognize that the solar energy value is at least as much as a unit of energy delivered by the utility</a:t>
            </a:r>
          </a:p>
          <a:p>
            <a:pPr lvl="1">
              <a:buSzTx/>
            </a:pPr>
            <a:r>
              <a:rPr lang="en-US" sz="2000" smtClean="0">
                <a:latin typeface="Helvetica" pitchFamily="34" charset="0"/>
                <a:ea typeface="Helvetica" pitchFamily="34" charset="0"/>
                <a:cs typeface="Helvetica" pitchFamily="34" charset="0"/>
              </a:rPr>
              <a:t>Easily administered</a:t>
            </a:r>
          </a:p>
          <a:p>
            <a:pPr>
              <a:buSzTx/>
            </a:pPr>
            <a:r>
              <a:rPr lang="en-US" sz="2000" smtClean="0">
                <a:latin typeface="Helvetica" pitchFamily="34" charset="0"/>
                <a:ea typeface="Helvetica" pitchFamily="34" charset="0"/>
                <a:cs typeface="Helvetica" pitchFamily="34" charset="0"/>
              </a:rPr>
              <a:t>Cons</a:t>
            </a:r>
          </a:p>
          <a:p>
            <a:pPr lvl="1">
              <a:buSzTx/>
            </a:pPr>
            <a:r>
              <a:rPr lang="en-US" sz="2000" smtClean="0">
                <a:latin typeface="Helvetica" pitchFamily="34" charset="0"/>
                <a:ea typeface="Helvetica" pitchFamily="34" charset="0"/>
                <a:cs typeface="Helvetica" pitchFamily="34" charset="0"/>
              </a:rPr>
              <a:t>Assigns retail value to solar energy – not representative of the true value of solar</a:t>
            </a:r>
          </a:p>
          <a:p>
            <a:pPr lvl="1">
              <a:buSzTx/>
            </a:pPr>
            <a:r>
              <a:rPr lang="en-US" sz="2000" smtClean="0">
                <a:latin typeface="Helvetica" pitchFamily="34" charset="0"/>
                <a:ea typeface="Helvetica" pitchFamily="34" charset="0"/>
                <a:cs typeface="Helvetica" pitchFamily="34" charset="0"/>
              </a:rPr>
              <a:t>No provision to allow utilities to recover full cost of serving solar customers</a:t>
            </a:r>
          </a:p>
          <a:p>
            <a:pPr lvl="1">
              <a:buSzTx/>
            </a:pPr>
            <a:r>
              <a:rPr lang="en-US" sz="2000" smtClean="0">
                <a:latin typeface="Helvetica" pitchFamily="34" charset="0"/>
                <a:ea typeface="Helvetica" pitchFamily="34" charset="0"/>
                <a:cs typeface="Helvetica" pitchFamily="34" charset="0"/>
              </a:rPr>
              <a:t>Excess generation is commonly undervalued at the “avoided cost” rate</a:t>
            </a:r>
          </a:p>
          <a:p>
            <a:pPr lvl="1">
              <a:buSzTx/>
            </a:pPr>
            <a:r>
              <a:rPr lang="en-US" sz="2000" smtClean="0">
                <a:latin typeface="Helvetica" pitchFamily="34" charset="0"/>
                <a:ea typeface="Helvetica" pitchFamily="34" charset="0"/>
                <a:cs typeface="Helvetica" pitchFamily="34" charset="0"/>
              </a:rPr>
              <a:t>Tiered rate structures create variable solar values.</a:t>
            </a:r>
          </a:p>
          <a:p>
            <a:pPr>
              <a:buSzTx/>
            </a:pPr>
            <a:endParaRPr lang="en-US" smtClean="0">
              <a:latin typeface="Helvetica" pitchFamily="34" charset="0"/>
              <a:ea typeface="Helvetica" pitchFamily="34" charset="0"/>
              <a:cs typeface="Helvetica" pitchFamily="34" charset="0"/>
            </a:endParaRPr>
          </a:p>
        </p:txBody>
      </p:sp>
      <p:sp>
        <p:nvSpPr>
          <p:cNvPr id="2458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endParaRPr lang="en-US">
              <a:solidFill>
                <a:srgbClr val="898989"/>
              </a:solidFill>
            </a:endParaRPr>
          </a:p>
        </p:txBody>
      </p:sp>
      <p:sp>
        <p:nvSpPr>
          <p:cNvPr id="2458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fontAlgn="base" hangingPunct="1">
              <a:spcBef>
                <a:spcPct val="0"/>
              </a:spcBef>
              <a:spcAft>
                <a:spcPct val="0"/>
              </a:spcAft>
            </a:pPr>
            <a:endParaRPr lang="en-US" smtClean="0">
              <a:solidFill>
                <a:srgbClr val="42A8E1"/>
              </a:solidFill>
              <a:latin typeface="Helvetica" pitchFamily="34" charset="0"/>
              <a:ea typeface="Helvetica" pitchFamily="34" charset="0"/>
              <a:cs typeface="Helvetica" pitchFamily="34" charset="0"/>
            </a:endParaRPr>
          </a:p>
        </p:txBody>
      </p:sp>
    </p:spTree>
    <p:extLst>
      <p:ext uri="{BB962C8B-B14F-4D97-AF65-F5344CB8AC3E}">
        <p14:creationId xmlns:p14="http://schemas.microsoft.com/office/powerpoint/2010/main" val="1002437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325"/>
            <a:ext cx="7140575" cy="622300"/>
          </a:xfrm>
        </p:spPr>
        <p:txBody>
          <a:bodyPr/>
          <a:lstStyle/>
          <a:p>
            <a:pPr>
              <a:defRPr/>
            </a:pPr>
            <a:r>
              <a:rPr lang="en-US" sz="2800" smtClean="0">
                <a:effectLst>
                  <a:outerShdw blurRad="38100" dist="38100" dir="2700000" algn="tl">
                    <a:srgbClr val="C0C0C0"/>
                  </a:outerShdw>
                </a:effectLst>
                <a:latin typeface="Myriad Pro" pitchFamily="34" charset="0"/>
              </a:rPr>
              <a:t>Application of the Residential Solar Rate</a:t>
            </a:r>
          </a:p>
        </p:txBody>
      </p:sp>
      <p:sp>
        <p:nvSpPr>
          <p:cNvPr id="25603" name="Content Placeholder 2"/>
          <p:cNvSpPr>
            <a:spLocks noGrp="1"/>
          </p:cNvSpPr>
          <p:nvPr>
            <p:ph idx="1"/>
          </p:nvPr>
        </p:nvSpPr>
        <p:spPr>
          <a:xfrm>
            <a:off x="457200" y="1433513"/>
            <a:ext cx="8229600" cy="4775200"/>
          </a:xfrm>
        </p:spPr>
        <p:txBody>
          <a:bodyPr/>
          <a:lstStyle/>
          <a:p>
            <a:pPr marL="609600" indent="-609600">
              <a:buSzTx/>
              <a:buFontTx/>
              <a:buAutoNum type="arabicPeriod"/>
            </a:pPr>
            <a:r>
              <a:rPr lang="en-US" sz="2400" smtClean="0">
                <a:latin typeface="Helvetica" pitchFamily="34" charset="0"/>
                <a:ea typeface="Helvetica" pitchFamily="34" charset="0"/>
                <a:cs typeface="Helvetica" pitchFamily="34" charset="0"/>
              </a:rPr>
              <a:t>Customer pays for </a:t>
            </a:r>
            <a:r>
              <a:rPr lang="en-US" sz="2400" u="sng" smtClean="0">
                <a:latin typeface="Helvetica" pitchFamily="34" charset="0"/>
                <a:ea typeface="Helvetica" pitchFamily="34" charset="0"/>
                <a:cs typeface="Helvetica" pitchFamily="34" charset="0"/>
              </a:rPr>
              <a:t>total</a:t>
            </a:r>
            <a:r>
              <a:rPr lang="en-US" sz="2400" smtClean="0">
                <a:latin typeface="Helvetica" pitchFamily="34" charset="0"/>
                <a:ea typeface="Helvetica" pitchFamily="34" charset="0"/>
                <a:cs typeface="Helvetica" pitchFamily="34" charset="0"/>
              </a:rPr>
              <a:t> consumption at applicable residential rate, plus applicable charges &amp; adders as any other residential customer</a:t>
            </a:r>
          </a:p>
          <a:p>
            <a:pPr marL="609600" indent="-609600">
              <a:lnSpc>
                <a:spcPct val="80000"/>
              </a:lnSpc>
              <a:spcAft>
                <a:spcPts val="600"/>
              </a:spcAft>
              <a:buSzTx/>
              <a:buFontTx/>
              <a:buAutoNum type="arabicPeriod"/>
            </a:pPr>
            <a:r>
              <a:rPr lang="en-US" sz="2400" smtClean="0">
                <a:latin typeface="Helvetica" pitchFamily="34" charset="0"/>
                <a:ea typeface="Helvetica" pitchFamily="34" charset="0"/>
                <a:cs typeface="Helvetica" pitchFamily="34" charset="0"/>
              </a:rPr>
              <a:t>Austin Energy credits customer for solar production at value calculated using “Value of Solar” (2012  VOS is $0.128/kWh)</a:t>
            </a:r>
          </a:p>
          <a:p>
            <a:pPr marL="609600" indent="-609600">
              <a:lnSpc>
                <a:spcPct val="80000"/>
              </a:lnSpc>
              <a:spcAft>
                <a:spcPts val="600"/>
              </a:spcAft>
              <a:buSzTx/>
              <a:buFontTx/>
              <a:buAutoNum type="arabicPeriod"/>
            </a:pPr>
            <a:r>
              <a:rPr lang="en-US" sz="2400" smtClean="0">
                <a:latin typeface="Helvetica" pitchFamily="34" charset="0"/>
                <a:ea typeface="Helvetica" pitchFamily="34" charset="0"/>
                <a:cs typeface="Helvetica" pitchFamily="34" charset="0"/>
              </a:rPr>
              <a:t>Credits may be applied to all Austin Energy charges</a:t>
            </a:r>
          </a:p>
          <a:p>
            <a:pPr marL="609600" indent="-609600">
              <a:lnSpc>
                <a:spcPct val="80000"/>
              </a:lnSpc>
              <a:spcAft>
                <a:spcPts val="600"/>
              </a:spcAft>
              <a:buSzTx/>
              <a:buFontTx/>
              <a:buAutoNum type="arabicPeriod"/>
            </a:pPr>
            <a:r>
              <a:rPr lang="en-US" sz="2400" smtClean="0">
                <a:latin typeface="Helvetica" pitchFamily="34" charset="0"/>
                <a:ea typeface="Helvetica" pitchFamily="34" charset="0"/>
                <a:cs typeface="Helvetica" pitchFamily="34" charset="0"/>
              </a:rPr>
              <a:t>Credits roll forward month to month until the end of the year at which time any carry over credit resets to zero</a:t>
            </a:r>
          </a:p>
          <a:p>
            <a:pPr marL="609600" indent="-609600">
              <a:lnSpc>
                <a:spcPct val="80000"/>
              </a:lnSpc>
              <a:spcAft>
                <a:spcPts val="600"/>
              </a:spcAft>
              <a:buSzTx/>
              <a:buFontTx/>
              <a:buAutoNum type="arabicPeriod"/>
            </a:pPr>
            <a:r>
              <a:rPr lang="en-US" sz="2400" smtClean="0">
                <a:latin typeface="Helvetica" pitchFamily="34" charset="0"/>
                <a:ea typeface="Helvetica" pitchFamily="34" charset="0"/>
                <a:cs typeface="Helvetica" pitchFamily="34" charset="0"/>
              </a:rPr>
              <a:t>Value of Solar Algorithm is reassessed and applied to the Residential Solar Rate annually</a:t>
            </a:r>
          </a:p>
          <a:p>
            <a:pPr marL="609600" indent="-609600">
              <a:buSzTx/>
            </a:pPr>
            <a:endParaRPr lang="en-US" smtClean="0">
              <a:latin typeface="Helvetica" pitchFamily="34" charset="0"/>
              <a:ea typeface="Helvetica" pitchFamily="34" charset="0"/>
              <a:cs typeface="Helvetica" pitchFamily="34" charset="0"/>
            </a:endParaRPr>
          </a:p>
        </p:txBody>
      </p:sp>
      <p:sp>
        <p:nvSpPr>
          <p:cNvPr id="2560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endParaRPr lang="en-US">
              <a:solidFill>
                <a:srgbClr val="898989"/>
              </a:solidFill>
            </a:endParaRPr>
          </a:p>
        </p:txBody>
      </p:sp>
      <p:sp>
        <p:nvSpPr>
          <p:cNvPr id="2560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fontAlgn="base" hangingPunct="1">
              <a:spcBef>
                <a:spcPct val="0"/>
              </a:spcBef>
              <a:spcAft>
                <a:spcPct val="0"/>
              </a:spcAft>
            </a:pPr>
            <a:endParaRPr lang="en-US" smtClean="0">
              <a:solidFill>
                <a:srgbClr val="42A8E1"/>
              </a:solidFill>
              <a:latin typeface="Helvetica" pitchFamily="34" charset="0"/>
              <a:ea typeface="Helvetica" pitchFamily="34" charset="0"/>
              <a:cs typeface="Helvetica" pitchFamily="34" charset="0"/>
            </a:endParaRPr>
          </a:p>
        </p:txBody>
      </p:sp>
    </p:spTree>
    <p:extLst>
      <p:ext uri="{BB962C8B-B14F-4D97-AF65-F5344CB8AC3E}">
        <p14:creationId xmlns:p14="http://schemas.microsoft.com/office/powerpoint/2010/main" val="75637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325"/>
            <a:ext cx="7140575" cy="622300"/>
          </a:xfrm>
        </p:spPr>
        <p:txBody>
          <a:bodyPr/>
          <a:lstStyle/>
          <a:p>
            <a:pPr>
              <a:defRPr/>
            </a:pPr>
            <a:r>
              <a:rPr lang="en-US" sz="2800" dirty="0" smtClean="0"/>
              <a:t>Residential Solar Credit   </a:t>
            </a:r>
            <a:r>
              <a:rPr lang="en-US" sz="2800" u="sng" dirty="0" smtClean="0"/>
              <a:t>SOLAR VALUES</a:t>
            </a:r>
            <a:endParaRPr lang="en-US" sz="2800" dirty="0"/>
          </a:p>
        </p:txBody>
      </p:sp>
      <p:sp>
        <p:nvSpPr>
          <p:cNvPr id="26627" name="Content Placeholder 2"/>
          <p:cNvSpPr>
            <a:spLocks noGrp="1"/>
          </p:cNvSpPr>
          <p:nvPr>
            <p:ph idx="1"/>
          </p:nvPr>
        </p:nvSpPr>
        <p:spPr>
          <a:xfrm>
            <a:off x="457200" y="1433513"/>
            <a:ext cx="8229600" cy="4775200"/>
          </a:xfrm>
        </p:spPr>
        <p:txBody>
          <a:bodyPr/>
          <a:lstStyle/>
          <a:p>
            <a:pPr eaLnBrk="1" hangingPunct="1">
              <a:buSzTx/>
            </a:pPr>
            <a:r>
              <a:rPr lang="en-US" sz="2200" b="1" u="sng" smtClean="0">
                <a:latin typeface="Helvetica" pitchFamily="34" charset="0"/>
                <a:ea typeface="Helvetica" pitchFamily="34" charset="0"/>
                <a:cs typeface="Helvetica" pitchFamily="34" charset="0"/>
              </a:rPr>
              <a:t>Energy:</a:t>
            </a:r>
            <a:r>
              <a:rPr lang="en-US" sz="2200" b="1" smtClean="0">
                <a:latin typeface="Helvetica" pitchFamily="34" charset="0"/>
                <a:ea typeface="Helvetica" pitchFamily="34" charset="0"/>
                <a:cs typeface="Helvetica" pitchFamily="34" charset="0"/>
              </a:rPr>
              <a:t> </a:t>
            </a:r>
            <a:r>
              <a:rPr lang="en-US" sz="2200" smtClean="0">
                <a:latin typeface="Helvetica" pitchFamily="34" charset="0"/>
                <a:ea typeface="Helvetica" pitchFamily="34" charset="0"/>
                <a:cs typeface="Helvetica" pitchFamily="34" charset="0"/>
              </a:rPr>
              <a:t>PV replaces energy produced by marginal unit in real time; PV value is based on cost of energy it replaces</a:t>
            </a:r>
          </a:p>
          <a:p>
            <a:pPr eaLnBrk="1" hangingPunct="1">
              <a:buSzTx/>
            </a:pPr>
            <a:r>
              <a:rPr lang="en-US" sz="2200" b="1" u="sng" smtClean="0">
                <a:latin typeface="Helvetica" pitchFamily="34" charset="0"/>
                <a:ea typeface="Helvetica" pitchFamily="34" charset="0"/>
                <a:cs typeface="Helvetica" pitchFamily="34" charset="0"/>
              </a:rPr>
              <a:t>Capacity:</a:t>
            </a:r>
            <a:r>
              <a:rPr lang="en-US" sz="2200" b="1" smtClean="0">
                <a:latin typeface="Helvetica" pitchFamily="34" charset="0"/>
                <a:ea typeface="Helvetica" pitchFamily="34" charset="0"/>
                <a:cs typeface="Helvetica" pitchFamily="34" charset="0"/>
              </a:rPr>
              <a:t> </a:t>
            </a:r>
            <a:r>
              <a:rPr lang="en-US" sz="2200" smtClean="0">
                <a:latin typeface="Helvetica" pitchFamily="34" charset="0"/>
                <a:ea typeface="Helvetica" pitchFamily="34" charset="0"/>
                <a:cs typeface="Helvetica" pitchFamily="34" charset="0"/>
              </a:rPr>
              <a:t>PV hourly kW contribution to system multiplied by the capital cost of installing a new gas turbine</a:t>
            </a:r>
          </a:p>
          <a:p>
            <a:pPr eaLnBrk="1" hangingPunct="1">
              <a:buSzTx/>
            </a:pPr>
            <a:r>
              <a:rPr lang="en-US" sz="2200" b="1" u="sng" smtClean="0">
                <a:latin typeface="Helvetica" pitchFamily="34" charset="0"/>
                <a:ea typeface="Helvetica" pitchFamily="34" charset="0"/>
                <a:cs typeface="Helvetica" pitchFamily="34" charset="0"/>
              </a:rPr>
              <a:t>T&amp;D Deferral: </a:t>
            </a:r>
            <a:r>
              <a:rPr lang="en-US" sz="2200" smtClean="0">
                <a:latin typeface="Helvetica" pitchFamily="34" charset="0"/>
                <a:ea typeface="Helvetica" pitchFamily="34" charset="0"/>
                <a:cs typeface="Helvetica" pitchFamily="34" charset="0"/>
              </a:rPr>
              <a:t>Expense savings due to adding distributed PV which can  defer</a:t>
            </a:r>
            <a:r>
              <a:rPr lang="en-US" sz="2200" smtClean="0">
                <a:solidFill>
                  <a:schemeClr val="hlink"/>
                </a:solidFill>
                <a:latin typeface="Helvetica" pitchFamily="34" charset="0"/>
                <a:ea typeface="Helvetica" pitchFamily="34" charset="0"/>
                <a:cs typeface="Helvetica" pitchFamily="34" charset="0"/>
              </a:rPr>
              <a:t> </a:t>
            </a:r>
            <a:r>
              <a:rPr lang="en-US" sz="2200" smtClean="0">
                <a:latin typeface="Helvetica" pitchFamily="34" charset="0"/>
                <a:ea typeface="Helvetica" pitchFamily="34" charset="0"/>
                <a:cs typeface="Helvetica" pitchFamily="34" charset="0"/>
              </a:rPr>
              <a:t>future</a:t>
            </a:r>
            <a:r>
              <a:rPr lang="en-US" sz="2200" smtClean="0">
                <a:solidFill>
                  <a:schemeClr val="hlink"/>
                </a:solidFill>
                <a:latin typeface="Helvetica" pitchFamily="34" charset="0"/>
                <a:ea typeface="Helvetica" pitchFamily="34" charset="0"/>
                <a:cs typeface="Helvetica" pitchFamily="34" charset="0"/>
              </a:rPr>
              <a:t> </a:t>
            </a:r>
            <a:r>
              <a:rPr lang="en-US" sz="2200" smtClean="0">
                <a:latin typeface="Helvetica" pitchFamily="34" charset="0"/>
                <a:ea typeface="Helvetica" pitchFamily="34" charset="0"/>
                <a:cs typeface="Helvetica" pitchFamily="34" charset="0"/>
              </a:rPr>
              <a:t>T&amp;D capital investments;</a:t>
            </a:r>
            <a:r>
              <a:rPr lang="en-US" sz="2200" smtClean="0">
                <a:solidFill>
                  <a:schemeClr val="hlink"/>
                </a:solidFill>
                <a:latin typeface="Helvetica" pitchFamily="34" charset="0"/>
                <a:ea typeface="Helvetica" pitchFamily="34" charset="0"/>
                <a:cs typeface="Helvetica" pitchFamily="34" charset="0"/>
              </a:rPr>
              <a:t> </a:t>
            </a:r>
            <a:r>
              <a:rPr lang="en-US" sz="2200" smtClean="0">
                <a:latin typeface="Helvetica" pitchFamily="34" charset="0"/>
                <a:ea typeface="Helvetica" pitchFamily="34" charset="0"/>
                <a:cs typeface="Helvetica" pitchFamily="34" charset="0"/>
              </a:rPr>
              <a:t>T&amp;D deferral benefit is location-specific</a:t>
            </a:r>
          </a:p>
          <a:p>
            <a:pPr eaLnBrk="1" hangingPunct="1">
              <a:buSzTx/>
            </a:pPr>
            <a:r>
              <a:rPr lang="en-US" sz="2200" b="1" u="sng" smtClean="0">
                <a:latin typeface="Helvetica" pitchFamily="34" charset="0"/>
                <a:ea typeface="Helvetica" pitchFamily="34" charset="0"/>
                <a:cs typeface="Helvetica" pitchFamily="34" charset="0"/>
              </a:rPr>
              <a:t>Loss Savings:</a:t>
            </a:r>
            <a:r>
              <a:rPr lang="en-US" sz="2200" b="1" smtClean="0">
                <a:latin typeface="Helvetica" pitchFamily="34" charset="0"/>
                <a:ea typeface="Helvetica" pitchFamily="34" charset="0"/>
                <a:cs typeface="Helvetica" pitchFamily="34" charset="0"/>
              </a:rPr>
              <a:t> </a:t>
            </a:r>
            <a:r>
              <a:rPr lang="en-US" sz="2200" smtClean="0">
                <a:latin typeface="Helvetica" pitchFamily="34" charset="0"/>
                <a:ea typeface="Helvetica" pitchFamily="34" charset="0"/>
                <a:cs typeface="Helvetica" pitchFamily="34" charset="0"/>
              </a:rPr>
              <a:t>PV produces electricity at point of consumption eliminating need for supplemental energy to cover T&amp;D losses</a:t>
            </a:r>
          </a:p>
          <a:p>
            <a:pPr eaLnBrk="1" hangingPunct="1">
              <a:buSzTx/>
            </a:pPr>
            <a:r>
              <a:rPr lang="en-US" sz="2200" b="1" u="sng" smtClean="0">
                <a:latin typeface="Helvetica" pitchFamily="34" charset="0"/>
                <a:ea typeface="Helvetica" pitchFamily="34" charset="0"/>
                <a:cs typeface="Helvetica" pitchFamily="34" charset="0"/>
              </a:rPr>
              <a:t>Environment:</a:t>
            </a:r>
            <a:r>
              <a:rPr lang="en-US" sz="2200" b="1" smtClean="0">
                <a:latin typeface="Helvetica" pitchFamily="34" charset="0"/>
                <a:ea typeface="Helvetica" pitchFamily="34" charset="0"/>
                <a:cs typeface="Helvetica" pitchFamily="34" charset="0"/>
              </a:rPr>
              <a:t> </a:t>
            </a:r>
            <a:r>
              <a:rPr lang="en-US" sz="2200" smtClean="0">
                <a:latin typeface="Helvetica" pitchFamily="34" charset="0"/>
                <a:ea typeface="Helvetica" pitchFamily="34" charset="0"/>
                <a:cs typeface="Helvetica" pitchFamily="34" charset="0"/>
              </a:rPr>
              <a:t>Based on customer willingness to pay premium prices for green power in Texas</a:t>
            </a:r>
          </a:p>
          <a:p>
            <a:pPr>
              <a:buSzTx/>
            </a:pPr>
            <a:endParaRPr lang="en-US" smtClean="0">
              <a:latin typeface="Helvetica" pitchFamily="34" charset="0"/>
              <a:ea typeface="Helvetica" pitchFamily="34" charset="0"/>
              <a:cs typeface="Helvetica" pitchFamily="34" charset="0"/>
            </a:endParaRPr>
          </a:p>
        </p:txBody>
      </p:sp>
      <p:sp>
        <p:nvSpPr>
          <p:cNvPr id="2662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endParaRPr lang="en-US">
              <a:solidFill>
                <a:srgbClr val="898989"/>
              </a:solidFill>
            </a:endParaRPr>
          </a:p>
        </p:txBody>
      </p:sp>
      <p:sp>
        <p:nvSpPr>
          <p:cNvPr id="2662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fontAlgn="base" hangingPunct="1">
              <a:spcBef>
                <a:spcPct val="0"/>
              </a:spcBef>
              <a:spcAft>
                <a:spcPct val="0"/>
              </a:spcAft>
            </a:pPr>
            <a:endParaRPr lang="en-US" smtClean="0">
              <a:solidFill>
                <a:srgbClr val="42A8E1"/>
              </a:solidFill>
              <a:latin typeface="Helvetica" pitchFamily="34" charset="0"/>
              <a:ea typeface="Helvetica" pitchFamily="34" charset="0"/>
              <a:cs typeface="Helvetica" pitchFamily="34" charset="0"/>
            </a:endParaRPr>
          </a:p>
        </p:txBody>
      </p:sp>
    </p:spTree>
    <p:extLst>
      <p:ext uri="{BB962C8B-B14F-4D97-AF65-F5344CB8AC3E}">
        <p14:creationId xmlns:p14="http://schemas.microsoft.com/office/powerpoint/2010/main" val="3428626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325"/>
            <a:ext cx="7140575" cy="622300"/>
          </a:xfrm>
        </p:spPr>
        <p:txBody>
          <a:bodyPr/>
          <a:lstStyle/>
          <a:p>
            <a:pPr>
              <a:defRPr/>
            </a:pPr>
            <a:r>
              <a:rPr lang="en-US" dirty="0" smtClean="0"/>
              <a:t>PV Value Results by Component and Configuration</a:t>
            </a:r>
            <a:endParaRPr lang="en-US" dirty="0"/>
          </a:p>
        </p:txBody>
      </p:sp>
      <p:sp>
        <p:nvSpPr>
          <p:cNvPr id="2765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endParaRPr lang="en-US">
              <a:solidFill>
                <a:srgbClr val="898989"/>
              </a:solidFill>
            </a:endParaRPr>
          </a:p>
        </p:txBody>
      </p:sp>
      <p:sp>
        <p:nvSpPr>
          <p:cNvPr id="2765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fontAlgn="base" hangingPunct="1">
              <a:spcBef>
                <a:spcPct val="0"/>
              </a:spcBef>
              <a:spcAft>
                <a:spcPct val="0"/>
              </a:spcAft>
            </a:pPr>
            <a:endParaRPr lang="en-US" smtClean="0">
              <a:solidFill>
                <a:srgbClr val="42A8E1"/>
              </a:solidFill>
              <a:latin typeface="Helvetica" pitchFamily="34" charset="0"/>
              <a:ea typeface="Helvetica" pitchFamily="34" charset="0"/>
              <a:cs typeface="Helvetica" pitchFamily="34" charset="0"/>
            </a:endParaRPr>
          </a:p>
        </p:txBody>
      </p:sp>
      <p:pic>
        <p:nvPicPr>
          <p:cNvPr id="27653" name="Content Placeholder 5"/>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258888"/>
            <a:ext cx="8004175" cy="4857750"/>
          </a:xfrm>
        </p:spPr>
      </p:pic>
    </p:spTree>
    <p:extLst>
      <p:ext uri="{BB962C8B-B14F-4D97-AF65-F5344CB8AC3E}">
        <p14:creationId xmlns:p14="http://schemas.microsoft.com/office/powerpoint/2010/main" val="1933037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45325" y="1923803"/>
            <a:ext cx="4506685" cy="3526972"/>
          </a:xfrm>
        </p:spPr>
        <p:txBody>
          <a:bodyPr/>
          <a:lstStyle/>
          <a:p>
            <a:pPr marL="0" indent="0" algn="just">
              <a:spcAft>
                <a:spcPts val="1200"/>
              </a:spcAft>
              <a:tabLst>
                <a:tab pos="404813" algn="l"/>
              </a:tabLst>
            </a:pPr>
            <a:r>
              <a:rPr lang="en-US" sz="2400" dirty="0" smtClean="0">
                <a:solidFill>
                  <a:schemeClr val="tx2">
                    <a:lumMod val="75000"/>
                  </a:schemeClr>
                </a:solidFill>
              </a:rPr>
              <a:t> Case Studies</a:t>
            </a:r>
          </a:p>
          <a:p>
            <a:pPr marL="0" indent="0" algn="just">
              <a:spcAft>
                <a:spcPts val="1200"/>
              </a:spcAft>
              <a:tabLst>
                <a:tab pos="404813" algn="l"/>
              </a:tabLst>
            </a:pPr>
            <a:r>
              <a:rPr lang="en-US" sz="2400" dirty="0" smtClean="0">
                <a:solidFill>
                  <a:schemeClr val="tx2">
                    <a:lumMod val="75000"/>
                  </a:schemeClr>
                </a:solidFill>
              </a:rPr>
              <a:t> Fact Sheets</a:t>
            </a:r>
          </a:p>
          <a:p>
            <a:pPr marL="0" indent="0" algn="just">
              <a:spcAft>
                <a:spcPts val="1200"/>
              </a:spcAft>
              <a:tabLst>
                <a:tab pos="404813" algn="l"/>
              </a:tabLst>
            </a:pPr>
            <a:r>
              <a:rPr lang="en-US" sz="2400" dirty="0" smtClean="0">
                <a:solidFill>
                  <a:schemeClr val="tx2">
                    <a:lumMod val="75000"/>
                  </a:schemeClr>
                </a:solidFill>
              </a:rPr>
              <a:t> How-To Guides</a:t>
            </a:r>
          </a:p>
          <a:p>
            <a:pPr marL="0" indent="0" algn="just">
              <a:spcAft>
                <a:spcPts val="1200"/>
              </a:spcAft>
              <a:tabLst>
                <a:tab pos="404813" algn="l"/>
              </a:tabLst>
            </a:pPr>
            <a:r>
              <a:rPr lang="en-US" sz="2400" dirty="0" smtClean="0">
                <a:solidFill>
                  <a:schemeClr val="tx2">
                    <a:lumMod val="75000"/>
                  </a:schemeClr>
                </a:solidFill>
              </a:rPr>
              <a:t> Model Ordinances</a:t>
            </a:r>
          </a:p>
          <a:p>
            <a:pPr marL="0" indent="0" algn="just">
              <a:spcAft>
                <a:spcPts val="1200"/>
              </a:spcAft>
              <a:tabLst>
                <a:tab pos="404813" algn="l"/>
              </a:tabLst>
            </a:pPr>
            <a:r>
              <a:rPr lang="en-US" sz="2400" dirty="0" smtClean="0">
                <a:solidFill>
                  <a:schemeClr val="tx2">
                    <a:lumMod val="75000"/>
                  </a:schemeClr>
                </a:solidFill>
              </a:rPr>
              <a:t> Technical Reports</a:t>
            </a:r>
          </a:p>
          <a:p>
            <a:pPr marL="0" indent="0" algn="just">
              <a:spcAft>
                <a:spcPts val="1200"/>
              </a:spcAft>
              <a:tabLst>
                <a:tab pos="404813" algn="l"/>
              </a:tabLst>
            </a:pPr>
            <a:r>
              <a:rPr lang="en-US" sz="2400" dirty="0" smtClean="0">
                <a:solidFill>
                  <a:schemeClr val="tx2">
                    <a:lumMod val="75000"/>
                  </a:schemeClr>
                </a:solidFill>
              </a:rPr>
              <a:t> Sample Government Docs</a:t>
            </a:r>
          </a:p>
        </p:txBody>
      </p:sp>
      <p:sp>
        <p:nvSpPr>
          <p:cNvPr id="4" name="Title 3"/>
          <p:cNvSpPr>
            <a:spLocks noGrp="1"/>
          </p:cNvSpPr>
          <p:nvPr>
            <p:ph type="title"/>
          </p:nvPr>
        </p:nvSpPr>
        <p:spPr/>
        <p:txBody>
          <a:bodyPr>
            <a:normAutofit/>
          </a:bodyPr>
          <a:lstStyle/>
          <a:p>
            <a:r>
              <a:rPr lang="en-US" sz="2800" dirty="0" smtClean="0">
                <a:solidFill>
                  <a:srgbClr val="181300"/>
                </a:solidFill>
              </a:rPr>
              <a:t>About  the SunShot Solar Outreach Partnership</a:t>
            </a:r>
            <a:endParaRPr lang="en-US" b="0" dirty="0"/>
          </a:p>
        </p:txBody>
      </p:sp>
      <p:sp>
        <p:nvSpPr>
          <p:cNvPr id="5" name="Text Placeholder 4"/>
          <p:cNvSpPr>
            <a:spLocks noGrp="1"/>
          </p:cNvSpPr>
          <p:nvPr>
            <p:ph type="body" sz="quarter" idx="10"/>
          </p:nvPr>
        </p:nvSpPr>
        <p:spPr/>
        <p:txBody>
          <a:bodyPr/>
          <a:lstStyle/>
          <a:p>
            <a:endParaRPr lang="en-US" dirty="0"/>
          </a:p>
        </p:txBody>
      </p:sp>
      <p:sp>
        <p:nvSpPr>
          <p:cNvPr id="8" name="TextBox 7"/>
          <p:cNvSpPr txBox="1"/>
          <p:nvPr/>
        </p:nvSpPr>
        <p:spPr>
          <a:xfrm>
            <a:off x="532435" y="1215342"/>
            <a:ext cx="1634996" cy="510778"/>
          </a:xfrm>
          <a:prstGeom prst="roundRect">
            <a:avLst/>
          </a:prstGeom>
          <a:solidFill>
            <a:schemeClr val="bg2">
              <a:lumMod val="75000"/>
            </a:schemeClr>
          </a:solidFill>
        </p:spPr>
        <p:txBody>
          <a:bodyPr wrap="none" rtlCol="0">
            <a:spAutoFit/>
          </a:bodyPr>
          <a:lstStyle/>
          <a:p>
            <a:r>
              <a:rPr lang="en-US" sz="2400" b="1" dirty="0" smtClean="0">
                <a:solidFill>
                  <a:schemeClr val="bg1"/>
                </a:solidFill>
              </a:rPr>
              <a:t>Resource</a:t>
            </a:r>
            <a:endParaRPr lang="en-US" sz="2400" b="1" dirty="0">
              <a:solidFill>
                <a:schemeClr val="bg1"/>
              </a:solidFill>
            </a:endParaRPr>
          </a:p>
        </p:txBody>
      </p:sp>
      <p:sp>
        <p:nvSpPr>
          <p:cNvPr id="9" name="TextBox 8"/>
          <p:cNvSpPr txBox="1"/>
          <p:nvPr/>
        </p:nvSpPr>
        <p:spPr>
          <a:xfrm>
            <a:off x="2245489" y="1226917"/>
            <a:ext cx="3964547" cy="461665"/>
          </a:xfrm>
          <a:prstGeom prst="rect">
            <a:avLst/>
          </a:prstGeom>
          <a:noFill/>
        </p:spPr>
        <p:txBody>
          <a:bodyPr wrap="none" rtlCol="0">
            <a:spAutoFit/>
          </a:bodyPr>
          <a:lstStyle/>
          <a:p>
            <a:r>
              <a:rPr lang="en-US" sz="2400" b="1" dirty="0" smtClean="0">
                <a:solidFill>
                  <a:schemeClr val="bg2">
                    <a:lumMod val="75000"/>
                  </a:schemeClr>
                </a:solidFill>
              </a:rPr>
              <a:t>Sunshot Resource Center</a:t>
            </a:r>
            <a:endParaRPr lang="en-US" sz="2400" b="1" dirty="0">
              <a:solidFill>
                <a:schemeClr val="bg2">
                  <a:lumMod val="75000"/>
                </a:schemeClr>
              </a:solidFill>
            </a:endParaRPr>
          </a:p>
        </p:txBody>
      </p:sp>
      <p:pic>
        <p:nvPicPr>
          <p:cNvPr id="10" name="Picture 3"/>
          <p:cNvPicPr>
            <a:picLocks noChangeAspect="1" noChangeArrowheads="1"/>
          </p:cNvPicPr>
          <p:nvPr/>
        </p:nvPicPr>
        <p:blipFill>
          <a:blip r:embed="rId3"/>
          <a:stretch>
            <a:fillRect/>
          </a:stretch>
        </p:blipFill>
        <p:spPr bwMode="auto">
          <a:xfrm>
            <a:off x="4631225" y="1999873"/>
            <a:ext cx="3919011" cy="3134595"/>
          </a:xfrm>
          <a:prstGeom prst="rect">
            <a:avLst/>
          </a:prstGeom>
          <a:noFill/>
          <a:ln w="9525">
            <a:noFill/>
            <a:miter lim="800000"/>
            <a:headEnd/>
            <a:tailEnd/>
          </a:ln>
          <a:effectLst>
            <a:outerShdw blurRad="50800" dist="38100" dir="5400000" algn="t" rotWithShape="0">
              <a:prstClr val="black">
                <a:alpha val="40000"/>
              </a:prstClr>
            </a:outerShdw>
            <a:reflection blurRad="6350" stA="50000" endA="300" endPos="38500" dist="50800" dir="5400000" sy="-100000" algn="bl" rotWithShape="0"/>
          </a:effectLst>
        </p:spPr>
      </p:pic>
      <p:sp>
        <p:nvSpPr>
          <p:cNvPr id="11" name="Content Placeholder 1"/>
          <p:cNvSpPr>
            <a:spLocks noGrp="1"/>
          </p:cNvSpPr>
          <p:nvPr>
            <p:ph sz="half" idx="1"/>
          </p:nvPr>
        </p:nvSpPr>
        <p:spPr>
          <a:xfrm>
            <a:off x="1045032" y="5567549"/>
            <a:ext cx="6958942" cy="488867"/>
          </a:xfrm>
        </p:spPr>
        <p:txBody>
          <a:bodyPr/>
          <a:lstStyle/>
          <a:p>
            <a:pPr marL="0" indent="0" algn="just">
              <a:spcAft>
                <a:spcPts val="1200"/>
              </a:spcAft>
              <a:buNone/>
              <a:tabLst>
                <a:tab pos="404813" algn="l"/>
              </a:tabLst>
            </a:pPr>
            <a:r>
              <a:rPr lang="en-US" sz="2400" dirty="0" smtClean="0">
                <a:solidFill>
                  <a:schemeClr val="bg2">
                    <a:lumMod val="75000"/>
                  </a:schemeClr>
                </a:solidFill>
              </a:rPr>
              <a:t>www4.eere.energy.gov/solar/sunshot/resource_center</a:t>
            </a:r>
          </a:p>
        </p:txBody>
      </p:sp>
    </p:spTree>
    <p:extLst>
      <p:ext uri="{BB962C8B-B14F-4D97-AF65-F5344CB8AC3E}">
        <p14:creationId xmlns:p14="http://schemas.microsoft.com/office/powerpoint/2010/main" val="269594130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87325"/>
            <a:ext cx="7140575" cy="622300"/>
          </a:xfrm>
        </p:spPr>
        <p:txBody>
          <a:bodyPr lIns="0" tIns="0" rIns="0" bIns="0"/>
          <a:lstStyle/>
          <a:p>
            <a:pPr algn="l">
              <a:defRPr/>
            </a:pPr>
            <a:r>
              <a:rPr lang="en-US" sz="4000" b="1" smtClean="0">
                <a:solidFill>
                  <a:schemeClr val="bg1"/>
                </a:solidFill>
                <a:effectLst>
                  <a:outerShdw blurRad="38100" dist="38100" dir="2700000" algn="tl">
                    <a:srgbClr val="C0C0C0"/>
                  </a:outerShdw>
                </a:effectLst>
                <a:latin typeface="Myriad Pro" pitchFamily="34" charset="0"/>
                <a:sym typeface="Helvetica" pitchFamily="34" charset="0"/>
              </a:rPr>
              <a:t>Lessons Learned</a:t>
            </a:r>
            <a:endParaRPr lang="en-US" sz="4000" b="1" smtClean="0">
              <a:solidFill>
                <a:schemeClr val="bg1"/>
              </a:solidFill>
              <a:effectLst>
                <a:outerShdw blurRad="38100" dist="38100" dir="2700000" algn="tl">
                  <a:srgbClr val="C0C0C0"/>
                </a:outerShdw>
              </a:effectLst>
              <a:latin typeface="Myriad Pro" pitchFamily="34" charset="0"/>
            </a:endParaRPr>
          </a:p>
        </p:txBody>
      </p:sp>
      <p:sp>
        <p:nvSpPr>
          <p:cNvPr id="28675" name="Content Placeholder 2"/>
          <p:cNvSpPr>
            <a:spLocks noGrp="1"/>
          </p:cNvSpPr>
          <p:nvPr>
            <p:ph idx="4294967295"/>
          </p:nvPr>
        </p:nvSpPr>
        <p:spPr>
          <a:xfrm>
            <a:off x="457200" y="1433513"/>
            <a:ext cx="8229600" cy="4775200"/>
          </a:xfrm>
        </p:spPr>
        <p:txBody>
          <a:bodyPr/>
          <a:lstStyle/>
          <a:p>
            <a:pPr>
              <a:buClr>
                <a:srgbClr val="353535"/>
              </a:buClr>
              <a:buFontTx/>
              <a:buBlip>
                <a:blip r:embed="rId3"/>
              </a:buBlip>
            </a:pPr>
            <a:r>
              <a:rPr lang="en-US" sz="2400" dirty="0" smtClean="0">
                <a:solidFill>
                  <a:srgbClr val="353535"/>
                </a:solidFill>
                <a:latin typeface="Helvetica" pitchFamily="34" charset="0"/>
                <a:sym typeface="Helvetica" pitchFamily="34" charset="0"/>
              </a:rPr>
              <a:t>Take time to educate stakeholders including:</a:t>
            </a:r>
          </a:p>
          <a:p>
            <a:pPr lvl="1">
              <a:buFontTx/>
              <a:buBlip>
                <a:blip r:embed="rId4"/>
              </a:buBlip>
            </a:pPr>
            <a:r>
              <a:rPr lang="en-US" sz="1900" dirty="0" smtClean="0">
                <a:solidFill>
                  <a:srgbClr val="353535"/>
                </a:solidFill>
                <a:latin typeface="Helvetica" pitchFamily="34" charset="0"/>
                <a:sym typeface="Helvetica" pitchFamily="34" charset="0"/>
              </a:rPr>
              <a:t>Customers </a:t>
            </a:r>
          </a:p>
          <a:p>
            <a:pPr lvl="1">
              <a:buFontTx/>
              <a:buBlip>
                <a:blip r:embed="rId4"/>
              </a:buBlip>
            </a:pPr>
            <a:r>
              <a:rPr lang="en-US" sz="1900" dirty="0" smtClean="0">
                <a:solidFill>
                  <a:srgbClr val="353535"/>
                </a:solidFill>
                <a:latin typeface="Helvetica" pitchFamily="34" charset="0"/>
                <a:sym typeface="Helvetica" pitchFamily="34" charset="0"/>
              </a:rPr>
              <a:t>Solar Advocates</a:t>
            </a:r>
          </a:p>
          <a:p>
            <a:pPr lvl="1">
              <a:buFontTx/>
              <a:buBlip>
                <a:blip r:embed="rId4"/>
              </a:buBlip>
            </a:pPr>
            <a:r>
              <a:rPr lang="en-US" sz="1900" dirty="0" smtClean="0">
                <a:solidFill>
                  <a:srgbClr val="353535"/>
                </a:solidFill>
                <a:latin typeface="Helvetica" pitchFamily="34" charset="0"/>
                <a:sym typeface="Helvetica" pitchFamily="34" charset="0"/>
              </a:rPr>
              <a:t>Local Solar Installers</a:t>
            </a:r>
          </a:p>
          <a:p>
            <a:pPr>
              <a:buClr>
                <a:srgbClr val="353535"/>
              </a:buClr>
              <a:buFontTx/>
              <a:buBlip>
                <a:blip r:embed="rId3"/>
              </a:buBlip>
            </a:pPr>
            <a:r>
              <a:rPr lang="en-US" sz="2400" dirty="0" smtClean="0">
                <a:solidFill>
                  <a:srgbClr val="353535"/>
                </a:solidFill>
                <a:latin typeface="Helvetica" pitchFamily="34" charset="0"/>
                <a:sym typeface="Helvetica" pitchFamily="34" charset="0"/>
              </a:rPr>
              <a:t>Make sure the billing system can handle ALL aspects of the tariff</a:t>
            </a:r>
          </a:p>
          <a:p>
            <a:pPr lvl="1">
              <a:buFontTx/>
              <a:buBlip>
                <a:blip r:embed="rId4"/>
              </a:buBlip>
            </a:pPr>
            <a:r>
              <a:rPr lang="en-US" sz="1900" dirty="0" smtClean="0">
                <a:solidFill>
                  <a:srgbClr val="353535"/>
                </a:solidFill>
                <a:latin typeface="Helvetica" pitchFamily="34" charset="0"/>
                <a:sym typeface="Helvetica" pitchFamily="34" charset="0"/>
              </a:rPr>
              <a:t>Solar carry over credits were applied to other services such as water and resource recovery</a:t>
            </a:r>
          </a:p>
          <a:p>
            <a:pPr lvl="2">
              <a:buFont typeface="Helvetica" pitchFamily="34" charset="0"/>
              <a:buChar char="–"/>
            </a:pPr>
            <a:r>
              <a:rPr lang="en-US" sz="1700" dirty="0" smtClean="0">
                <a:solidFill>
                  <a:srgbClr val="353535"/>
                </a:solidFill>
                <a:latin typeface="Helvetica" pitchFamily="34" charset="0"/>
                <a:sym typeface="Helvetica" pitchFamily="34" charset="0"/>
              </a:rPr>
              <a:t>Two bills are now sent to solar customers</a:t>
            </a:r>
          </a:p>
          <a:p>
            <a:pPr lvl="2">
              <a:buFont typeface="Helvetica" pitchFamily="34" charset="0"/>
              <a:buChar char="–"/>
            </a:pPr>
            <a:r>
              <a:rPr lang="en-US" sz="1700" dirty="0" smtClean="0">
                <a:solidFill>
                  <a:srgbClr val="353535"/>
                </a:solidFill>
                <a:latin typeface="Helvetica" pitchFamily="34" charset="0"/>
                <a:sym typeface="Helvetica" pitchFamily="34" charset="0"/>
              </a:rPr>
              <a:t>We are considering converting $$ credits to kWh credits</a:t>
            </a:r>
          </a:p>
          <a:p>
            <a:pPr>
              <a:buClr>
                <a:srgbClr val="353535"/>
              </a:buClr>
              <a:buFontTx/>
              <a:buBlip>
                <a:blip r:embed="rId3"/>
              </a:buBlip>
            </a:pPr>
            <a:r>
              <a:rPr lang="en-US" sz="2400" dirty="0" smtClean="0">
                <a:solidFill>
                  <a:srgbClr val="353535"/>
                </a:solidFill>
                <a:latin typeface="Helvetica" pitchFamily="34" charset="0"/>
                <a:sym typeface="Helvetica" pitchFamily="34" charset="0"/>
              </a:rPr>
              <a:t>Consider allowing credits to accrue indefinitely</a:t>
            </a:r>
          </a:p>
          <a:p>
            <a:pPr>
              <a:buClr>
                <a:srgbClr val="353535"/>
              </a:buClr>
              <a:buFontTx/>
              <a:buBlip>
                <a:blip r:embed="rId3"/>
              </a:buBlip>
            </a:pPr>
            <a:endParaRPr lang="en-US" sz="2400" dirty="0" smtClean="0">
              <a:solidFill>
                <a:srgbClr val="353535"/>
              </a:solidFill>
              <a:latin typeface="Helvetica" pitchFamily="34" charset="0"/>
              <a:sym typeface="Helvetica" pitchFamily="34" charset="0"/>
            </a:endParaRPr>
          </a:p>
        </p:txBody>
      </p:sp>
      <p:sp>
        <p:nvSpPr>
          <p:cNvPr id="28676" name="Date Placeholder 3"/>
          <p:cNvSpPr txBox="1">
            <a:spLocks noGrp="1"/>
          </p:cNvSpPr>
          <p:nvPr/>
        </p:nvSpPr>
        <p:spPr bwMode="auto">
          <a:xfrm>
            <a:off x="7048500" y="6521450"/>
            <a:ext cx="1781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algn="r" eaLnBrk="1" hangingPunct="1"/>
            <a:endParaRPr lang="en-US" sz="1300" smtClean="0">
              <a:solidFill>
                <a:srgbClr val="898989"/>
              </a:solidFill>
              <a:ea typeface="+mn-ea"/>
              <a:cs typeface="+mn-cs"/>
            </a:endParaRPr>
          </a:p>
        </p:txBody>
      </p:sp>
      <p:sp>
        <p:nvSpPr>
          <p:cNvPr id="28677" name="Slide Number Placeholder 4"/>
          <p:cNvSpPr txBox="1">
            <a:spLocks noGrp="1"/>
          </p:cNvSpPr>
          <p:nvPr/>
        </p:nvSpPr>
        <p:spPr bwMode="auto">
          <a:xfrm>
            <a:off x="8243888" y="6116638"/>
            <a:ext cx="5857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algn="r" eaLnBrk="1" hangingPunct="1"/>
            <a:endParaRPr lang="en-US" sz="1300" b="1" smtClean="0">
              <a:solidFill>
                <a:srgbClr val="42A8E1"/>
              </a:solidFill>
              <a:latin typeface="Helvetica" pitchFamily="34" charset="0"/>
              <a:ea typeface="+mn-ea"/>
              <a:cs typeface="+mn-cs"/>
            </a:endParaRPr>
          </a:p>
        </p:txBody>
      </p:sp>
    </p:spTree>
    <p:extLst>
      <p:ext uri="{BB962C8B-B14F-4D97-AF65-F5344CB8AC3E}">
        <p14:creationId xmlns:p14="http://schemas.microsoft.com/office/powerpoint/2010/main" val="486879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325"/>
            <a:ext cx="7140575" cy="622300"/>
          </a:xfrm>
        </p:spPr>
        <p:txBody>
          <a:bodyPr rtlCol="0">
            <a:normAutofit/>
          </a:bodyPr>
          <a:lstStyle/>
          <a:p>
            <a:pPr eaLnBrk="1" fontAlgn="auto" hangingPunct="1">
              <a:spcAft>
                <a:spcPts val="0"/>
              </a:spcAft>
              <a:defRPr/>
            </a:pPr>
            <a:r>
              <a:rPr lang="en-US" dirty="0" smtClean="0"/>
              <a:t>Contact</a:t>
            </a:r>
            <a:endParaRPr lang="en-US" dirty="0"/>
          </a:p>
        </p:txBody>
      </p:sp>
      <p:sp>
        <p:nvSpPr>
          <p:cNvPr id="29699" name="Date Placeholder 2"/>
          <p:cNvSpPr>
            <a:spLocks noGrp="1"/>
          </p:cNvSpPr>
          <p:nvPr>
            <p:ph type="dt"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endParaRPr lang="en-US">
              <a:solidFill>
                <a:srgbClr val="898989"/>
              </a:solidFill>
            </a:endParaRPr>
          </a:p>
        </p:txBody>
      </p:sp>
      <p:sp>
        <p:nvSpPr>
          <p:cNvPr id="29700" name="Slide Number Placeholder 3"/>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fontAlgn="base" hangingPunct="1">
              <a:spcBef>
                <a:spcPct val="0"/>
              </a:spcBef>
              <a:spcAft>
                <a:spcPct val="0"/>
              </a:spcAft>
            </a:pPr>
            <a:endParaRPr lang="en-US" smtClean="0">
              <a:solidFill>
                <a:srgbClr val="42A8E1"/>
              </a:solidFill>
              <a:latin typeface="Helvetica" pitchFamily="34" charset="0"/>
              <a:ea typeface="Helvetica" pitchFamily="34" charset="0"/>
              <a:cs typeface="Helvetica" pitchFamily="34" charset="0"/>
            </a:endParaRPr>
          </a:p>
        </p:txBody>
      </p:sp>
      <p:sp>
        <p:nvSpPr>
          <p:cNvPr id="29701" name="Text Placeholder 4"/>
          <p:cNvSpPr>
            <a:spLocks noGrp="1"/>
          </p:cNvSpPr>
          <p:nvPr>
            <p:ph type="body" idx="14"/>
          </p:nvPr>
        </p:nvSpPr>
        <p:spPr>
          <a:xfrm>
            <a:off x="3867150" y="3395663"/>
            <a:ext cx="4737100" cy="817562"/>
          </a:xfrm>
        </p:spPr>
        <p:txBody>
          <a:bodyPr/>
          <a:lstStyle/>
          <a:p>
            <a:pPr eaLnBrk="1" hangingPunct="1"/>
            <a:r>
              <a:rPr lang="en-US" smtClean="0">
                <a:latin typeface="Helvetica" pitchFamily="34" charset="0"/>
                <a:ea typeface="Helvetica" pitchFamily="34" charset="0"/>
                <a:cs typeface="Helvetica" pitchFamily="34" charset="0"/>
              </a:rPr>
              <a:t>Questions</a:t>
            </a:r>
            <a:r>
              <a:rPr lang="en-US" smtClean="0">
                <a:solidFill>
                  <a:srgbClr val="C3C1B5"/>
                </a:solidFill>
                <a:latin typeface="Helvetica" pitchFamily="34" charset="0"/>
                <a:ea typeface="Helvetica" pitchFamily="34" charset="0"/>
                <a:cs typeface="Helvetica" pitchFamily="34" charset="0"/>
              </a:rPr>
              <a:t>?</a:t>
            </a:r>
          </a:p>
        </p:txBody>
      </p:sp>
      <p:sp>
        <p:nvSpPr>
          <p:cNvPr id="29702" name="Content Placeholder 5"/>
          <p:cNvSpPr>
            <a:spLocks noGrp="1"/>
          </p:cNvSpPr>
          <p:nvPr>
            <p:ph idx="15"/>
          </p:nvPr>
        </p:nvSpPr>
        <p:spPr>
          <a:xfrm>
            <a:off x="588963" y="2176463"/>
            <a:ext cx="2640012" cy="1360487"/>
          </a:xfrm>
        </p:spPr>
        <p:txBody>
          <a:bodyPr/>
          <a:lstStyle/>
          <a:p>
            <a:pPr marL="0" indent="0" eaLnBrk="1" hangingPunct="1">
              <a:buSzTx/>
              <a:buFontTx/>
              <a:buNone/>
            </a:pPr>
            <a:r>
              <a:rPr lang="en-US" sz="1200" b="1" smtClean="0">
                <a:solidFill>
                  <a:srgbClr val="3C87B1"/>
                </a:solidFill>
                <a:latin typeface="Helvetica" pitchFamily="34" charset="0"/>
                <a:ea typeface="Helvetica" pitchFamily="34" charset="0"/>
                <a:cs typeface="Helvetica" pitchFamily="34" charset="0"/>
              </a:rPr>
              <a:t>Austin Energy– Solar Incentive Programs</a:t>
            </a:r>
          </a:p>
          <a:p>
            <a:pPr marL="0" indent="0" eaLnBrk="1" hangingPunct="1">
              <a:buSzTx/>
              <a:buFontTx/>
              <a:buNone/>
            </a:pPr>
            <a:r>
              <a:rPr lang="en-US" sz="1000" smtClean="0">
                <a:latin typeface="Helvetica" pitchFamily="34" charset="0"/>
                <a:ea typeface="Helvetica" pitchFamily="34" charset="0"/>
                <a:cs typeface="Helvetica" pitchFamily="34" charset="0"/>
              </a:rPr>
              <a:t>811 Barton Spring Rd. </a:t>
            </a:r>
          </a:p>
          <a:p>
            <a:pPr marL="0" indent="0" eaLnBrk="1" hangingPunct="1">
              <a:buSzTx/>
              <a:buFontTx/>
              <a:buNone/>
            </a:pPr>
            <a:r>
              <a:rPr lang="en-US" sz="1000" smtClean="0">
                <a:latin typeface="Helvetica" pitchFamily="34" charset="0"/>
                <a:ea typeface="Helvetica" pitchFamily="34" charset="0"/>
                <a:cs typeface="Helvetica" pitchFamily="34" charset="0"/>
              </a:rPr>
              <a:t>Austin, Texas 78704-1194</a:t>
            </a:r>
          </a:p>
          <a:p>
            <a:pPr marL="0" indent="0" eaLnBrk="1" hangingPunct="1">
              <a:buSzTx/>
              <a:buFontTx/>
              <a:buNone/>
            </a:pPr>
            <a:r>
              <a:rPr lang="en-US" sz="1000" smtClean="0">
                <a:solidFill>
                  <a:srgbClr val="42A8E1"/>
                </a:solidFill>
                <a:latin typeface="Helvetica" pitchFamily="34" charset="0"/>
                <a:ea typeface="Helvetica" pitchFamily="34" charset="0"/>
                <a:cs typeface="Helvetica" pitchFamily="34" charset="0"/>
              </a:rPr>
              <a:t>p</a:t>
            </a:r>
            <a:r>
              <a:rPr lang="en-US" sz="1000" smtClean="0">
                <a:latin typeface="Helvetica" pitchFamily="34" charset="0"/>
                <a:ea typeface="Helvetica" pitchFamily="34" charset="0"/>
                <a:cs typeface="Helvetica" pitchFamily="34" charset="0"/>
              </a:rPr>
              <a:t>. 512-482-5390</a:t>
            </a:r>
          </a:p>
          <a:p>
            <a:pPr marL="0" indent="0" eaLnBrk="1" hangingPunct="1">
              <a:buSzTx/>
              <a:buFontTx/>
              <a:buNone/>
            </a:pPr>
            <a:r>
              <a:rPr lang="en-US" sz="1000" smtClean="0">
                <a:solidFill>
                  <a:srgbClr val="42A8E1"/>
                </a:solidFill>
                <a:latin typeface="Helvetica" pitchFamily="34" charset="0"/>
                <a:ea typeface="Helvetica" pitchFamily="34" charset="0"/>
                <a:cs typeface="Helvetica" pitchFamily="34" charset="0"/>
              </a:rPr>
              <a:t>e</a:t>
            </a:r>
            <a:r>
              <a:rPr lang="en-US" sz="1000" smtClean="0">
                <a:latin typeface="Helvetica" pitchFamily="34" charset="0"/>
                <a:ea typeface="Helvetica" pitchFamily="34" charset="0"/>
                <a:cs typeface="Helvetica" pitchFamily="34" charset="0"/>
              </a:rPr>
              <a:t>. leslie.libby@austinenergy.com</a:t>
            </a:r>
          </a:p>
          <a:p>
            <a:pPr marL="0" indent="0" eaLnBrk="1" hangingPunct="1">
              <a:buSzTx/>
              <a:buFontTx/>
              <a:buNone/>
            </a:pPr>
            <a:endParaRPr lang="en-US" sz="1000" smtClean="0">
              <a:latin typeface="Helvetica" pitchFamily="34" charset="0"/>
              <a:ea typeface="Helvetica" pitchFamily="34" charset="0"/>
              <a:cs typeface="Helvetica" pitchFamily="34" charset="0"/>
            </a:endParaRPr>
          </a:p>
        </p:txBody>
      </p:sp>
      <p:sp>
        <p:nvSpPr>
          <p:cNvPr id="29703" name="TextBox 7"/>
          <p:cNvSpPr txBox="1">
            <a:spLocks noChangeArrowheads="1"/>
          </p:cNvSpPr>
          <p:nvPr/>
        </p:nvSpPr>
        <p:spPr bwMode="auto">
          <a:xfrm>
            <a:off x="588963" y="3822700"/>
            <a:ext cx="6746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3C87B1"/>
                </a:solidFill>
                <a:latin typeface="Helvetica" pitchFamily="34" charset="0"/>
                <a:ea typeface="+mn-ea"/>
                <a:cs typeface="+mn-cs"/>
              </a:rPr>
              <a:t>Twitter</a:t>
            </a:r>
          </a:p>
        </p:txBody>
      </p:sp>
      <p:sp>
        <p:nvSpPr>
          <p:cNvPr id="29704" name="TextBox 8"/>
          <p:cNvSpPr txBox="1">
            <a:spLocks noChangeArrowheads="1"/>
          </p:cNvSpPr>
          <p:nvPr/>
        </p:nvSpPr>
        <p:spPr bwMode="auto">
          <a:xfrm>
            <a:off x="973138" y="4127500"/>
            <a:ext cx="13128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9D9999"/>
                </a:solidFill>
                <a:latin typeface="Helvetica" pitchFamily="34" charset="0"/>
                <a:ea typeface="+mn-ea"/>
                <a:cs typeface="+mn-cs"/>
              </a:rPr>
              <a:t>@austinenergy</a:t>
            </a:r>
          </a:p>
        </p:txBody>
      </p:sp>
      <p:sp>
        <p:nvSpPr>
          <p:cNvPr id="29705" name="TextBox 10"/>
          <p:cNvSpPr txBox="1">
            <a:spLocks noChangeArrowheads="1"/>
          </p:cNvSpPr>
          <p:nvPr/>
        </p:nvSpPr>
        <p:spPr bwMode="auto">
          <a:xfrm>
            <a:off x="588963" y="4510088"/>
            <a:ext cx="9159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3C87B1"/>
                </a:solidFill>
                <a:latin typeface="Helvetica" pitchFamily="34" charset="0"/>
                <a:ea typeface="+mn-ea"/>
                <a:cs typeface="+mn-cs"/>
              </a:rPr>
              <a:t>Facebook</a:t>
            </a:r>
          </a:p>
        </p:txBody>
      </p:sp>
      <p:sp>
        <p:nvSpPr>
          <p:cNvPr id="29706" name="TextBox 11"/>
          <p:cNvSpPr txBox="1">
            <a:spLocks noChangeArrowheads="1"/>
          </p:cNvSpPr>
          <p:nvPr/>
        </p:nvSpPr>
        <p:spPr bwMode="auto">
          <a:xfrm>
            <a:off x="998538" y="4802188"/>
            <a:ext cx="2224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defTabSz="457200" eaLnBrk="0" fontAlgn="base" hangingPunct="0">
              <a:spcBef>
                <a:spcPct val="0"/>
              </a:spcBef>
              <a:spcAft>
                <a:spcPct val="0"/>
              </a:spcAft>
              <a:defRPr>
                <a:solidFill>
                  <a:schemeClr val="tx1"/>
                </a:solidFill>
                <a:latin typeface="Myriad Pro" pitchFamily="34" charset="0"/>
              </a:defRPr>
            </a:lvl6pPr>
            <a:lvl7pPr marL="2971800" indent="-228600" defTabSz="457200" eaLnBrk="0" fontAlgn="base" hangingPunct="0">
              <a:spcBef>
                <a:spcPct val="0"/>
              </a:spcBef>
              <a:spcAft>
                <a:spcPct val="0"/>
              </a:spcAft>
              <a:defRPr>
                <a:solidFill>
                  <a:schemeClr val="tx1"/>
                </a:solidFill>
                <a:latin typeface="Myriad Pro" pitchFamily="34" charset="0"/>
              </a:defRPr>
            </a:lvl7pPr>
            <a:lvl8pPr marL="3429000" indent="-228600" defTabSz="457200" eaLnBrk="0" fontAlgn="base" hangingPunct="0">
              <a:spcBef>
                <a:spcPct val="0"/>
              </a:spcBef>
              <a:spcAft>
                <a:spcPct val="0"/>
              </a:spcAft>
              <a:defRPr>
                <a:solidFill>
                  <a:schemeClr val="tx1"/>
                </a:solidFill>
                <a:latin typeface="Myriad Pro" pitchFamily="34" charset="0"/>
              </a:defRPr>
            </a:lvl8pPr>
            <a:lvl9pPr marL="3886200" indent="-228600" defTabSz="457200" eaLnBrk="0" fontAlgn="base" hangingPunct="0">
              <a:spcBef>
                <a:spcPct val="0"/>
              </a:spcBef>
              <a:spcAft>
                <a:spcPct val="0"/>
              </a:spcAft>
              <a:defRPr>
                <a:solidFill>
                  <a:schemeClr val="tx1"/>
                </a:solidFill>
                <a:latin typeface="Myriad Pro" pitchFamily="34" charset="0"/>
              </a:defRPr>
            </a:lvl9pPr>
          </a:lstStyle>
          <a:p>
            <a:pPr eaLnBrk="1" hangingPunct="1"/>
            <a:r>
              <a:rPr lang="en-US" sz="1300" smtClean="0">
                <a:solidFill>
                  <a:srgbClr val="9D9999"/>
                </a:solidFill>
                <a:latin typeface="Helvetica" pitchFamily="34" charset="0"/>
                <a:ea typeface="+mn-ea"/>
                <a:cs typeface="+mn-cs"/>
              </a:rPr>
              <a:t>facebook.com/austinenergy</a:t>
            </a:r>
          </a:p>
        </p:txBody>
      </p:sp>
      <p:pic>
        <p:nvPicPr>
          <p:cNvPr id="2970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25" y="4832350"/>
            <a:ext cx="2905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060825"/>
            <a:ext cx="4476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063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4" y="0"/>
            <a:ext cx="9239534" cy="6858000"/>
          </a:xfrm>
          <a:prstGeom prst="rect">
            <a:avLst/>
          </a:prstGeom>
        </p:spPr>
      </p:pic>
    </p:spTree>
    <p:extLst>
      <p:ext uri="{BB962C8B-B14F-4D97-AF65-F5344CB8AC3E}">
        <p14:creationId xmlns:p14="http://schemas.microsoft.com/office/powerpoint/2010/main" val="3544608666"/>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8047537"/>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8" y="0"/>
            <a:ext cx="9280478" cy="6858000"/>
          </a:xfrm>
          <a:prstGeom prst="rect">
            <a:avLst/>
          </a:prstGeom>
        </p:spPr>
      </p:pic>
    </p:spTree>
    <p:extLst>
      <p:ext uri="{BB962C8B-B14F-4D97-AF65-F5344CB8AC3E}">
        <p14:creationId xmlns:p14="http://schemas.microsoft.com/office/powerpoint/2010/main" val="1147581001"/>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9916371"/>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0516115"/>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0" y="0"/>
            <a:ext cx="9266830" cy="6858000"/>
          </a:xfrm>
          <a:prstGeom prst="rect">
            <a:avLst/>
          </a:prstGeom>
        </p:spPr>
      </p:pic>
    </p:spTree>
    <p:extLst>
      <p:ext uri="{BB962C8B-B14F-4D97-AF65-F5344CB8AC3E}">
        <p14:creationId xmlns:p14="http://schemas.microsoft.com/office/powerpoint/2010/main" val="3319243681"/>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8601719"/>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49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197975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45325" y="1923803"/>
            <a:ext cx="4506685" cy="3526972"/>
          </a:xfrm>
        </p:spPr>
        <p:txBody>
          <a:bodyPr/>
          <a:lstStyle/>
          <a:p>
            <a:pPr marL="0" indent="0" algn="just">
              <a:spcAft>
                <a:spcPts val="1200"/>
              </a:spcAft>
              <a:tabLst>
                <a:tab pos="404813" algn="l"/>
              </a:tabLst>
            </a:pPr>
            <a:r>
              <a:rPr lang="en-US" sz="2400" dirty="0">
                <a:solidFill>
                  <a:schemeClr val="tx2">
                    <a:lumMod val="75000"/>
                  </a:schemeClr>
                </a:solidFill>
              </a:rPr>
              <a:t>‘Ask an Expert’ Live Web Forums</a:t>
            </a:r>
          </a:p>
          <a:p>
            <a:pPr marL="0" indent="0" algn="just">
              <a:spcAft>
                <a:spcPts val="1200"/>
              </a:spcAft>
              <a:tabLst>
                <a:tab pos="404813" algn="l"/>
              </a:tabLst>
            </a:pPr>
            <a:r>
              <a:rPr lang="en-US" sz="2400" dirty="0">
                <a:solidFill>
                  <a:schemeClr val="tx2">
                    <a:lumMod val="75000"/>
                  </a:schemeClr>
                </a:solidFill>
              </a:rPr>
              <a:t>‘Ask an Expert’ Web </a:t>
            </a:r>
            <a:r>
              <a:rPr lang="en-US" sz="2400" dirty="0" smtClean="0">
                <a:solidFill>
                  <a:schemeClr val="tx2">
                    <a:lumMod val="75000"/>
                  </a:schemeClr>
                </a:solidFill>
              </a:rPr>
              <a:t>Portal</a:t>
            </a:r>
            <a:endParaRPr lang="en-US" sz="2400" dirty="0">
              <a:solidFill>
                <a:schemeClr val="tx2">
                  <a:lumMod val="75000"/>
                </a:schemeClr>
              </a:solidFill>
            </a:endParaRPr>
          </a:p>
          <a:p>
            <a:pPr marL="0" indent="0" algn="just">
              <a:spcAft>
                <a:spcPts val="1200"/>
              </a:spcAft>
              <a:tabLst>
                <a:tab pos="404813" algn="l"/>
              </a:tabLst>
            </a:pPr>
            <a:r>
              <a:rPr lang="en-US" sz="2400" dirty="0" smtClean="0">
                <a:solidFill>
                  <a:schemeClr val="tx2">
                    <a:lumMod val="75000"/>
                  </a:schemeClr>
                </a:solidFill>
              </a:rPr>
              <a:t>Peer </a:t>
            </a:r>
            <a:r>
              <a:rPr lang="en-US" sz="2400" dirty="0">
                <a:solidFill>
                  <a:schemeClr val="tx2">
                    <a:lumMod val="75000"/>
                  </a:schemeClr>
                </a:solidFill>
              </a:rPr>
              <a:t>Exchange </a:t>
            </a:r>
            <a:r>
              <a:rPr lang="en-US" sz="2400" dirty="0" smtClean="0">
                <a:solidFill>
                  <a:schemeClr val="tx2">
                    <a:lumMod val="75000"/>
                  </a:schemeClr>
                </a:solidFill>
              </a:rPr>
              <a:t>Facilitation</a:t>
            </a:r>
          </a:p>
          <a:p>
            <a:pPr marL="0" indent="0" algn="just">
              <a:spcAft>
                <a:spcPts val="1200"/>
              </a:spcAft>
              <a:tabLst>
                <a:tab pos="404813" algn="l"/>
              </a:tabLst>
            </a:pPr>
            <a:r>
              <a:rPr lang="en-US" sz="2400" dirty="0">
                <a:solidFill>
                  <a:schemeClr val="tx2">
                    <a:lumMod val="75000"/>
                  </a:schemeClr>
                </a:solidFill>
              </a:rPr>
              <a:t>In-Depth </a:t>
            </a:r>
            <a:r>
              <a:rPr lang="en-US" sz="2400" dirty="0" smtClean="0">
                <a:solidFill>
                  <a:schemeClr val="tx2">
                    <a:lumMod val="75000"/>
                  </a:schemeClr>
                </a:solidFill>
              </a:rPr>
              <a:t>Consultations</a:t>
            </a:r>
            <a:endParaRPr lang="en-US" sz="2400" dirty="0">
              <a:solidFill>
                <a:schemeClr val="tx2">
                  <a:lumMod val="75000"/>
                </a:schemeClr>
              </a:solidFill>
            </a:endParaRPr>
          </a:p>
          <a:p>
            <a:pPr marL="0" indent="0" algn="just">
              <a:spcAft>
                <a:spcPts val="1200"/>
              </a:spcAft>
              <a:tabLst>
                <a:tab pos="404813" algn="l"/>
              </a:tabLst>
            </a:pPr>
            <a:r>
              <a:rPr lang="en-US" sz="2400" dirty="0">
                <a:solidFill>
                  <a:schemeClr val="tx2">
                    <a:lumMod val="75000"/>
                  </a:schemeClr>
                </a:solidFill>
              </a:rPr>
              <a:t>Customized </a:t>
            </a:r>
            <a:r>
              <a:rPr lang="en-US" sz="2400" dirty="0" smtClean="0">
                <a:solidFill>
                  <a:schemeClr val="tx2">
                    <a:lumMod val="75000"/>
                  </a:schemeClr>
                </a:solidFill>
              </a:rPr>
              <a:t>Trainings</a:t>
            </a:r>
          </a:p>
        </p:txBody>
      </p:sp>
      <p:sp>
        <p:nvSpPr>
          <p:cNvPr id="4" name="Title 3"/>
          <p:cNvSpPr>
            <a:spLocks noGrp="1"/>
          </p:cNvSpPr>
          <p:nvPr>
            <p:ph type="title"/>
          </p:nvPr>
        </p:nvSpPr>
        <p:spPr/>
        <p:txBody>
          <a:bodyPr>
            <a:normAutofit/>
          </a:bodyPr>
          <a:lstStyle/>
          <a:p>
            <a:r>
              <a:rPr lang="en-US" sz="2800" dirty="0">
                <a:solidFill>
                  <a:srgbClr val="181300"/>
                </a:solidFill>
              </a:rPr>
              <a:t>About  the SunShot Solar Outreach Partnership</a:t>
            </a:r>
            <a:endParaRPr lang="en-US" b="0" dirty="0"/>
          </a:p>
        </p:txBody>
      </p:sp>
      <p:sp>
        <p:nvSpPr>
          <p:cNvPr id="5" name="Text Placeholder 4"/>
          <p:cNvSpPr>
            <a:spLocks noGrp="1"/>
          </p:cNvSpPr>
          <p:nvPr>
            <p:ph type="body" sz="quarter" idx="10"/>
          </p:nvPr>
        </p:nvSpPr>
        <p:spPr/>
        <p:txBody>
          <a:bodyPr/>
          <a:lstStyle/>
          <a:p>
            <a:endParaRPr lang="en-US" dirty="0"/>
          </a:p>
        </p:txBody>
      </p:sp>
      <p:sp>
        <p:nvSpPr>
          <p:cNvPr id="8" name="TextBox 7"/>
          <p:cNvSpPr txBox="1"/>
          <p:nvPr/>
        </p:nvSpPr>
        <p:spPr>
          <a:xfrm>
            <a:off x="532435" y="1215342"/>
            <a:ext cx="2871165" cy="510778"/>
          </a:xfrm>
          <a:prstGeom prst="roundRect">
            <a:avLst/>
          </a:prstGeom>
          <a:solidFill>
            <a:schemeClr val="bg2">
              <a:lumMod val="75000"/>
            </a:schemeClr>
          </a:solidFill>
        </p:spPr>
        <p:txBody>
          <a:bodyPr wrap="none" rtlCol="0">
            <a:spAutoFit/>
          </a:bodyPr>
          <a:lstStyle/>
          <a:p>
            <a:r>
              <a:rPr lang="en-US" sz="2400" b="1" dirty="0" smtClean="0">
                <a:solidFill>
                  <a:srgbClr val="F3F5FF"/>
                </a:solidFill>
              </a:rPr>
              <a:t>Technical Support</a:t>
            </a:r>
            <a:endParaRPr lang="en-US" sz="2400" b="1" dirty="0">
              <a:solidFill>
                <a:srgbClr val="F3F5FF"/>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0" y="1726120"/>
            <a:ext cx="3597236" cy="3115587"/>
          </a:xfrm>
          <a:prstGeom prst="rect">
            <a:avLst/>
          </a:prstGeom>
          <a:noFill/>
          <a:ln w="9525">
            <a:noFill/>
            <a:miter lim="800000"/>
            <a:headEnd/>
            <a:tailEnd/>
          </a:ln>
          <a:effectLst>
            <a:outerShdw blurRad="50800" dist="38100" dir="5400000" algn="t" rotWithShape="0">
              <a:prstClr val="black">
                <a:alpha val="40000"/>
              </a:prstClr>
            </a:outerShdw>
            <a:reflection blurRad="6350" stA="50000" endA="300" endPos="38500" dist="50800" dir="5400000" sy="-100000" algn="bl" rotWithShape="0"/>
          </a:effectLst>
        </p:spPr>
      </p:pic>
      <p:sp>
        <p:nvSpPr>
          <p:cNvPr id="11" name="Content Placeholder 1"/>
          <p:cNvSpPr>
            <a:spLocks noGrp="1"/>
          </p:cNvSpPr>
          <p:nvPr>
            <p:ph sz="half" idx="1"/>
          </p:nvPr>
        </p:nvSpPr>
        <p:spPr>
          <a:xfrm>
            <a:off x="1045032" y="5181601"/>
            <a:ext cx="6958942" cy="874816"/>
          </a:xfrm>
        </p:spPr>
        <p:txBody>
          <a:bodyPr/>
          <a:lstStyle/>
          <a:p>
            <a:pPr marL="0" indent="0" algn="ctr">
              <a:spcAft>
                <a:spcPts val="1200"/>
              </a:spcAft>
              <a:buNone/>
              <a:tabLst>
                <a:tab pos="404813" algn="l"/>
              </a:tabLst>
            </a:pPr>
            <a:r>
              <a:rPr lang="en-US" sz="2400" dirty="0" smtClean="0">
                <a:solidFill>
                  <a:schemeClr val="bg2">
                    <a:lumMod val="75000"/>
                  </a:schemeClr>
                </a:solidFill>
              </a:rPr>
              <a:t>www.solaroutreach.org/ta</a:t>
            </a:r>
          </a:p>
          <a:p>
            <a:pPr marL="0" indent="0" algn="ctr">
              <a:spcAft>
                <a:spcPts val="1200"/>
              </a:spcAft>
              <a:buNone/>
              <a:tabLst>
                <a:tab pos="404813" algn="l"/>
              </a:tabLst>
            </a:pPr>
            <a:r>
              <a:rPr lang="en-US" sz="2400" dirty="0" smtClean="0">
                <a:solidFill>
                  <a:schemeClr val="bg2">
                    <a:lumMod val="75000"/>
                  </a:schemeClr>
                </a:solidFill>
              </a:rPr>
              <a:t> For more information email: solar-usa@iclei.org</a:t>
            </a:r>
          </a:p>
          <a:p>
            <a:pPr marL="0" indent="0" algn="just">
              <a:spcAft>
                <a:spcPts val="1200"/>
              </a:spcAft>
              <a:buNone/>
              <a:tabLst>
                <a:tab pos="404813" algn="l"/>
              </a:tabLst>
            </a:pPr>
            <a:endParaRPr lang="en-US" sz="2400" dirty="0" smtClean="0">
              <a:solidFill>
                <a:schemeClr val="bg2">
                  <a:lumMod val="75000"/>
                </a:schemeClr>
              </a:solidFill>
            </a:endParaRPr>
          </a:p>
        </p:txBody>
      </p:sp>
    </p:spTree>
    <p:extLst>
      <p:ext uri="{BB962C8B-B14F-4D97-AF65-F5344CB8AC3E}">
        <p14:creationId xmlns:p14="http://schemas.microsoft.com/office/powerpoint/2010/main" val="3386590372"/>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4454967"/>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1383706"/>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19313"/>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6143498"/>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8626851"/>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5310020"/>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9536041"/>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normAutofit fontScale="90000"/>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57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0760254"/>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457199" y="3210878"/>
            <a:ext cx="8229600" cy="2798036"/>
          </a:xfrm>
        </p:spPr>
        <p:txBody>
          <a:bodyPr/>
          <a:lstStyle/>
          <a:p>
            <a:pPr>
              <a:spcBef>
                <a:spcPts val="0"/>
              </a:spcBef>
              <a:spcAft>
                <a:spcPts val="0"/>
              </a:spcAft>
            </a:pPr>
            <a:r>
              <a:rPr lang="en-US" sz="4000" dirty="0" smtClean="0"/>
              <a:t>To learn more, </a:t>
            </a:r>
          </a:p>
          <a:p>
            <a:pPr>
              <a:spcBef>
                <a:spcPts val="0"/>
              </a:spcBef>
              <a:spcAft>
                <a:spcPts val="0"/>
              </a:spcAft>
            </a:pPr>
            <a:r>
              <a:rPr lang="en-US" sz="4000" dirty="0" smtClean="0"/>
              <a:t>	email  </a:t>
            </a:r>
            <a:r>
              <a:rPr lang="en-US" sz="4000" dirty="0" smtClean="0">
                <a:hlinkClick r:id="rId3"/>
              </a:rPr>
              <a:t>solar-usa@iclei.org</a:t>
            </a:r>
            <a:r>
              <a:rPr lang="en-US" sz="4000" dirty="0" smtClean="0"/>
              <a:t> or </a:t>
            </a:r>
          </a:p>
          <a:p>
            <a:pPr>
              <a:spcBef>
                <a:spcPts val="0"/>
              </a:spcBef>
              <a:spcAft>
                <a:spcPts val="0"/>
              </a:spcAft>
            </a:pPr>
            <a:r>
              <a:rPr lang="en-US" sz="4000" dirty="0" smtClean="0"/>
              <a:t>	visit </a:t>
            </a:r>
            <a:r>
              <a:rPr lang="en-US" sz="4000" dirty="0" smtClean="0">
                <a:latin typeface="Gill Sans MT" pitchFamily="34" charset="0"/>
                <a:hlinkClick r:id="rId4"/>
              </a:rPr>
              <a:t>www.solaroutreach.org</a:t>
            </a:r>
            <a:endParaRPr lang="en-US" sz="4000" dirty="0" smtClean="0">
              <a:latin typeface="Gill Sans MT" pitchFamily="34" charset="0"/>
            </a:endParaRPr>
          </a:p>
          <a:p>
            <a:endParaRPr lang="en-US" sz="1050" dirty="0" smtClean="0"/>
          </a:p>
          <a:p>
            <a:r>
              <a:rPr lang="en-US" dirty="0" smtClean="0">
                <a:solidFill>
                  <a:schemeClr val="bg2">
                    <a:lumMod val="75000"/>
                  </a:schemeClr>
                </a:solidFill>
              </a:rPr>
              <a:t>Questions?</a:t>
            </a:r>
            <a:endParaRPr lang="en-US" dirty="0">
              <a:solidFill>
                <a:schemeClr val="bg2">
                  <a:lumMod val="75000"/>
                </a:schemeClr>
              </a:solidFill>
            </a:endParaRPr>
          </a:p>
        </p:txBody>
      </p:sp>
      <p:sp>
        <p:nvSpPr>
          <p:cNvPr id="4" name="Slide Number Placeholder 3"/>
          <p:cNvSpPr>
            <a:spLocks noGrp="1"/>
          </p:cNvSpPr>
          <p:nvPr>
            <p:ph type="sldNum" sz="quarter" idx="11"/>
          </p:nvPr>
        </p:nvSpPr>
        <p:spPr/>
        <p:txBody>
          <a:bodyPr/>
          <a:lstStyle/>
          <a:p>
            <a:fld id="{BDD3405B-82E3-644D-8BC2-25A094ECE2AC}" type="slidenum">
              <a:rPr lang="en-US" smtClean="0"/>
              <a:pPr/>
              <a:t>58</a:t>
            </a:fld>
            <a:endParaRPr lang="en-US" dirty="0"/>
          </a:p>
        </p:txBody>
      </p:sp>
    </p:spTree>
    <p:extLst>
      <p:ext uri="{BB962C8B-B14F-4D97-AF65-F5344CB8AC3E}">
        <p14:creationId xmlns:p14="http://schemas.microsoft.com/office/powerpoint/2010/main" val="336841425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sz="2800" dirty="0" smtClean="0">
                <a:solidFill>
                  <a:schemeClr val="bg2">
                    <a:lumMod val="75000"/>
                  </a:schemeClr>
                </a:solidFill>
              </a:rPr>
              <a:t>Philip Haddix</a:t>
            </a:r>
            <a:r>
              <a:rPr lang="en-US" sz="2800" dirty="0"/>
              <a:t> </a:t>
            </a:r>
            <a:r>
              <a:rPr lang="en-US" sz="2800" dirty="0" smtClean="0"/>
              <a:t>- The Solar Foundation</a:t>
            </a:r>
            <a:endParaRPr lang="en-US" sz="2800" dirty="0"/>
          </a:p>
          <a:p>
            <a:pPr marL="0" indent="0">
              <a:buNone/>
            </a:pPr>
            <a:endParaRPr lang="en-US" sz="2800" dirty="0" smtClean="0"/>
          </a:p>
          <a:p>
            <a:pPr marL="0" indent="0">
              <a:buNone/>
            </a:pPr>
            <a:r>
              <a:rPr lang="en-US" sz="2800" dirty="0">
                <a:solidFill>
                  <a:schemeClr val="bg2">
                    <a:lumMod val="75000"/>
                  </a:schemeClr>
                </a:solidFill>
              </a:rPr>
              <a:t>Chad </a:t>
            </a:r>
            <a:r>
              <a:rPr lang="en-US" sz="2800" dirty="0" smtClean="0">
                <a:solidFill>
                  <a:schemeClr val="bg2">
                    <a:lumMod val="75000"/>
                  </a:schemeClr>
                </a:solidFill>
              </a:rPr>
              <a:t>Laurent</a:t>
            </a:r>
            <a:r>
              <a:rPr lang="en-US" sz="2800" dirty="0"/>
              <a:t> </a:t>
            </a:r>
            <a:r>
              <a:rPr lang="en-US" sz="2800" dirty="0" smtClean="0"/>
              <a:t>- Meister </a:t>
            </a:r>
            <a:r>
              <a:rPr lang="en-US" sz="2800" dirty="0"/>
              <a:t>Consultants Group, Inc</a:t>
            </a:r>
            <a:r>
              <a:rPr lang="en-US" sz="2800" dirty="0" smtClean="0"/>
              <a:t>.</a:t>
            </a:r>
          </a:p>
          <a:p>
            <a:endParaRPr lang="en-US" sz="2800" dirty="0" smtClean="0"/>
          </a:p>
          <a:p>
            <a:pPr marL="0" indent="0">
              <a:buNone/>
            </a:pPr>
            <a:r>
              <a:rPr lang="en-US" sz="2800" dirty="0" smtClean="0">
                <a:solidFill>
                  <a:schemeClr val="bg2">
                    <a:lumMod val="75000"/>
                  </a:schemeClr>
                </a:solidFill>
              </a:rPr>
              <a:t>Michael Deering</a:t>
            </a:r>
            <a:r>
              <a:rPr lang="en-US" sz="2800" dirty="0"/>
              <a:t> </a:t>
            </a:r>
            <a:r>
              <a:rPr lang="en-US" sz="2800" dirty="0" smtClean="0"/>
              <a:t>- Long Island Power Authority</a:t>
            </a:r>
          </a:p>
          <a:p>
            <a:endParaRPr lang="en-US" sz="2800" dirty="0"/>
          </a:p>
          <a:p>
            <a:pPr marL="0" indent="0">
              <a:buNone/>
            </a:pPr>
            <a:r>
              <a:rPr lang="en-US" sz="2800" dirty="0" smtClean="0">
                <a:solidFill>
                  <a:schemeClr val="bg2">
                    <a:lumMod val="75000"/>
                  </a:schemeClr>
                </a:solidFill>
              </a:rPr>
              <a:t>Leslie Libby</a:t>
            </a:r>
            <a:r>
              <a:rPr lang="en-US" sz="2800" dirty="0"/>
              <a:t> </a:t>
            </a:r>
            <a:r>
              <a:rPr lang="en-US" sz="2800" dirty="0" smtClean="0"/>
              <a:t>- Austin Energy</a:t>
            </a:r>
          </a:p>
          <a:p>
            <a:endParaRPr lang="en-US" sz="2800" dirty="0"/>
          </a:p>
          <a:p>
            <a:pPr marL="0" indent="0">
              <a:buNone/>
            </a:pPr>
            <a:r>
              <a:rPr lang="en-US" sz="2800" dirty="0" err="1" smtClean="0">
                <a:solidFill>
                  <a:schemeClr val="bg2">
                    <a:lumMod val="75000"/>
                  </a:schemeClr>
                </a:solidFill>
              </a:rPr>
              <a:t>Anh</a:t>
            </a:r>
            <a:r>
              <a:rPr lang="en-US" sz="2800" dirty="0" smtClean="0">
                <a:solidFill>
                  <a:schemeClr val="bg2">
                    <a:lumMod val="75000"/>
                  </a:schemeClr>
                </a:solidFill>
              </a:rPr>
              <a:t> Wood</a:t>
            </a:r>
            <a:r>
              <a:rPr lang="en-US" sz="2800" dirty="0"/>
              <a:t> </a:t>
            </a:r>
            <a:r>
              <a:rPr lang="en-US" sz="2800" dirty="0" smtClean="0"/>
              <a:t>- Los Angeles Department of Water and Power</a:t>
            </a:r>
            <a:endParaRPr lang="en-US" sz="2800" dirty="0"/>
          </a:p>
          <a:p>
            <a:endParaRPr lang="en-US" dirty="0"/>
          </a:p>
          <a:p>
            <a:pPr marL="0" indent="0">
              <a:buNone/>
            </a:pPr>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Speakers</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6</a:t>
            </a:fld>
            <a:endParaRPr lang="en-US" dirty="0"/>
          </a:p>
        </p:txBody>
      </p:sp>
    </p:spTree>
    <p:extLst>
      <p:ext uri="{BB962C8B-B14F-4D97-AF65-F5344CB8AC3E}">
        <p14:creationId xmlns:p14="http://schemas.microsoft.com/office/powerpoint/2010/main" val="319115093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Meister Consultants Group, Inc.</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7</a:t>
            </a:fld>
            <a:endParaRPr lang="en-US" dirty="0"/>
          </a:p>
        </p:txBody>
      </p:sp>
      <p:pic>
        <p:nvPicPr>
          <p:cNvPr id="6" name="Picture 6" descr="http://igl-inc.com/dotnetnuke/images/black_on_white_world_map.gif"/>
          <p:cNvPicPr>
            <a:picLocks noChangeAspect="1" noChangeArrowheads="1"/>
          </p:cNvPicPr>
          <p:nvPr/>
        </p:nvPicPr>
        <p:blipFill>
          <a:blip r:embed="rId3" cstate="print">
            <a:clrChange>
              <a:clrFrom>
                <a:srgbClr val="FFFFFF"/>
              </a:clrFrom>
              <a:clrTo>
                <a:srgbClr val="FFFFFF">
                  <a:alpha val="0"/>
                </a:srgbClr>
              </a:clrTo>
            </a:clrChange>
          </a:blip>
          <a:srcRect t="6624"/>
          <a:stretch>
            <a:fillRect/>
          </a:stretch>
        </p:blipFill>
        <p:spPr bwMode="auto">
          <a:xfrm>
            <a:off x="0" y="1425676"/>
            <a:ext cx="4953000" cy="3222524"/>
          </a:xfrm>
          <a:prstGeom prst="rect">
            <a:avLst/>
          </a:prstGeom>
          <a:noFill/>
        </p:spPr>
      </p:pic>
      <p:pic>
        <p:nvPicPr>
          <p:cNvPr id="7" name="Picture 8" descr="http://openmbta.org/images/map/PinDown1.png?1306943843"/>
          <p:cNvPicPr>
            <a:picLocks noChangeAspect="1" noChangeArrowheads="1"/>
          </p:cNvPicPr>
          <p:nvPr/>
        </p:nvPicPr>
        <p:blipFill>
          <a:blip r:embed="rId4" cstate="print"/>
          <a:srcRect/>
          <a:stretch>
            <a:fillRect/>
          </a:stretch>
        </p:blipFill>
        <p:spPr bwMode="auto">
          <a:xfrm>
            <a:off x="2438400" y="2667000"/>
            <a:ext cx="203175" cy="247619"/>
          </a:xfrm>
          <a:prstGeom prst="rect">
            <a:avLst/>
          </a:prstGeom>
          <a:noFill/>
        </p:spPr>
      </p:pic>
      <p:pic>
        <p:nvPicPr>
          <p:cNvPr id="8" name="Picture 8" descr="http://openmbta.org/images/map/PinDown1.png?1306943843"/>
          <p:cNvPicPr>
            <a:picLocks noChangeAspect="1" noChangeArrowheads="1"/>
          </p:cNvPicPr>
          <p:nvPr/>
        </p:nvPicPr>
        <p:blipFill>
          <a:blip r:embed="rId4" cstate="print"/>
          <a:srcRect/>
          <a:stretch>
            <a:fillRect/>
          </a:stretch>
        </p:blipFill>
        <p:spPr bwMode="auto">
          <a:xfrm>
            <a:off x="2438400" y="2667000"/>
            <a:ext cx="203175" cy="247619"/>
          </a:xfrm>
          <a:prstGeom prst="rect">
            <a:avLst/>
          </a:prstGeom>
          <a:noFill/>
        </p:spPr>
      </p:pic>
      <p:sp>
        <p:nvSpPr>
          <p:cNvPr id="9" name="Content Placeholder 2"/>
          <p:cNvSpPr txBox="1">
            <a:spLocks/>
          </p:cNvSpPr>
          <p:nvPr/>
        </p:nvSpPr>
        <p:spPr>
          <a:xfrm>
            <a:off x="5118264" y="1377538"/>
            <a:ext cx="3705101" cy="3423062"/>
          </a:xfrm>
          <a:prstGeom prst="rect">
            <a:avLst/>
          </a:prstGeom>
        </p:spPr>
        <p:txBody>
          <a:bodyPr>
            <a:normAutofit/>
          </a:bodyPr>
          <a:lstStyle/>
          <a:p>
            <a:pPr marL="0" marR="0" lvl="0" indent="0" defTabSz="457200" rtl="0" eaLnBrk="1" fontAlgn="base" latinLnBrk="0" hangingPunct="1">
              <a:lnSpc>
                <a:spcPct val="150000"/>
              </a:lnSpc>
              <a:spcBef>
                <a:spcPct val="20000"/>
              </a:spcBef>
              <a:spcAft>
                <a:spcPct val="0"/>
              </a:spcAft>
              <a:buClrTx/>
              <a:buSzTx/>
              <a:buFont typeface="Arial" charset="0"/>
              <a:buNone/>
              <a:tabLst/>
              <a:defRPr/>
            </a:pPr>
            <a:r>
              <a:rPr kumimoji="0" lang="en-US" sz="2400" b="0" i="0" u="none" strike="noStrike" kern="1200" cap="none" spc="0" normalizeH="0" baseline="0" noProof="0" dirty="0" smtClean="0">
                <a:ln>
                  <a:noFill/>
                </a:ln>
                <a:solidFill>
                  <a:schemeClr val="tx1"/>
                </a:solidFill>
                <a:effectLst/>
                <a:uLnTx/>
                <a:uFillTx/>
                <a:latin typeface="Gill Sans MT"/>
                <a:ea typeface="ＭＳ Ｐゴシック" charset="-128"/>
                <a:cs typeface="Gill Sans MT"/>
              </a:rPr>
              <a:t>Areas of Expertise:</a:t>
            </a:r>
          </a:p>
          <a:p>
            <a:pPr marL="0" marR="0" lvl="0" indent="0" defTabSz="457200" rtl="0" eaLnBrk="1" fontAlgn="base" latinLnBrk="0" hangingPunct="1">
              <a:lnSpc>
                <a:spcPct val="150000"/>
              </a:lnSpc>
              <a:spcBef>
                <a:spcPct val="20000"/>
              </a:spcBef>
              <a:spcAft>
                <a:spcPct val="0"/>
              </a:spcAft>
              <a:buClrTx/>
              <a:buSzTx/>
              <a:buFont typeface="Arial" pitchFamily="34" charset="0"/>
              <a:buChar char="•"/>
              <a:tabLst/>
              <a:defRPr/>
            </a:pPr>
            <a:r>
              <a:rPr lang="en-US" sz="2000" dirty="0" smtClean="0">
                <a:latin typeface="Gill Sans MT"/>
                <a:cs typeface="Gill Sans MT"/>
              </a:rPr>
              <a:t> Clean Energy Policy</a:t>
            </a:r>
          </a:p>
          <a:p>
            <a:pPr marL="0" marR="0" lvl="0" indent="0" defTabSz="457200" rtl="0" eaLnBrk="1" fontAlgn="base" latinLnBrk="0" hangingPunct="1">
              <a:lnSpc>
                <a:spcPct val="150000"/>
              </a:lnSpc>
              <a:spcBef>
                <a:spcPct val="20000"/>
              </a:spcBef>
              <a:spcAft>
                <a:spcPct val="0"/>
              </a:spcAft>
              <a:buClrTx/>
              <a:buSzTx/>
              <a:buFont typeface="Arial" pitchFamily="34" charset="0"/>
              <a:buChar char="•"/>
              <a:tabLst/>
              <a:defRPr/>
            </a:pPr>
            <a:r>
              <a:rPr lang="en-US" sz="2000" dirty="0" smtClean="0">
                <a:latin typeface="Gill Sans MT"/>
                <a:cs typeface="Gill Sans MT"/>
              </a:rPr>
              <a:t> Energy Program Management</a:t>
            </a:r>
          </a:p>
          <a:p>
            <a:pPr marL="0" marR="0" lvl="0" indent="0" defTabSz="457200" rtl="0" eaLnBrk="1" fontAlgn="base" latinLnBrk="0" hangingPunct="1">
              <a:lnSpc>
                <a:spcPct val="150000"/>
              </a:lnSpc>
              <a:spcBef>
                <a:spcPct val="20000"/>
              </a:spcBef>
              <a:spcAft>
                <a:spcPct val="0"/>
              </a:spcAft>
              <a:buClrTx/>
              <a:buSzTx/>
              <a:buFont typeface="Arial" pitchFamily="34" charset="0"/>
              <a:buChar char="•"/>
              <a:tabLst/>
              <a:defRPr/>
            </a:pPr>
            <a:r>
              <a:rPr lang="en-US" sz="2000" dirty="0" smtClean="0">
                <a:latin typeface="Gill Sans MT"/>
                <a:cs typeface="Gill Sans MT"/>
              </a:rPr>
              <a:t> Community Engagement</a:t>
            </a:r>
          </a:p>
          <a:p>
            <a:pPr marL="0" marR="0" lvl="0" indent="0" defTabSz="457200" rtl="0" eaLnBrk="1" fontAlgn="base" latinLnBrk="0" hangingPunct="1">
              <a:lnSpc>
                <a:spcPct val="150000"/>
              </a:lnSpc>
              <a:spcBef>
                <a:spcPct val="20000"/>
              </a:spcBef>
              <a:spcAft>
                <a:spcPct val="0"/>
              </a:spcAft>
              <a:buClrTx/>
              <a:buSzTx/>
              <a:buFont typeface="Arial" pitchFamily="34" charset="0"/>
              <a:buChar char="•"/>
              <a:tabLst/>
              <a:defRPr/>
            </a:pPr>
            <a:r>
              <a:rPr lang="en-US" sz="2000" dirty="0" smtClean="0">
                <a:latin typeface="Gill Sans MT"/>
                <a:cs typeface="Gill Sans MT"/>
              </a:rPr>
              <a:t> Corporate Sustainability</a:t>
            </a:r>
          </a:p>
          <a:p>
            <a:pPr marL="0" marR="0" lvl="0" indent="0"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Gill Sans MT"/>
              <a:ea typeface="ＭＳ Ｐゴシック" charset="-128"/>
              <a:cs typeface="Gill Sans MT"/>
            </a:endParaRPr>
          </a:p>
        </p:txBody>
      </p:sp>
      <p:pic>
        <p:nvPicPr>
          <p:cNvPr id="10" name="Picture 8" descr="http://openmbta.org/images/map/PinDown1.png?1306943843"/>
          <p:cNvPicPr>
            <a:picLocks noChangeAspect="1" noChangeArrowheads="1"/>
          </p:cNvPicPr>
          <p:nvPr/>
        </p:nvPicPr>
        <p:blipFill>
          <a:blip r:embed="rId4" cstate="print"/>
          <a:srcRect/>
          <a:stretch>
            <a:fillRect/>
          </a:stretch>
        </p:blipFill>
        <p:spPr bwMode="auto">
          <a:xfrm>
            <a:off x="2590800" y="2743200"/>
            <a:ext cx="203175" cy="247619"/>
          </a:xfrm>
          <a:prstGeom prst="rect">
            <a:avLst/>
          </a:prstGeom>
          <a:noFill/>
        </p:spPr>
      </p:pic>
      <p:pic>
        <p:nvPicPr>
          <p:cNvPr id="11" name="Picture 8" descr="http://openmbta.org/images/map/PinDown1.png?1306943843"/>
          <p:cNvPicPr>
            <a:picLocks noChangeAspect="1" noChangeArrowheads="1"/>
          </p:cNvPicPr>
          <p:nvPr/>
        </p:nvPicPr>
        <p:blipFill>
          <a:blip r:embed="rId4" cstate="print"/>
          <a:srcRect/>
          <a:stretch>
            <a:fillRect/>
          </a:stretch>
        </p:blipFill>
        <p:spPr bwMode="auto">
          <a:xfrm>
            <a:off x="1524000" y="2644876"/>
            <a:ext cx="304800" cy="371475"/>
          </a:xfrm>
          <a:prstGeom prst="rect">
            <a:avLst/>
          </a:prstGeom>
          <a:noFill/>
        </p:spPr>
      </p:pic>
      <p:pic>
        <p:nvPicPr>
          <p:cNvPr id="12" name="Picture 8" descr="http://openmbta.org/images/map/PinDown1.png?1306943843"/>
          <p:cNvPicPr>
            <a:picLocks noChangeAspect="1" noChangeArrowheads="1"/>
          </p:cNvPicPr>
          <p:nvPr/>
        </p:nvPicPr>
        <p:blipFill>
          <a:blip r:embed="rId4" cstate="print"/>
          <a:srcRect/>
          <a:stretch>
            <a:fillRect/>
          </a:stretch>
        </p:blipFill>
        <p:spPr bwMode="auto">
          <a:xfrm>
            <a:off x="2438400" y="2721076"/>
            <a:ext cx="203175" cy="247619"/>
          </a:xfrm>
          <a:prstGeom prst="rect">
            <a:avLst/>
          </a:prstGeom>
          <a:noFill/>
        </p:spPr>
      </p:pic>
      <p:pic>
        <p:nvPicPr>
          <p:cNvPr id="13" name="Picture 8" descr="http://openmbta.org/images/map/PinDown1.png?1306943843"/>
          <p:cNvPicPr>
            <a:picLocks noChangeAspect="1" noChangeArrowheads="1"/>
          </p:cNvPicPr>
          <p:nvPr/>
        </p:nvPicPr>
        <p:blipFill>
          <a:blip r:embed="rId4" cstate="print"/>
          <a:srcRect/>
          <a:stretch>
            <a:fillRect/>
          </a:stretch>
        </p:blipFill>
        <p:spPr bwMode="auto">
          <a:xfrm>
            <a:off x="2514600" y="2743200"/>
            <a:ext cx="203175" cy="247619"/>
          </a:xfrm>
          <a:prstGeom prst="rect">
            <a:avLst/>
          </a:prstGeom>
          <a:noFill/>
        </p:spPr>
      </p:pic>
      <p:sp>
        <p:nvSpPr>
          <p:cNvPr id="15" name="TextBox 14"/>
          <p:cNvSpPr txBox="1"/>
          <p:nvPr/>
        </p:nvSpPr>
        <p:spPr>
          <a:xfrm>
            <a:off x="76200" y="5029200"/>
            <a:ext cx="8991600" cy="523220"/>
          </a:xfrm>
          <a:prstGeom prst="rect">
            <a:avLst/>
          </a:prstGeom>
          <a:noFill/>
        </p:spPr>
        <p:txBody>
          <a:bodyPr wrap="square" rtlCol="0">
            <a:spAutoFit/>
          </a:bodyPr>
          <a:lstStyle/>
          <a:p>
            <a:pPr algn="ctr"/>
            <a:r>
              <a:rPr lang="en-US" sz="2800" dirty="0" smtClean="0">
                <a:solidFill>
                  <a:schemeClr val="accent1">
                    <a:lumMod val="75000"/>
                  </a:schemeClr>
                </a:solidFill>
              </a:rPr>
              <a:t>Using global best practices to inform local decisions</a:t>
            </a:r>
            <a:endParaRPr lang="en-US" sz="2800" dirty="0">
              <a:solidFill>
                <a:schemeClr val="accent1">
                  <a:lumMod val="75000"/>
                </a:schemeClr>
              </a:solidFill>
            </a:endParaRPr>
          </a:p>
        </p:txBody>
      </p:sp>
    </p:spTree>
    <p:extLst>
      <p:ext uri="{BB962C8B-B14F-4D97-AF65-F5344CB8AC3E}">
        <p14:creationId xmlns:p14="http://schemas.microsoft.com/office/powerpoint/2010/main" val="254174250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handshak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038600" y="2209800"/>
            <a:ext cx="1190802" cy="1348873"/>
          </a:xfrm>
          <a:prstGeom prst="rect">
            <a:avLst/>
          </a:prstGeom>
          <a:noFill/>
        </p:spPr>
      </p:pic>
      <p:sp>
        <p:nvSpPr>
          <p:cNvPr id="51" name="TextBox 50"/>
          <p:cNvSpPr txBox="1"/>
          <p:nvPr/>
        </p:nvSpPr>
        <p:spPr>
          <a:xfrm>
            <a:off x="3124200" y="2895600"/>
            <a:ext cx="3124200" cy="733663"/>
          </a:xfrm>
          <a:prstGeom prst="leftRightArrow">
            <a:avLst/>
          </a:prstGeom>
          <a:solidFill>
            <a:schemeClr val="tx2">
              <a:lumMod val="40000"/>
              <a:lumOff val="60000"/>
            </a:schemeClr>
          </a:solidFill>
        </p:spPr>
        <p:txBody>
          <a:bodyPr wrap="square" rtlCol="0">
            <a:spAutoFit/>
          </a:bodyPr>
          <a:lstStyle/>
          <a:p>
            <a:pPr algn="ctr"/>
            <a:r>
              <a:rPr lang="en-US" dirty="0" smtClean="0">
                <a:latin typeface="Gill Sans MT" pitchFamily="34" charset="0"/>
              </a:rPr>
              <a:t>Feed-in Tariff</a:t>
            </a:r>
            <a:endParaRPr lang="en-US" dirty="0">
              <a:latin typeface="Gill Sans MT" pitchFamily="34" charset="0"/>
            </a:endParaRPr>
          </a:p>
        </p:txBody>
      </p:sp>
      <p:sp>
        <p:nvSpPr>
          <p:cNvPr id="36" name="Rectangle 35"/>
          <p:cNvSpPr/>
          <p:nvPr/>
        </p:nvSpPr>
        <p:spPr>
          <a:xfrm>
            <a:off x="6690732" y="1143000"/>
            <a:ext cx="2453268" cy="495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descr="electric.JPG"/>
          <p:cNvPicPr>
            <a:picLocks noChangeAspect="1"/>
          </p:cNvPicPr>
          <p:nvPr/>
        </p:nvPicPr>
        <p:blipFill>
          <a:blip r:embed="rId4">
            <a:clrChange>
              <a:clrFrom>
                <a:srgbClr val="FFFFFF"/>
              </a:clrFrom>
              <a:clrTo>
                <a:srgbClr val="FFFFFF">
                  <a:alpha val="0"/>
                </a:srgbClr>
              </a:clrTo>
            </a:clrChange>
          </a:blip>
          <a:stretch>
            <a:fillRect/>
          </a:stretch>
        </p:blipFill>
        <p:spPr>
          <a:xfrm>
            <a:off x="6190535" y="2743200"/>
            <a:ext cx="2343865" cy="3081528"/>
          </a:xfrm>
          <a:prstGeom prst="rect">
            <a:avLst/>
          </a:prstGeom>
        </p:spPr>
      </p:pic>
      <p:sp>
        <p:nvSpPr>
          <p:cNvPr id="37" name="Rectangle 36"/>
          <p:cNvSpPr/>
          <p:nvPr/>
        </p:nvSpPr>
        <p:spPr>
          <a:xfrm>
            <a:off x="0" y="1170878"/>
            <a:ext cx="2819400" cy="49511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3" name="Picture 5" descr="C:\Documents and Settings\juppal\My Documents\MCG\Company\Stock Photos\Icons\commerce.JPG"/>
          <p:cNvPicPr>
            <a:picLocks noChangeAspect="1" noChangeArrowheads="1"/>
          </p:cNvPicPr>
          <p:nvPr/>
        </p:nvPicPr>
        <p:blipFill>
          <a:blip r:embed="rId5" cstate="print">
            <a:clrChange>
              <a:clrFrom>
                <a:srgbClr val="FFFFFF"/>
              </a:clrFrom>
              <a:clrTo>
                <a:srgbClr val="FFFFFF">
                  <a:alpha val="0"/>
                </a:srgbClr>
              </a:clrTo>
            </a:clrChange>
          </a:blip>
          <a:srcRect b="14865"/>
          <a:stretch>
            <a:fillRect/>
          </a:stretch>
        </p:blipFill>
        <p:spPr bwMode="auto">
          <a:xfrm>
            <a:off x="533400" y="2507025"/>
            <a:ext cx="2588754" cy="3200400"/>
          </a:xfrm>
          <a:prstGeom prst="rect">
            <a:avLst/>
          </a:prstGeom>
          <a:noFill/>
        </p:spPr>
      </p:pic>
      <p:sp>
        <p:nvSpPr>
          <p:cNvPr id="2" name="Title 1"/>
          <p:cNvSpPr>
            <a:spLocks noGrp="1"/>
          </p:cNvSpPr>
          <p:nvPr>
            <p:ph type="title"/>
          </p:nvPr>
        </p:nvSpPr>
        <p:spPr/>
        <p:txBody>
          <a:bodyPr/>
          <a:lstStyle/>
          <a:p>
            <a:r>
              <a:rPr lang="en-US" dirty="0" smtClean="0"/>
              <a:t>Feed in Tariff</a:t>
            </a:r>
            <a:endParaRPr lang="en-US" b="0" dirty="0"/>
          </a:p>
        </p:txBody>
      </p:sp>
      <p:sp>
        <p:nvSpPr>
          <p:cNvPr id="8" name="TextBox 7"/>
          <p:cNvSpPr txBox="1"/>
          <p:nvPr/>
        </p:nvSpPr>
        <p:spPr>
          <a:xfrm>
            <a:off x="914400" y="4650805"/>
            <a:ext cx="1863011" cy="523220"/>
          </a:xfrm>
          <a:prstGeom prst="rect">
            <a:avLst/>
          </a:prstGeom>
          <a:noFill/>
        </p:spPr>
        <p:txBody>
          <a:bodyPr wrap="none" rtlCol="0">
            <a:spAutoFit/>
          </a:bodyPr>
          <a:lstStyle/>
          <a:p>
            <a:r>
              <a:rPr lang="en-US" sz="2800" b="1" dirty="0" smtClean="0">
                <a:solidFill>
                  <a:schemeClr val="tx2">
                    <a:lumMod val="75000"/>
                  </a:schemeClr>
                </a:solidFill>
              </a:rPr>
              <a:t>Customer</a:t>
            </a:r>
            <a:endParaRPr lang="en-US" sz="2800" b="1" dirty="0">
              <a:solidFill>
                <a:schemeClr val="tx2">
                  <a:lumMod val="75000"/>
                </a:schemeClr>
              </a:solidFill>
            </a:endParaRPr>
          </a:p>
        </p:txBody>
      </p:sp>
      <p:sp>
        <p:nvSpPr>
          <p:cNvPr id="18" name="TextBox 17"/>
          <p:cNvSpPr txBox="1"/>
          <p:nvPr/>
        </p:nvSpPr>
        <p:spPr>
          <a:xfrm>
            <a:off x="6705600" y="4648200"/>
            <a:ext cx="1183337" cy="523220"/>
          </a:xfrm>
          <a:prstGeom prst="rect">
            <a:avLst/>
          </a:prstGeom>
          <a:noFill/>
        </p:spPr>
        <p:txBody>
          <a:bodyPr wrap="none" rtlCol="0">
            <a:spAutoFit/>
          </a:bodyPr>
          <a:lstStyle/>
          <a:p>
            <a:r>
              <a:rPr lang="en-US" sz="2800" b="1" dirty="0" smtClean="0">
                <a:solidFill>
                  <a:schemeClr val="tx2">
                    <a:lumMod val="75000"/>
                  </a:schemeClr>
                </a:solidFill>
              </a:rPr>
              <a:t>Utility</a:t>
            </a:r>
          </a:p>
        </p:txBody>
      </p:sp>
      <p:sp>
        <p:nvSpPr>
          <p:cNvPr id="38" name="32-Point Star 37"/>
          <p:cNvSpPr/>
          <p:nvPr/>
        </p:nvSpPr>
        <p:spPr>
          <a:xfrm>
            <a:off x="2514600" y="1600200"/>
            <a:ext cx="990600" cy="914400"/>
          </a:xfrm>
          <a:prstGeom prst="star32">
            <a:avLst/>
          </a:prstGeom>
          <a:solidFill>
            <a:schemeClr val="bg2">
              <a:lumMod val="60000"/>
              <a:lumOff val="40000"/>
            </a:schemeClr>
          </a:solidFill>
          <a:ln>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Chevron 40"/>
          <p:cNvSpPr/>
          <p:nvPr/>
        </p:nvSpPr>
        <p:spPr>
          <a:xfrm rot="8185122">
            <a:off x="1959971" y="2746289"/>
            <a:ext cx="191743" cy="457200"/>
          </a:xfrm>
          <a:prstGeom prst="chevr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hevron 43"/>
          <p:cNvSpPr/>
          <p:nvPr/>
        </p:nvSpPr>
        <p:spPr>
          <a:xfrm rot="8185122">
            <a:off x="2112370" y="2593890"/>
            <a:ext cx="191743" cy="457200"/>
          </a:xfrm>
          <a:prstGeom prst="chevr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hevron 47"/>
          <p:cNvSpPr/>
          <p:nvPr/>
        </p:nvSpPr>
        <p:spPr>
          <a:xfrm rot="8185122">
            <a:off x="2264771" y="2441489"/>
            <a:ext cx="191743" cy="457200"/>
          </a:xfrm>
          <a:prstGeom prst="chevr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51"/>
          <p:cNvSpPr/>
          <p:nvPr/>
        </p:nvSpPr>
        <p:spPr>
          <a:xfrm rot="8185122">
            <a:off x="2417170" y="2289090"/>
            <a:ext cx="191743" cy="457200"/>
          </a:xfrm>
          <a:prstGeom prst="chevr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ontent Placeholder 1"/>
          <p:cNvSpPr>
            <a:spLocks noGrp="1"/>
          </p:cNvSpPr>
          <p:nvPr>
            <p:ph sz="half" idx="1"/>
          </p:nvPr>
        </p:nvSpPr>
        <p:spPr>
          <a:xfrm>
            <a:off x="3429000" y="3657600"/>
            <a:ext cx="2666999" cy="2133600"/>
          </a:xfrm>
          <a:prstGeom prst="wedgeRoundRectCallout">
            <a:avLst>
              <a:gd name="adj1" fmla="val -24540"/>
              <a:gd name="adj2" fmla="val -55943"/>
              <a:gd name="adj3" fmla="val 16667"/>
            </a:avLst>
          </a:prstGeom>
          <a:solidFill>
            <a:srgbClr val="000000">
              <a:alpha val="65098"/>
            </a:srgbClr>
          </a:solidFill>
          <a:effectLst>
            <a:outerShdw blurRad="50800" dist="38100" dir="5400000" algn="t" rotWithShape="0">
              <a:prstClr val="black">
                <a:alpha val="40000"/>
              </a:prstClr>
            </a:outerShdw>
          </a:effectLst>
        </p:spPr>
        <p:txBody>
          <a:bodyPr/>
          <a:lstStyle/>
          <a:p>
            <a:pPr>
              <a:lnSpc>
                <a:spcPct val="150000"/>
              </a:lnSpc>
              <a:buNone/>
            </a:pPr>
            <a:r>
              <a:rPr lang="en-US" sz="1800" dirty="0" smtClean="0">
                <a:solidFill>
                  <a:schemeClr val="bg1"/>
                </a:solidFill>
              </a:rPr>
              <a:t>Fixed price payment</a:t>
            </a:r>
          </a:p>
          <a:p>
            <a:pPr>
              <a:lnSpc>
                <a:spcPct val="150000"/>
              </a:lnSpc>
              <a:buNone/>
            </a:pPr>
            <a:r>
              <a:rPr lang="en-US" sz="1800" dirty="0" smtClean="0">
                <a:solidFill>
                  <a:schemeClr val="bg1"/>
                </a:solidFill>
              </a:rPr>
              <a:t>Long term contract</a:t>
            </a:r>
          </a:p>
          <a:p>
            <a:pPr>
              <a:lnSpc>
                <a:spcPct val="150000"/>
              </a:lnSpc>
              <a:buNone/>
            </a:pPr>
            <a:r>
              <a:rPr lang="en-US" sz="1800" dirty="0" smtClean="0">
                <a:solidFill>
                  <a:schemeClr val="bg1"/>
                </a:solidFill>
              </a:rPr>
              <a:t>Guaranteed purchase</a:t>
            </a:r>
          </a:p>
          <a:p>
            <a:pPr>
              <a:lnSpc>
                <a:spcPct val="150000"/>
              </a:lnSpc>
              <a:buNone/>
            </a:pPr>
            <a:r>
              <a:rPr lang="en-US" sz="1800" dirty="0" smtClean="0">
                <a:solidFill>
                  <a:schemeClr val="bg1"/>
                </a:solidFill>
              </a:rPr>
              <a:t>Price of generation cost</a:t>
            </a:r>
            <a:endParaRPr lang="en-US" sz="1800" dirty="0">
              <a:solidFill>
                <a:schemeClr val="bg1"/>
              </a:solidFill>
            </a:endParaRPr>
          </a:p>
        </p:txBody>
      </p:sp>
    </p:spTree>
    <p:extLst>
      <p:ext uri="{BB962C8B-B14F-4D97-AF65-F5344CB8AC3E}">
        <p14:creationId xmlns:p14="http://schemas.microsoft.com/office/powerpoint/2010/main" val="604772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1325" y="1299412"/>
            <a:ext cx="8261350" cy="5069312"/>
          </a:xfrm>
        </p:spPr>
        <p:txBody>
          <a:bodyPr/>
          <a:lstStyle/>
          <a:p>
            <a:pPr algn="just"/>
            <a:r>
              <a:rPr lang="en-US" sz="2800" dirty="0" smtClean="0"/>
              <a:t>Translation from the German renewable energy law.</a:t>
            </a:r>
          </a:p>
          <a:p>
            <a:pPr algn="just"/>
            <a:r>
              <a:rPr lang="en-US" sz="2800" dirty="0" smtClean="0"/>
              <a:t>Four parts “feed”:</a:t>
            </a:r>
          </a:p>
          <a:p>
            <a:pPr marL="914400" lvl="1" indent="-514350" algn="just"/>
            <a:r>
              <a:rPr lang="en-US" sz="2400" dirty="0" smtClean="0"/>
              <a:t>Utility must interconnect you to the grid</a:t>
            </a:r>
          </a:p>
          <a:p>
            <a:pPr marL="914400" lvl="1" indent="-514350" algn="just"/>
            <a:r>
              <a:rPr lang="en-US" sz="2400" dirty="0" smtClean="0"/>
              <a:t>Utility must purchase 100% of your power</a:t>
            </a:r>
          </a:p>
          <a:p>
            <a:pPr marL="914400" lvl="1" indent="-514350" algn="just"/>
            <a:r>
              <a:rPr lang="en-US" sz="2400" dirty="0" smtClean="0"/>
              <a:t>Utility must “dispatch” your power first</a:t>
            </a:r>
          </a:p>
          <a:p>
            <a:pPr marL="914400" lvl="1" indent="-514350" algn="just"/>
            <a:r>
              <a:rPr lang="en-US" sz="2400" dirty="0" smtClean="0"/>
              <a:t>Standard Contract for purchase of the electricity</a:t>
            </a:r>
          </a:p>
          <a:p>
            <a:pPr algn="just"/>
            <a:r>
              <a:rPr lang="en-US" sz="2800" dirty="0" smtClean="0"/>
              <a:t>One part “tariff”:</a:t>
            </a:r>
          </a:p>
          <a:p>
            <a:pPr marL="914400" lvl="1" indent="-514350" algn="just"/>
            <a:r>
              <a:rPr lang="en-US" sz="2400" dirty="0" smtClean="0"/>
              <a:t>A standard $/kWh price for all eligible generators based on cost</a:t>
            </a:r>
            <a:endParaRPr lang="en-US" sz="2400" dirty="0"/>
          </a:p>
        </p:txBody>
      </p:sp>
      <p:sp>
        <p:nvSpPr>
          <p:cNvPr id="3" name="Title 2"/>
          <p:cNvSpPr>
            <a:spLocks noGrp="1"/>
          </p:cNvSpPr>
          <p:nvPr>
            <p:ph type="title"/>
          </p:nvPr>
        </p:nvSpPr>
        <p:spPr/>
        <p:txBody>
          <a:bodyPr>
            <a:normAutofit fontScale="90000"/>
          </a:bodyPr>
          <a:lstStyle/>
          <a:p>
            <a:r>
              <a:rPr lang="en-US" dirty="0" smtClean="0"/>
              <a:t>What is a Feed-in Tariff (</a:t>
            </a:r>
            <a:r>
              <a:rPr lang="en-US" dirty="0" err="1" smtClean="0"/>
              <a:t>FiT</a:t>
            </a:r>
            <a:r>
              <a:rPr lang="en-US" dirty="0" smtClean="0"/>
              <a:t>)?</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12"/>
          </p:nvPr>
        </p:nvSpPr>
        <p:spPr/>
        <p:txBody>
          <a:bodyPr/>
          <a:lstStyle/>
          <a:p>
            <a:fld id="{642CEF9C-A152-4A4E-BFD8-E61515FC5ADF}" type="slidenum">
              <a:rPr lang="en-US" smtClean="0"/>
              <a:pPr/>
              <a:t>9</a:t>
            </a:fld>
            <a:endParaRPr lang="en-US" dirty="0"/>
          </a:p>
        </p:txBody>
      </p:sp>
    </p:spTree>
    <p:extLst>
      <p:ext uri="{BB962C8B-B14F-4D97-AF65-F5344CB8AC3E}">
        <p14:creationId xmlns:p14="http://schemas.microsoft.com/office/powerpoint/2010/main" val="272993542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SunShot External Presentation Template - White_v3">
  <a:themeElements>
    <a:clrScheme name="Sunshot White">
      <a:dk1>
        <a:srgbClr val="181300"/>
      </a:dk1>
      <a:lt1>
        <a:srgbClr val="F3F5FF"/>
      </a:lt1>
      <a:dk2>
        <a:srgbClr val="6B737B"/>
      </a:dk2>
      <a:lt2>
        <a:srgbClr val="EFA029"/>
      </a:lt2>
      <a:accent1>
        <a:srgbClr val="ED7A2C"/>
      </a:accent1>
      <a:accent2>
        <a:srgbClr val="E5002D"/>
      </a:accent2>
      <a:accent3>
        <a:srgbClr val="FBCE22"/>
      </a:accent3>
      <a:accent4>
        <a:srgbClr val="009FC2"/>
      </a:accent4>
      <a:accent5>
        <a:srgbClr val="00AB8D"/>
      </a:accent5>
      <a:accent6>
        <a:srgbClr val="F3F5FF"/>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0238376">
  <a:themeElements>
    <a:clrScheme name="~02383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238376">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latino Linotype"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latino Linotype" pitchFamily="18" charset="0"/>
          </a:defRPr>
        </a:defPPr>
      </a:lstStyle>
    </a:lnDef>
  </a:objectDefaults>
  <a:extraClrSchemeLst>
    <a:extraClrScheme>
      <a:clrScheme name="~02383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2383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2383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2383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2383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2383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2383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2383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2383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2383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2383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2383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sz="2400" dirty="0" smtClean="0">
            <a:solidFill>
              <a:srgbClr val="353535"/>
            </a:solidFill>
            <a:latin typeface="Helvetica"/>
            <a:cs typeface="Helvetica"/>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SunShot External Presentation Template - White_v3</Template>
  <TotalTime>8571</TotalTime>
  <Words>2254</Words>
  <Application>Microsoft Office PowerPoint</Application>
  <PresentationFormat>On-screen Show (4:3)</PresentationFormat>
  <Paragraphs>386</Paragraphs>
  <Slides>58</Slides>
  <Notes>22</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58</vt:i4>
      </vt:variant>
    </vt:vector>
  </HeadingPairs>
  <TitlesOfParts>
    <vt:vector size="62" baseType="lpstr">
      <vt:lpstr>SunShot External Presentation Template - White_v3</vt:lpstr>
      <vt:lpstr>~0238376</vt:lpstr>
      <vt:lpstr>Office Theme</vt:lpstr>
      <vt:lpstr>Chart</vt:lpstr>
      <vt:lpstr>PowerPoint Presentation</vt:lpstr>
      <vt:lpstr>About the SunShot Solar Outreach Partnership</vt:lpstr>
      <vt:lpstr>About  the SunShot Solar Outreach Partnership</vt:lpstr>
      <vt:lpstr>About  the SunShot Solar Outreach Partnership</vt:lpstr>
      <vt:lpstr>About  the SunShot Solar Outreach Partnership</vt:lpstr>
      <vt:lpstr>Speakers</vt:lpstr>
      <vt:lpstr>Meister Consultants Group, Inc.</vt:lpstr>
      <vt:lpstr>Feed in Tariff</vt:lpstr>
      <vt:lpstr>What is a Feed-in Tariff (FiT)?</vt:lpstr>
      <vt:lpstr>Also Called CLEAN Programs</vt:lpstr>
      <vt:lpstr>Global Installed Capacity by Policy Incentive Type:</vt:lpstr>
      <vt:lpstr>Most Famous Example is Germany</vt:lpstr>
      <vt:lpstr>First Steps in the US</vt:lpstr>
      <vt:lpstr>What are the benefits?</vt:lpstr>
      <vt:lpstr>    </vt:lpstr>
      <vt:lpstr>LIPA Overview</vt:lpstr>
      <vt:lpstr>2012 New York State of the State Address “Investing in Solar While Protecting Ratepayers”</vt:lpstr>
      <vt:lpstr>LIPA’s Renewable Programs</vt:lpstr>
      <vt:lpstr>LIPA’s Current Solar Photovoltaic (PV) Initiatives</vt:lpstr>
      <vt:lpstr>LIPA’s Utility-Scale Solar Initiative</vt:lpstr>
      <vt:lpstr>Long Island Solar Farm at Brookhaven National Laboratory (32 MW)</vt:lpstr>
      <vt:lpstr>Solar Carport (portion) at H. Lee Dennison Parking Lot, Suffolk County (up-to 17 MW)</vt:lpstr>
      <vt:lpstr>LIPA’s CLEAN Solar Initiative (feed-in tariff)</vt:lpstr>
      <vt:lpstr>Why Use CLEAN Solar Initiative (feed-in tariff) to Invest in Solar Energy?</vt:lpstr>
      <vt:lpstr>Overview of CLEAN Solar Initiative (feed-in tariff) Documents</vt:lpstr>
      <vt:lpstr>CLEAN Solar Applications Received (July 16, 2012 – October 19, 2012)</vt:lpstr>
      <vt:lpstr>LIPA’s CLEAN Solar Initiative – Lessons Learned </vt:lpstr>
      <vt:lpstr> LIPA’s CLEAN Solar Initiative II Goals &amp; Objectives  </vt:lpstr>
      <vt:lpstr>Differences Under Consideration Between CSI-I &amp; CSI-II</vt:lpstr>
      <vt:lpstr>Austin Energy’s  Residential Solar Rate</vt:lpstr>
      <vt:lpstr>Austin Energy - Overview</vt:lpstr>
      <vt:lpstr>Projected Overall Generation Portfolio</vt:lpstr>
      <vt:lpstr>AE Solar Goal – 200 MW by 2020</vt:lpstr>
      <vt:lpstr>Installed Cost of Distributed Solar</vt:lpstr>
      <vt:lpstr>Residential  Solar Programs</vt:lpstr>
      <vt:lpstr>Traditional Net Metering</vt:lpstr>
      <vt:lpstr>Application of the Residential Solar Rate</vt:lpstr>
      <vt:lpstr>Residential Solar Credit   SOLAR VALUES</vt:lpstr>
      <vt:lpstr>PV Value Results by Component and Configuration</vt:lpstr>
      <vt:lpstr>Lessons Learned</vt:lpstr>
      <vt:lpstr>Contact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anna</dc:creator>
  <cp:lastModifiedBy>Hannah Wolford</cp:lastModifiedBy>
  <cp:revision>552</cp:revision>
  <dcterms:created xsi:type="dcterms:W3CDTF">2012-07-09T23:17:07Z</dcterms:created>
  <dcterms:modified xsi:type="dcterms:W3CDTF">2014-12-09T14:14:13Z</dcterms:modified>
</cp:coreProperties>
</file>