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8" r:id="rId3"/>
    <p:sldId id="257" r:id="rId4"/>
    <p:sldId id="259" r:id="rId5"/>
    <p:sldId id="261"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8355" autoAdjust="0"/>
    <p:restoredTop sz="94660"/>
  </p:normalViewPr>
  <p:slideViewPr>
    <p:cSldViewPr snapToGrid="0" snapToObjects="1">
      <p:cViewPr>
        <p:scale>
          <a:sx n="61" d="100"/>
          <a:sy n="61" d="100"/>
        </p:scale>
        <p:origin x="-1098"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F9A9D8-96CA-499A-8818-D2B695476251}" type="datetimeFigureOut">
              <a:rPr lang="en-US" smtClean="0"/>
              <a:t>12/17/2014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6F7C78-9992-4B5C-9BCA-5A6619C6CABB}" type="slidenum">
              <a:rPr lang="en-US" smtClean="0"/>
              <a:t>‹#›</a:t>
            </a:fld>
            <a:endParaRPr lang="en-US"/>
          </a:p>
        </p:txBody>
      </p:sp>
    </p:spTree>
    <p:extLst>
      <p:ext uri="{BB962C8B-B14F-4D97-AF65-F5344CB8AC3E}">
        <p14:creationId xmlns:p14="http://schemas.microsoft.com/office/powerpoint/2010/main" val="458550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F7C78-9992-4B5C-9BCA-5A6619C6CABB}" type="slidenum">
              <a:rPr lang="en-US" smtClean="0"/>
              <a:t>2</a:t>
            </a:fld>
            <a:endParaRPr lang="en-US"/>
          </a:p>
        </p:txBody>
      </p:sp>
    </p:spTree>
    <p:extLst>
      <p:ext uri="{BB962C8B-B14F-4D97-AF65-F5344CB8AC3E}">
        <p14:creationId xmlns:p14="http://schemas.microsoft.com/office/powerpoint/2010/main" val="1489350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6F7C78-9992-4B5C-9BCA-5A6619C6CABB}"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971563"/>
            <a:ext cx="4038600" cy="315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971563"/>
            <a:ext cx="4038600" cy="315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28781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971563"/>
            <a:ext cx="4040188" cy="3154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228781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971563"/>
            <a:ext cx="4041775" cy="3154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95688"/>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95688"/>
            <a:ext cx="5111750" cy="45304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757738"/>
            <a:ext cx="3008313" cy="33684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587547"/>
            <a:ext cx="5486400" cy="314002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11-172-Solar-America-PPT-ContentSlideBKG.png"/>
          <p:cNvPicPr>
            <a:picLocks noChangeAspect="1"/>
          </p:cNvPicPr>
          <p:nvPr userDrawn="1"/>
        </p:nvPicPr>
        <p:blipFill>
          <a:blip r:embed="rId11"/>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348329"/>
            <a:ext cx="8229600" cy="93948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653165"/>
            <a:ext cx="8229600" cy="347299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solaramericacommunities.energy.gov/resources/guide_for_local_government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narc.org/events/conferences/what-is-the-annual-conference-and-exhibition/2011-annual-conference-and-exhibition.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1-172-Solar-America-PPT-TitleImage.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493" y="838561"/>
            <a:ext cx="7772400" cy="1470025"/>
          </a:xfrm>
        </p:spPr>
        <p:txBody>
          <a:bodyPr/>
          <a:lstStyle/>
          <a:p>
            <a:r>
              <a:rPr lang="en-US" dirty="0" smtClean="0"/>
              <a:t>What are Solar America Cities?</a:t>
            </a:r>
            <a:endParaRPr lang="en-US" dirty="0"/>
          </a:p>
        </p:txBody>
      </p:sp>
      <p:sp>
        <p:nvSpPr>
          <p:cNvPr id="3" name="Subtitle 2"/>
          <p:cNvSpPr>
            <a:spLocks noGrp="1"/>
          </p:cNvSpPr>
          <p:nvPr>
            <p:ph type="subTitle" idx="1"/>
          </p:nvPr>
        </p:nvSpPr>
        <p:spPr>
          <a:xfrm>
            <a:off x="529389" y="2079976"/>
            <a:ext cx="8422106" cy="4176445"/>
          </a:xfrm>
        </p:spPr>
        <p:txBody>
          <a:bodyPr>
            <a:normAutofit fontScale="70000" lnSpcReduction="20000"/>
          </a:bodyPr>
          <a:lstStyle/>
          <a:p>
            <a:pPr marL="457200" indent="-457200" algn="l">
              <a:buFont typeface="Arial" pitchFamily="34" charset="0"/>
              <a:buChar char="•"/>
            </a:pPr>
            <a:r>
              <a:rPr lang="en-US" dirty="0" smtClean="0">
                <a:solidFill>
                  <a:schemeClr val="tx1"/>
                </a:solidFill>
              </a:rPr>
              <a:t>Started in 2007 by DOE</a:t>
            </a:r>
          </a:p>
          <a:p>
            <a:pPr marL="457200" indent="-457200" algn="l">
              <a:buFont typeface="Arial" pitchFamily="34" charset="0"/>
              <a:buChar char="•"/>
            </a:pPr>
            <a:r>
              <a:rPr lang="en-US" dirty="0" smtClean="0">
                <a:solidFill>
                  <a:schemeClr val="tx1"/>
                </a:solidFill>
              </a:rPr>
              <a:t>Develop model comprehensive approaches to urban solar energy use</a:t>
            </a:r>
          </a:p>
          <a:p>
            <a:pPr marL="457200" indent="-457200" algn="l">
              <a:buFont typeface="Arial" pitchFamily="34" charset="0"/>
              <a:buChar char="•"/>
            </a:pPr>
            <a:r>
              <a:rPr lang="en-US" dirty="0" smtClean="0">
                <a:solidFill>
                  <a:schemeClr val="tx1"/>
                </a:solidFill>
              </a:rPr>
              <a:t>25 designated cities – e.g. Philadelphia!</a:t>
            </a:r>
          </a:p>
          <a:p>
            <a:pPr marL="914400" lvl="1" indent="-457200" algn="l">
              <a:buFont typeface="Calibri" pitchFamily="34" charset="0"/>
              <a:buChar char="−"/>
            </a:pPr>
            <a:r>
              <a:rPr lang="en-US" sz="2600" dirty="0" smtClean="0">
                <a:solidFill>
                  <a:schemeClr val="tx1"/>
                </a:solidFill>
              </a:rPr>
              <a:t>Solar financing programs</a:t>
            </a:r>
          </a:p>
          <a:p>
            <a:pPr marL="914400" lvl="1" indent="-457200" algn="l">
              <a:buFont typeface="Calibri" pitchFamily="34" charset="0"/>
              <a:buChar char="−"/>
            </a:pPr>
            <a:r>
              <a:rPr lang="en-US" sz="2600" dirty="0" smtClean="0">
                <a:solidFill>
                  <a:schemeClr val="tx1"/>
                </a:solidFill>
              </a:rPr>
              <a:t>Updating zoning codes</a:t>
            </a:r>
          </a:p>
          <a:p>
            <a:pPr marL="914400" lvl="1" indent="-457200" algn="l">
              <a:buFont typeface="Calibri" pitchFamily="34" charset="0"/>
              <a:buChar char="−"/>
            </a:pPr>
            <a:r>
              <a:rPr lang="en-US" sz="2600" dirty="0" smtClean="0">
                <a:solidFill>
                  <a:schemeClr val="tx1"/>
                </a:solidFill>
              </a:rPr>
              <a:t>Streamlining permitting</a:t>
            </a:r>
          </a:p>
          <a:p>
            <a:pPr marL="914400" lvl="1" indent="-457200" algn="l">
              <a:buFont typeface="Calibri" pitchFamily="34" charset="0"/>
              <a:buChar char="−"/>
            </a:pPr>
            <a:r>
              <a:rPr lang="en-US" sz="2600" dirty="0" smtClean="0">
                <a:solidFill>
                  <a:schemeClr val="tx1"/>
                </a:solidFill>
              </a:rPr>
              <a:t>Training installers and code officials</a:t>
            </a:r>
          </a:p>
          <a:p>
            <a:pPr marL="914400" lvl="1" indent="-457200" algn="l">
              <a:buFont typeface="Calibri" pitchFamily="34" charset="0"/>
              <a:buChar char="−"/>
            </a:pPr>
            <a:r>
              <a:rPr lang="en-US" sz="2600" dirty="0" smtClean="0">
                <a:solidFill>
                  <a:schemeClr val="tx1"/>
                </a:solidFill>
              </a:rPr>
              <a:t>Outreach to residents and businesses</a:t>
            </a:r>
          </a:p>
          <a:p>
            <a:pPr marL="457200" indent="-457200" algn="l">
              <a:buFont typeface="Arial" pitchFamily="34" charset="0"/>
              <a:buChar char="•"/>
            </a:pPr>
            <a:r>
              <a:rPr lang="en-US" dirty="0" smtClean="0">
                <a:solidFill>
                  <a:schemeClr val="tx1"/>
                </a:solidFill>
              </a:rPr>
              <a:t>Best practices/lessons learned available at </a:t>
            </a:r>
            <a:r>
              <a:rPr lang="en-US" sz="2200" dirty="0" smtClean="0">
                <a:solidFill>
                  <a:schemeClr val="tx1"/>
                </a:solidFill>
                <a:hlinkClick r:id="rId3"/>
              </a:rPr>
              <a:t>www.solaramericacommunities.energy.gov/resources/guide_for_local_governments</a:t>
            </a:r>
            <a:endParaRPr lang="en-US" sz="2200" dirty="0" smtClean="0">
              <a:solidFill>
                <a:schemeClr val="tx1"/>
              </a:solidFill>
            </a:endParaRPr>
          </a:p>
          <a:p>
            <a:pPr marL="457200" indent="-457200" algn="l">
              <a:buFont typeface="Arial" pitchFamily="34" charset="0"/>
              <a:buChar char="•"/>
            </a:pPr>
            <a:r>
              <a:rPr lang="en-US" sz="3100" dirty="0" smtClean="0">
                <a:solidFill>
                  <a:schemeClr val="tx1"/>
                </a:solidFill>
              </a:rPr>
              <a:t>Success expanded into national outreach effort – Solar America Communities Outreach Partnership</a:t>
            </a:r>
          </a:p>
          <a:p>
            <a:pPr marL="914400" lvl="1" indent="-457200" algn="l">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11-172-Solar-America-PPT-PartnerOrgBKG.png"/>
          <p:cNvPicPr>
            <a:picLocks noChangeAspect="1"/>
          </p:cNvPicPr>
          <p:nvPr/>
        </p:nvPicPr>
        <p:blipFill>
          <a:blip r:embed="rId3"/>
          <a:stretch>
            <a:fillRect/>
          </a:stretch>
        </p:blipFill>
        <p:spPr>
          <a:xfrm>
            <a:off x="0" y="-10001"/>
            <a:ext cx="9144000" cy="6858000"/>
          </a:xfrm>
          <a:prstGeom prst="rect">
            <a:avLst/>
          </a:prstGeom>
        </p:spPr>
      </p:pic>
      <p:sp>
        <p:nvSpPr>
          <p:cNvPr id="12" name="Title 11"/>
          <p:cNvSpPr>
            <a:spLocks noGrp="1"/>
          </p:cNvSpPr>
          <p:nvPr>
            <p:ph type="title"/>
          </p:nvPr>
        </p:nvSpPr>
        <p:spPr/>
        <p:txBody>
          <a:bodyPr/>
          <a:lstStyle/>
          <a:p>
            <a:r>
              <a:rPr lang="en-US" dirty="0" smtClean="0"/>
              <a:t>About Solar America Communities</a:t>
            </a:r>
            <a:endParaRPr lang="en-US" dirty="0"/>
          </a:p>
        </p:txBody>
      </p:sp>
      <p:sp>
        <p:nvSpPr>
          <p:cNvPr id="13" name="Content Placeholder 12"/>
          <p:cNvSpPr>
            <a:spLocks noGrp="1"/>
          </p:cNvSpPr>
          <p:nvPr>
            <p:ph idx="1"/>
          </p:nvPr>
        </p:nvSpPr>
        <p:spPr>
          <a:xfrm>
            <a:off x="457200" y="2287813"/>
            <a:ext cx="8229600" cy="1696152"/>
          </a:xfrm>
        </p:spPr>
        <p:txBody>
          <a:bodyPr wrap="square">
            <a:noAutofit/>
          </a:bodyPr>
          <a:lstStyle/>
          <a:p>
            <a:pPr marL="0" indent="0">
              <a:buNone/>
            </a:pPr>
            <a:r>
              <a:rPr lang="en-US" sz="1500" dirty="0" smtClean="0"/>
              <a:t>Solar America Communities is a U.S. Department of Energy (DOE) program designed to increase the use and integration of solar energy in communities across the United States. The International City-County Management Association (ICMA) and ICLEI-Local Governments for Sustainability were competitively selected by DOE to conduct outreach to local governments across the United States, enabling them  to replicate successful solar practices and quickly expand local adoption of solar energy. </a:t>
            </a:r>
            <a:r>
              <a:rPr lang="en-US" sz="1500" b="1" dirty="0" smtClean="0">
                <a:solidFill>
                  <a:srgbClr val="1F497D"/>
                </a:solidFill>
              </a:rPr>
              <a:t>For more information visit </a:t>
            </a:r>
            <a:r>
              <a:rPr lang="en-US" sz="1500" b="1" dirty="0" err="1" smtClean="0">
                <a:solidFill>
                  <a:srgbClr val="1F497D"/>
                </a:solidFill>
              </a:rPr>
              <a:t>www.solaramericacommunities.energy.gov</a:t>
            </a:r>
            <a:r>
              <a:rPr lang="en-US" sz="1500" b="1" dirty="0" smtClean="0">
                <a:solidFill>
                  <a:srgbClr val="1F497D"/>
                </a:solidFill>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987369"/>
            <a:ext cx="8229600" cy="939483"/>
          </a:xfrm>
        </p:spPr>
        <p:txBody>
          <a:bodyPr/>
          <a:lstStyle/>
          <a:p>
            <a:r>
              <a:rPr lang="en-US" dirty="0" smtClean="0"/>
              <a:t>Overall Project Goals</a:t>
            </a:r>
            <a:endParaRPr lang="en-US" dirty="0"/>
          </a:p>
        </p:txBody>
      </p:sp>
      <p:sp>
        <p:nvSpPr>
          <p:cNvPr id="7" name="Content Placeholder 6"/>
          <p:cNvSpPr>
            <a:spLocks noGrp="1"/>
          </p:cNvSpPr>
          <p:nvPr>
            <p:ph idx="1"/>
          </p:nvPr>
        </p:nvSpPr>
        <p:spPr>
          <a:xfrm>
            <a:off x="457200" y="1991405"/>
            <a:ext cx="8229600" cy="3472997"/>
          </a:xfrm>
        </p:spPr>
        <p:txBody>
          <a:bodyPr/>
          <a:lstStyle/>
          <a:p>
            <a:r>
              <a:rPr lang="en-US" dirty="0" smtClean="0"/>
              <a:t>Increase domestic renewable energy generation</a:t>
            </a:r>
          </a:p>
          <a:p>
            <a:r>
              <a:rPr lang="en-US" dirty="0" smtClean="0"/>
              <a:t>Create new green jobs</a:t>
            </a:r>
          </a:p>
          <a:p>
            <a:r>
              <a:rPr lang="en-US" dirty="0" smtClean="0"/>
              <a:t>Spur economic growth</a:t>
            </a:r>
          </a:p>
          <a:p>
            <a:r>
              <a:rPr lang="en-US" dirty="0" smtClean="0"/>
              <a:t>Reduce pollution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987369"/>
            <a:ext cx="8229600" cy="939483"/>
          </a:xfrm>
        </p:spPr>
        <p:txBody>
          <a:bodyPr/>
          <a:lstStyle/>
          <a:p>
            <a:r>
              <a:rPr lang="en-US" dirty="0" smtClean="0"/>
              <a:t>Outreach Project Efforts</a:t>
            </a:r>
            <a:endParaRPr lang="en-US" dirty="0"/>
          </a:p>
        </p:txBody>
      </p:sp>
      <p:sp>
        <p:nvSpPr>
          <p:cNvPr id="7" name="Content Placeholder 6"/>
          <p:cNvSpPr>
            <a:spLocks noGrp="1"/>
          </p:cNvSpPr>
          <p:nvPr>
            <p:ph idx="1"/>
          </p:nvPr>
        </p:nvSpPr>
        <p:spPr>
          <a:xfrm>
            <a:off x="457200" y="1991405"/>
            <a:ext cx="8229600" cy="3472997"/>
          </a:xfrm>
        </p:spPr>
        <p:txBody>
          <a:bodyPr/>
          <a:lstStyle/>
          <a:p>
            <a:pPr marL="0" indent="0">
              <a:buNone/>
            </a:pPr>
            <a:r>
              <a:rPr lang="en-US" dirty="0" smtClean="0"/>
              <a:t>Create best practices and strategies for local governments to increase solar adoption &amp; use </a:t>
            </a:r>
          </a:p>
          <a:p>
            <a:pPr lvl="1"/>
            <a:r>
              <a:rPr lang="en-US" dirty="0" smtClean="0"/>
              <a:t>Educational workshops</a:t>
            </a:r>
          </a:p>
          <a:p>
            <a:pPr lvl="1"/>
            <a:r>
              <a:rPr lang="en-US" dirty="0" smtClean="0"/>
              <a:t>Peer-to-peer sharing</a:t>
            </a:r>
          </a:p>
          <a:p>
            <a:pPr lvl="1"/>
            <a:r>
              <a:rPr lang="en-US" dirty="0" smtClean="0"/>
              <a:t>Web-based resources</a:t>
            </a:r>
          </a:p>
          <a:p>
            <a:endParaRPr lang="en-US" dirty="0" smtClean="0"/>
          </a:p>
          <a:p>
            <a:endParaRPr lang="en-US" dirty="0"/>
          </a:p>
        </p:txBody>
      </p:sp>
    </p:spTree>
    <p:extLst>
      <p:ext uri="{BB962C8B-B14F-4D97-AF65-F5344CB8AC3E}">
        <p14:creationId xmlns:p14="http://schemas.microsoft.com/office/powerpoint/2010/main" val="1594646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987369"/>
            <a:ext cx="8229600" cy="939483"/>
          </a:xfrm>
        </p:spPr>
        <p:txBody>
          <a:bodyPr/>
          <a:lstStyle/>
          <a:p>
            <a:r>
              <a:rPr lang="en-US" dirty="0" smtClean="0"/>
              <a:t>Outreach Project Focus</a:t>
            </a:r>
            <a:endParaRPr lang="en-US" dirty="0"/>
          </a:p>
        </p:txBody>
      </p:sp>
      <p:sp>
        <p:nvSpPr>
          <p:cNvPr id="7" name="Content Placeholder 6"/>
          <p:cNvSpPr>
            <a:spLocks noGrp="1"/>
          </p:cNvSpPr>
          <p:nvPr>
            <p:ph idx="1"/>
          </p:nvPr>
        </p:nvSpPr>
        <p:spPr>
          <a:xfrm>
            <a:off x="457200" y="1991405"/>
            <a:ext cx="8229600" cy="3472997"/>
          </a:xfrm>
        </p:spPr>
        <p:txBody>
          <a:bodyPr>
            <a:normAutofit lnSpcReduction="10000"/>
          </a:bodyPr>
          <a:lstStyle/>
          <a:p>
            <a:pPr marL="0" indent="0">
              <a:buNone/>
            </a:pPr>
            <a:r>
              <a:rPr lang="en-US" dirty="0" smtClean="0"/>
              <a:t>Three key areas:</a:t>
            </a:r>
          </a:p>
          <a:p>
            <a:pPr marL="514350" indent="-514350">
              <a:buAutoNum type="arabicPeriod"/>
            </a:pPr>
            <a:r>
              <a:rPr lang="en-US" dirty="0" smtClean="0"/>
              <a:t>Reducing permitting, interconnecting, inspection and incentive processing time</a:t>
            </a:r>
          </a:p>
          <a:p>
            <a:pPr marL="514350" indent="-514350">
              <a:buAutoNum type="arabicPeriod"/>
            </a:pPr>
            <a:r>
              <a:rPr lang="en-US" dirty="0" smtClean="0"/>
              <a:t>Improving building and zoning codes through updates</a:t>
            </a:r>
          </a:p>
          <a:p>
            <a:pPr marL="514350" indent="-514350">
              <a:buAutoNum type="arabicPeriod"/>
            </a:pPr>
            <a:r>
              <a:rPr lang="en-US" dirty="0" smtClean="0"/>
              <a:t>Increasing access to local solar financing options</a:t>
            </a:r>
          </a:p>
          <a:p>
            <a:endParaRPr lang="en-US" dirty="0" smtClean="0"/>
          </a:p>
          <a:p>
            <a:endParaRPr lang="en-US" dirty="0"/>
          </a:p>
        </p:txBody>
      </p:sp>
    </p:spTree>
    <p:extLst>
      <p:ext uri="{BB962C8B-B14F-4D97-AF65-F5344CB8AC3E}">
        <p14:creationId xmlns:p14="http://schemas.microsoft.com/office/powerpoint/2010/main" val="1965249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987369"/>
            <a:ext cx="8229600" cy="939483"/>
          </a:xfrm>
        </p:spPr>
        <p:txBody>
          <a:bodyPr/>
          <a:lstStyle/>
          <a:p>
            <a:r>
              <a:rPr lang="en-US" dirty="0" smtClean="0"/>
              <a:t>Your Feedback is Important!</a:t>
            </a:r>
            <a:endParaRPr lang="en-US" dirty="0"/>
          </a:p>
        </p:txBody>
      </p:sp>
      <p:sp>
        <p:nvSpPr>
          <p:cNvPr id="7" name="Content Placeholder 6"/>
          <p:cNvSpPr>
            <a:spLocks noGrp="1"/>
          </p:cNvSpPr>
          <p:nvPr>
            <p:ph idx="1"/>
          </p:nvPr>
        </p:nvSpPr>
        <p:spPr>
          <a:xfrm>
            <a:off x="457200" y="1991405"/>
            <a:ext cx="8229600" cy="4176920"/>
          </a:xfrm>
        </p:spPr>
        <p:txBody>
          <a:bodyPr>
            <a:normAutofit fontScale="70000" lnSpcReduction="20000"/>
          </a:bodyPr>
          <a:lstStyle/>
          <a:p>
            <a:pPr marL="514350" lvl="0" indent="-514350">
              <a:buAutoNum type="arabicPeriod"/>
            </a:pPr>
            <a:r>
              <a:rPr lang="en-US" sz="3400" dirty="0" smtClean="0"/>
              <a:t>How </a:t>
            </a:r>
            <a:r>
              <a:rPr lang="en-US" sz="3400" dirty="0"/>
              <a:t>receptive is the region/your community to </a:t>
            </a:r>
            <a:r>
              <a:rPr lang="en-US" sz="3400" dirty="0" smtClean="0"/>
              <a:t>solar? What </a:t>
            </a:r>
            <a:r>
              <a:rPr lang="en-US" sz="3400" dirty="0"/>
              <a:t>level of support have elected officials demonstrated for solar</a:t>
            </a:r>
            <a:r>
              <a:rPr lang="en-US" sz="3400" dirty="0" smtClean="0"/>
              <a:t>?</a:t>
            </a:r>
          </a:p>
          <a:p>
            <a:pPr marL="514350" lvl="0" indent="-514350">
              <a:buAutoNum type="arabicPeriod"/>
            </a:pPr>
            <a:r>
              <a:rPr lang="en-US" sz="3400" dirty="0" smtClean="0"/>
              <a:t>What was the catalyst to work regionally through the AEOWG ?</a:t>
            </a:r>
          </a:p>
          <a:p>
            <a:pPr marL="514350" lvl="0" indent="-514350">
              <a:buAutoNum type="arabicPeriod"/>
            </a:pPr>
            <a:r>
              <a:rPr lang="en-US" sz="3400" dirty="0" smtClean="0"/>
              <a:t>What are the next steps after finalizing model ordinances?</a:t>
            </a:r>
          </a:p>
          <a:p>
            <a:pPr marL="514350" lvl="0" indent="-514350">
              <a:buAutoNum type="arabicPeriod"/>
            </a:pPr>
            <a:r>
              <a:rPr lang="en-US" sz="3400" dirty="0" smtClean="0"/>
              <a:t>What have been the challenges/successes in this process?</a:t>
            </a:r>
          </a:p>
          <a:p>
            <a:pPr marL="514350" lvl="0" indent="-514350">
              <a:buAutoNum type="arabicPeriod"/>
            </a:pPr>
            <a:r>
              <a:rPr lang="en-US" sz="3400" dirty="0" smtClean="0"/>
              <a:t>What are the region’s barriers to/success in solar adoption?</a:t>
            </a:r>
          </a:p>
          <a:p>
            <a:pPr marL="514350" indent="-514350">
              <a:buAutoNum type="arabicPeriod"/>
            </a:pPr>
            <a:r>
              <a:rPr lang="en-US" sz="3400" dirty="0" smtClean="0"/>
              <a:t>Has solar been incorporated into other work?</a:t>
            </a:r>
          </a:p>
          <a:p>
            <a:pPr marL="514350" indent="-514350">
              <a:buAutoNum type="arabicPeriod"/>
            </a:pPr>
            <a:r>
              <a:rPr lang="en-US" sz="3400" dirty="0" smtClean="0"/>
              <a:t>What are the solar financing options available?</a:t>
            </a:r>
          </a:p>
          <a:p>
            <a:pPr marL="514350" indent="-514350">
              <a:buAutoNum type="arabicPeriod"/>
            </a:pPr>
            <a:r>
              <a:rPr lang="en-US" sz="3400" dirty="0" smtClean="0"/>
              <a:t>What information/tools would be helpful in planning for solar?</a:t>
            </a:r>
          </a:p>
          <a:p>
            <a:pPr marL="514350" indent="-514350">
              <a:buAutoNum type="arabicPeriod"/>
            </a:pPr>
            <a:endParaRPr lang="en-US" dirty="0" smtClean="0"/>
          </a:p>
          <a:p>
            <a:endParaRPr lang="en-US" dirty="0" smtClean="0"/>
          </a:p>
          <a:p>
            <a:endParaRPr lang="en-US" dirty="0"/>
          </a:p>
        </p:txBody>
      </p:sp>
    </p:spTree>
    <p:extLst>
      <p:ext uri="{BB962C8B-B14F-4D97-AF65-F5344CB8AC3E}">
        <p14:creationId xmlns:p14="http://schemas.microsoft.com/office/powerpoint/2010/main" val="2848641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987369"/>
            <a:ext cx="8229600" cy="939483"/>
          </a:xfrm>
        </p:spPr>
        <p:txBody>
          <a:bodyPr/>
          <a:lstStyle/>
          <a:p>
            <a:r>
              <a:rPr lang="en-US" dirty="0" smtClean="0"/>
              <a:t>Upcoming Event</a:t>
            </a:r>
            <a:endParaRPr lang="en-US" dirty="0"/>
          </a:p>
        </p:txBody>
      </p:sp>
      <p:sp>
        <p:nvSpPr>
          <p:cNvPr id="7" name="Content Placeholder 6"/>
          <p:cNvSpPr>
            <a:spLocks noGrp="1"/>
          </p:cNvSpPr>
          <p:nvPr>
            <p:ph idx="1"/>
          </p:nvPr>
        </p:nvSpPr>
        <p:spPr>
          <a:xfrm>
            <a:off x="457200" y="1991405"/>
            <a:ext cx="8229600" cy="4176920"/>
          </a:xfrm>
        </p:spPr>
        <p:txBody>
          <a:bodyPr>
            <a:normAutofit/>
          </a:bodyPr>
          <a:lstStyle/>
          <a:p>
            <a:pPr marL="0" indent="0">
              <a:buNone/>
            </a:pPr>
            <a:endParaRPr lang="en-US" dirty="0" smtClean="0"/>
          </a:p>
          <a:p>
            <a:endParaRPr lang="en-US" dirty="0"/>
          </a:p>
        </p:txBody>
      </p:sp>
      <p:pic>
        <p:nvPicPr>
          <p:cNvPr id="1026" name="Picture 2" descr="http://narc.org/uploads/Image/2011-NARC-web-header(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6545" y="2017184"/>
            <a:ext cx="6425665" cy="233518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821410" y="4618495"/>
            <a:ext cx="7656163" cy="1200329"/>
          </a:xfrm>
          <a:prstGeom prst="rect">
            <a:avLst/>
          </a:prstGeom>
          <a:noFill/>
        </p:spPr>
        <p:txBody>
          <a:bodyPr wrap="square" rtlCol="0">
            <a:spAutoFit/>
          </a:bodyPr>
          <a:lstStyle/>
          <a:p>
            <a:r>
              <a:rPr lang="en-US" sz="2400" dirty="0" smtClean="0"/>
              <a:t>Sessions on </a:t>
            </a:r>
            <a:r>
              <a:rPr lang="en-US" sz="2400" dirty="0"/>
              <a:t>the </a:t>
            </a:r>
            <a:r>
              <a:rPr lang="en-US" sz="2400" dirty="0" smtClean="0"/>
              <a:t>benefits, barriers and successful integration of regional solar development </a:t>
            </a:r>
            <a:r>
              <a:rPr lang="en-US" sz="2400" dirty="0"/>
              <a:t>and </a:t>
            </a:r>
            <a:r>
              <a:rPr lang="en-US" sz="2400" dirty="0" smtClean="0"/>
              <a:t>best practices, as well as a solar tour of San Diego!</a:t>
            </a:r>
            <a:endParaRPr lang="en-US" sz="2400" dirty="0"/>
          </a:p>
        </p:txBody>
      </p:sp>
    </p:spTree>
    <p:extLst>
      <p:ext uri="{BB962C8B-B14F-4D97-AF65-F5344CB8AC3E}">
        <p14:creationId xmlns:p14="http://schemas.microsoft.com/office/powerpoint/2010/main" val="2932581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987369"/>
            <a:ext cx="8229600" cy="939483"/>
          </a:xfrm>
        </p:spPr>
        <p:txBody>
          <a:bodyPr/>
          <a:lstStyle/>
          <a:p>
            <a:r>
              <a:rPr lang="en-US" dirty="0" smtClean="0"/>
              <a:t>Thank you!</a:t>
            </a:r>
            <a:endParaRPr lang="en-US" dirty="0"/>
          </a:p>
        </p:txBody>
      </p:sp>
      <p:sp>
        <p:nvSpPr>
          <p:cNvPr id="7" name="Content Placeholder 6"/>
          <p:cNvSpPr>
            <a:spLocks noGrp="1"/>
          </p:cNvSpPr>
          <p:nvPr>
            <p:ph idx="1"/>
          </p:nvPr>
        </p:nvSpPr>
        <p:spPr>
          <a:xfrm>
            <a:off x="457200" y="1991405"/>
            <a:ext cx="8229600" cy="4176920"/>
          </a:xfrm>
        </p:spPr>
        <p:txBody>
          <a:bodyPr>
            <a:normAutofit/>
          </a:bodyPr>
          <a:lstStyle/>
          <a:p>
            <a:pPr marL="0" indent="0" algn="ctr">
              <a:buNone/>
            </a:pPr>
            <a:r>
              <a:rPr lang="en-US" dirty="0" smtClean="0"/>
              <a:t>For more information, please contact:</a:t>
            </a:r>
          </a:p>
          <a:p>
            <a:pPr marL="0" indent="0" algn="ctr">
              <a:buNone/>
            </a:pPr>
            <a:r>
              <a:rPr lang="en-US" sz="2200" dirty="0" smtClean="0"/>
              <a:t>Shannon Baxevanis</a:t>
            </a:r>
            <a:br>
              <a:rPr lang="en-US" sz="2200" dirty="0" smtClean="0"/>
            </a:br>
            <a:r>
              <a:rPr lang="en-US" sz="2200" dirty="0" smtClean="0"/>
              <a:t>Deputy Director</a:t>
            </a:r>
            <a:br>
              <a:rPr lang="en-US" sz="2200" dirty="0" smtClean="0"/>
            </a:br>
            <a:r>
              <a:rPr lang="en-US" sz="2200" dirty="0" smtClean="0"/>
              <a:t>National Association of Regional Councils</a:t>
            </a:r>
            <a:br>
              <a:rPr lang="en-US" sz="2200" dirty="0" smtClean="0"/>
            </a:br>
            <a:r>
              <a:rPr lang="en-US" sz="2200" dirty="0" smtClean="0"/>
              <a:t>202.986.1032, x217 – shannon@narc.org </a:t>
            </a:r>
          </a:p>
          <a:p>
            <a:pPr marL="0" indent="0" algn="ctr">
              <a:buNone/>
            </a:pPr>
            <a:endParaRPr lang="en-US" sz="2000" dirty="0"/>
          </a:p>
          <a:p>
            <a:pPr marL="0" indent="0" algn="ctr">
              <a:buNone/>
            </a:pPr>
            <a:r>
              <a:rPr lang="en-US" sz="2200" dirty="0" smtClean="0"/>
              <a:t>Kristin Heery</a:t>
            </a:r>
            <a:br>
              <a:rPr lang="en-US" sz="2200" dirty="0" smtClean="0"/>
            </a:br>
            <a:r>
              <a:rPr lang="en-US" sz="2200" dirty="0" smtClean="0"/>
              <a:t>Program Analyst</a:t>
            </a:r>
            <a:br>
              <a:rPr lang="en-US" sz="2200" dirty="0" smtClean="0"/>
            </a:br>
            <a:r>
              <a:rPr lang="en-US" sz="2200" dirty="0" smtClean="0"/>
              <a:t>National Association of Regional Councils</a:t>
            </a:r>
            <a:br>
              <a:rPr lang="en-US" sz="2200" dirty="0" smtClean="0"/>
            </a:br>
            <a:r>
              <a:rPr lang="en-US" sz="2200" dirty="0" smtClean="0"/>
              <a:t>202.986.1032, x225 – kristin@narc.org</a:t>
            </a:r>
          </a:p>
          <a:p>
            <a:endParaRPr lang="en-US" dirty="0" smtClean="0"/>
          </a:p>
          <a:p>
            <a:endParaRPr lang="en-US" dirty="0"/>
          </a:p>
        </p:txBody>
      </p:sp>
    </p:spTree>
    <p:extLst>
      <p:ext uri="{BB962C8B-B14F-4D97-AF65-F5344CB8AC3E}">
        <p14:creationId xmlns:p14="http://schemas.microsoft.com/office/powerpoint/2010/main" val="788976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TotalTime>
  <Words>355</Words>
  <Application>Microsoft Office PowerPoint</Application>
  <PresentationFormat>On-screen Show (4:3)</PresentationFormat>
  <Paragraphs>47</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What are Solar America Cities?</vt:lpstr>
      <vt:lpstr>About Solar America Communities</vt:lpstr>
      <vt:lpstr>Overall Project Goals</vt:lpstr>
      <vt:lpstr>Outreach Project Efforts</vt:lpstr>
      <vt:lpstr>Outreach Project Focus</vt:lpstr>
      <vt:lpstr>Your Feedback is Important!</vt:lpstr>
      <vt:lpstr>Upcoming Event</vt:lpstr>
      <vt:lpstr>Thank you!</vt:lpstr>
    </vt:vector>
  </TitlesOfParts>
  <Company>ICMA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Creative</dc:creator>
  <cp:lastModifiedBy>Hannah Wolford</cp:lastModifiedBy>
  <cp:revision>21</cp:revision>
  <dcterms:created xsi:type="dcterms:W3CDTF">2011-03-10T19:48:55Z</dcterms:created>
  <dcterms:modified xsi:type="dcterms:W3CDTF">2014-12-17T14:43:48Z</dcterms:modified>
</cp:coreProperties>
</file>