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sldIdLst>
    <p:sldId id="269" r:id="rId3"/>
    <p:sldId id="257" r:id="rId4"/>
    <p:sldId id="258" r:id="rId5"/>
    <p:sldId id="259" r:id="rId6"/>
    <p:sldId id="260" r:id="rId7"/>
    <p:sldId id="270" r:id="rId8"/>
    <p:sldId id="262" r:id="rId9"/>
    <p:sldId id="263" r:id="rId10"/>
    <p:sldId id="264" r:id="rId11"/>
    <p:sldId id="265"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1" autoAdjust="0"/>
    <p:restoredTop sz="94660"/>
  </p:normalViewPr>
  <p:slideViewPr>
    <p:cSldViewPr snapToGrid="0">
      <p:cViewPr varScale="1">
        <p:scale>
          <a:sx n="114" d="100"/>
          <a:sy n="114" d="100"/>
        </p:scale>
        <p:origin x="468"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59479B2-13F6-4FF1-8351-3B8018B975C2}" type="datetimeFigureOut">
              <a:rPr lang="en-US" smtClean="0"/>
              <a:t>9/28/2017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6C1575-571F-4ED6-839B-A21D969C8115}" type="slidenum">
              <a:rPr lang="en-US" smtClean="0"/>
              <a:t>‹#›</a:t>
            </a:fld>
            <a:endParaRPr lang="en-US"/>
          </a:p>
        </p:txBody>
      </p:sp>
    </p:spTree>
    <p:extLst>
      <p:ext uri="{BB962C8B-B14F-4D97-AF65-F5344CB8AC3E}">
        <p14:creationId xmlns:p14="http://schemas.microsoft.com/office/powerpoint/2010/main" val="118121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9479B2-13F6-4FF1-8351-3B8018B975C2}" type="datetimeFigureOut">
              <a:rPr lang="en-US" smtClean="0"/>
              <a:t>9/28/2017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6C1575-571F-4ED6-839B-A21D969C8115}" type="slidenum">
              <a:rPr lang="en-US" smtClean="0"/>
              <a:t>‹#›</a:t>
            </a:fld>
            <a:endParaRPr lang="en-US"/>
          </a:p>
        </p:txBody>
      </p:sp>
    </p:spTree>
    <p:extLst>
      <p:ext uri="{BB962C8B-B14F-4D97-AF65-F5344CB8AC3E}">
        <p14:creationId xmlns:p14="http://schemas.microsoft.com/office/powerpoint/2010/main" val="557247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9479B2-13F6-4FF1-8351-3B8018B975C2}" type="datetimeFigureOut">
              <a:rPr lang="en-US" smtClean="0"/>
              <a:t>9/28/2017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6C1575-571F-4ED6-839B-A21D969C8115}" type="slidenum">
              <a:rPr lang="en-US" smtClean="0"/>
              <a:t>‹#›</a:t>
            </a:fld>
            <a:endParaRPr lang="en-US"/>
          </a:p>
        </p:txBody>
      </p:sp>
    </p:spTree>
    <p:extLst>
      <p:ext uri="{BB962C8B-B14F-4D97-AF65-F5344CB8AC3E}">
        <p14:creationId xmlns:p14="http://schemas.microsoft.com/office/powerpoint/2010/main" val="27150317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5727DC7-B9DE-6843-A3B5-5A1E6333CE5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9/28/2017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DAFDDD-5CC5-594A-92CC-D3D51D0E445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3303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9479B2-13F6-4FF1-8351-3B8018B975C2}" type="datetimeFigureOut">
              <a:rPr lang="en-US" smtClean="0"/>
              <a:t>9/28/2017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6C1575-571F-4ED6-839B-A21D969C8115}" type="slidenum">
              <a:rPr lang="en-US" smtClean="0"/>
              <a:t>‹#›</a:t>
            </a:fld>
            <a:endParaRPr lang="en-US"/>
          </a:p>
        </p:txBody>
      </p:sp>
    </p:spTree>
    <p:extLst>
      <p:ext uri="{BB962C8B-B14F-4D97-AF65-F5344CB8AC3E}">
        <p14:creationId xmlns:p14="http://schemas.microsoft.com/office/powerpoint/2010/main" val="3363321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59479B2-13F6-4FF1-8351-3B8018B975C2}" type="datetimeFigureOut">
              <a:rPr lang="en-US" smtClean="0"/>
              <a:t>9/28/2017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6C1575-571F-4ED6-839B-A21D969C8115}" type="slidenum">
              <a:rPr lang="en-US" smtClean="0"/>
              <a:t>‹#›</a:t>
            </a:fld>
            <a:endParaRPr lang="en-US"/>
          </a:p>
        </p:txBody>
      </p:sp>
    </p:spTree>
    <p:extLst>
      <p:ext uri="{BB962C8B-B14F-4D97-AF65-F5344CB8AC3E}">
        <p14:creationId xmlns:p14="http://schemas.microsoft.com/office/powerpoint/2010/main" val="169634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59479B2-13F6-4FF1-8351-3B8018B975C2}" type="datetimeFigureOut">
              <a:rPr lang="en-US" smtClean="0"/>
              <a:t>9/28/2017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6C1575-571F-4ED6-839B-A21D969C8115}" type="slidenum">
              <a:rPr lang="en-US" smtClean="0"/>
              <a:t>‹#›</a:t>
            </a:fld>
            <a:endParaRPr lang="en-US"/>
          </a:p>
        </p:txBody>
      </p:sp>
    </p:spTree>
    <p:extLst>
      <p:ext uri="{BB962C8B-B14F-4D97-AF65-F5344CB8AC3E}">
        <p14:creationId xmlns:p14="http://schemas.microsoft.com/office/powerpoint/2010/main" val="931774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59479B2-13F6-4FF1-8351-3B8018B975C2}" type="datetimeFigureOut">
              <a:rPr lang="en-US" smtClean="0"/>
              <a:t>9/28/2017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6C1575-571F-4ED6-839B-A21D969C8115}" type="slidenum">
              <a:rPr lang="en-US" smtClean="0"/>
              <a:t>‹#›</a:t>
            </a:fld>
            <a:endParaRPr lang="en-US"/>
          </a:p>
        </p:txBody>
      </p:sp>
    </p:spTree>
    <p:extLst>
      <p:ext uri="{BB962C8B-B14F-4D97-AF65-F5344CB8AC3E}">
        <p14:creationId xmlns:p14="http://schemas.microsoft.com/office/powerpoint/2010/main" val="2646805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59479B2-13F6-4FF1-8351-3B8018B975C2}" type="datetimeFigureOut">
              <a:rPr lang="en-US" smtClean="0"/>
              <a:t>9/28/2017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6C1575-571F-4ED6-839B-A21D969C8115}" type="slidenum">
              <a:rPr lang="en-US" smtClean="0"/>
              <a:t>‹#›</a:t>
            </a:fld>
            <a:endParaRPr lang="en-US"/>
          </a:p>
        </p:txBody>
      </p:sp>
    </p:spTree>
    <p:extLst>
      <p:ext uri="{BB962C8B-B14F-4D97-AF65-F5344CB8AC3E}">
        <p14:creationId xmlns:p14="http://schemas.microsoft.com/office/powerpoint/2010/main" val="2829409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9479B2-13F6-4FF1-8351-3B8018B975C2}" type="datetimeFigureOut">
              <a:rPr lang="en-US" smtClean="0"/>
              <a:t>9/28/2017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6C1575-571F-4ED6-839B-A21D969C8115}" type="slidenum">
              <a:rPr lang="en-US" smtClean="0"/>
              <a:t>‹#›</a:t>
            </a:fld>
            <a:endParaRPr lang="en-US"/>
          </a:p>
        </p:txBody>
      </p:sp>
    </p:spTree>
    <p:extLst>
      <p:ext uri="{BB962C8B-B14F-4D97-AF65-F5344CB8AC3E}">
        <p14:creationId xmlns:p14="http://schemas.microsoft.com/office/powerpoint/2010/main" val="1938793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59479B2-13F6-4FF1-8351-3B8018B975C2}" type="datetimeFigureOut">
              <a:rPr lang="en-US" smtClean="0"/>
              <a:t>9/28/2017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6C1575-571F-4ED6-839B-A21D969C8115}" type="slidenum">
              <a:rPr lang="en-US" smtClean="0"/>
              <a:t>‹#›</a:t>
            </a:fld>
            <a:endParaRPr lang="en-US"/>
          </a:p>
        </p:txBody>
      </p:sp>
    </p:spTree>
    <p:extLst>
      <p:ext uri="{BB962C8B-B14F-4D97-AF65-F5344CB8AC3E}">
        <p14:creationId xmlns:p14="http://schemas.microsoft.com/office/powerpoint/2010/main" val="864546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59479B2-13F6-4FF1-8351-3B8018B975C2}" type="datetimeFigureOut">
              <a:rPr lang="en-US" smtClean="0"/>
              <a:t>9/28/2017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6C1575-571F-4ED6-839B-A21D969C8115}" type="slidenum">
              <a:rPr lang="en-US" smtClean="0"/>
              <a:t>‹#›</a:t>
            </a:fld>
            <a:endParaRPr lang="en-US"/>
          </a:p>
        </p:txBody>
      </p:sp>
    </p:spTree>
    <p:extLst>
      <p:ext uri="{BB962C8B-B14F-4D97-AF65-F5344CB8AC3E}">
        <p14:creationId xmlns:p14="http://schemas.microsoft.com/office/powerpoint/2010/main" val="1482971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9479B2-13F6-4FF1-8351-3B8018B975C2}" type="datetimeFigureOut">
              <a:rPr lang="en-US" smtClean="0"/>
              <a:t>9/28/2017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6C1575-571F-4ED6-839B-A21D969C8115}" type="slidenum">
              <a:rPr lang="en-US" smtClean="0"/>
              <a:t>‹#›</a:t>
            </a:fld>
            <a:endParaRPr lang="en-US"/>
          </a:p>
        </p:txBody>
      </p:sp>
    </p:spTree>
    <p:extLst>
      <p:ext uri="{BB962C8B-B14F-4D97-AF65-F5344CB8AC3E}">
        <p14:creationId xmlns:p14="http://schemas.microsoft.com/office/powerpoint/2010/main" val="5559274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727DC7-B9DE-6843-A3B5-5A1E6333CE55}" type="datetimeFigureOut">
              <a:rPr lang="en-US" smtClean="0"/>
              <a:t>9/28/2017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DAFDDD-5CC5-594A-92CC-D3D51D0E4453}" type="slidenum">
              <a:rPr lang="en-US" smtClean="0"/>
              <a:t>‹#›</a:t>
            </a:fld>
            <a:endParaRPr lang="en-US"/>
          </a:p>
        </p:txBody>
      </p:sp>
    </p:spTree>
    <p:extLst>
      <p:ext uri="{BB962C8B-B14F-4D97-AF65-F5344CB8AC3E}">
        <p14:creationId xmlns:p14="http://schemas.microsoft.com/office/powerpoint/2010/main" val="3754733853"/>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innovate.vegas.com/" TargetMode="External"/><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270933" y="5645835"/>
            <a:ext cx="2348699" cy="867930"/>
          </a:xfrm>
          <a:prstGeom prst="rect">
            <a:avLst/>
          </a:prstGeom>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rPr>
              <a:t>WELCOME</a:t>
            </a:r>
            <a:r>
              <a:rPr kumimoji="0" lang="en-US" sz="2800" b="1" i="0" u="none" strike="noStrike" kern="1200" cap="none" spc="0" normalizeH="0" baseline="0" noProof="0" dirty="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rPr>
              <a:t> TO</a:t>
            </a:r>
            <a:br>
              <a:rPr kumimoji="0" lang="en-US" sz="2800" b="1" i="0" u="none" strike="noStrike" kern="1200" cap="none" spc="0" normalizeH="0" baseline="0" noProof="0" dirty="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rPr>
            </a:br>
            <a:r>
              <a:rPr kumimoji="0" lang="en-US" sz="2800" b="1" i="0" u="none" strike="noStrike" kern="1200" cap="none" spc="0" normalizeH="0" baseline="0" noProof="0" dirty="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rPr>
              <a:t>LAS VEGAS</a:t>
            </a:r>
          </a:p>
        </p:txBody>
      </p:sp>
      <p:sp>
        <p:nvSpPr>
          <p:cNvPr id="2" name="Rectangle 1"/>
          <p:cNvSpPr/>
          <p:nvPr/>
        </p:nvSpPr>
        <p:spPr>
          <a:xfrm>
            <a:off x="1893455" y="538126"/>
            <a:ext cx="8155709" cy="1754326"/>
          </a:xfrm>
          <a:prstGeom prst="rect">
            <a:avLst/>
          </a:prstGeom>
        </p:spPr>
        <p:txBody>
          <a:bodyPr wrap="square">
            <a:spAutoFit/>
          </a:bodyPr>
          <a:lstStyle/>
          <a:p>
            <a:pPr algn="ctr"/>
            <a:r>
              <a:rPr lang="en-US" sz="5400" b="1" dirty="0">
                <a:solidFill>
                  <a:schemeClr val="bg1"/>
                </a:solidFill>
                <a:effectLst>
                  <a:outerShdw blurRad="38100" dist="38100" dir="2700000" algn="tl">
                    <a:srgbClr val="000000">
                      <a:alpha val="43137"/>
                    </a:srgbClr>
                  </a:outerShdw>
                </a:effectLst>
              </a:rPr>
              <a:t>Fostering Innovation to </a:t>
            </a:r>
          </a:p>
          <a:p>
            <a:pPr algn="ctr"/>
            <a:r>
              <a:rPr lang="en-US" sz="5400" b="1" dirty="0">
                <a:solidFill>
                  <a:schemeClr val="bg1"/>
                </a:solidFill>
                <a:effectLst>
                  <a:outerShdw blurRad="38100" dist="38100" dir="2700000" algn="tl">
                    <a:srgbClr val="000000">
                      <a:alpha val="43137"/>
                    </a:srgbClr>
                  </a:outerShdw>
                </a:effectLst>
              </a:rPr>
              <a:t>Build a Smart City Culture</a:t>
            </a:r>
          </a:p>
        </p:txBody>
      </p:sp>
      <p:pic>
        <p:nvPicPr>
          <p:cNvPr id="3" name="Picture 2"/>
          <p:cNvPicPr>
            <a:picLocks noChangeAspect="1"/>
          </p:cNvPicPr>
          <p:nvPr/>
        </p:nvPicPr>
        <p:blipFill>
          <a:blip r:embed="rId3"/>
          <a:stretch>
            <a:fillRect/>
          </a:stretch>
        </p:blipFill>
        <p:spPr>
          <a:xfrm>
            <a:off x="3858508" y="3033248"/>
            <a:ext cx="4251019" cy="1806606"/>
          </a:xfrm>
          <a:prstGeom prst="rect">
            <a:avLst/>
          </a:prstGeom>
        </p:spPr>
      </p:pic>
    </p:spTree>
    <p:extLst>
      <p:ext uri="{BB962C8B-B14F-4D97-AF65-F5344CB8AC3E}">
        <p14:creationId xmlns:p14="http://schemas.microsoft.com/office/powerpoint/2010/main" val="3759208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92765" y="185531"/>
          <a:ext cx="11887200" cy="6573077"/>
        </p:xfrm>
        <a:graphic>
          <a:graphicData uri="http://schemas.openxmlformats.org/drawingml/2006/table">
            <a:tbl>
              <a:tblPr firstRow="1" firstCol="1" bandRow="1">
                <a:tableStyleId>{5C22544A-7EE6-4342-B048-85BDC9FD1C3A}</a:tableStyleId>
              </a:tblPr>
              <a:tblGrid>
                <a:gridCol w="3829049">
                  <a:extLst>
                    <a:ext uri="{9D8B030D-6E8A-4147-A177-3AD203B41FA5}">
                      <a16:colId xmlns:a16="http://schemas.microsoft.com/office/drawing/2014/main" val="20000"/>
                    </a:ext>
                  </a:extLst>
                </a:gridCol>
                <a:gridCol w="4286250">
                  <a:extLst>
                    <a:ext uri="{9D8B030D-6E8A-4147-A177-3AD203B41FA5}">
                      <a16:colId xmlns:a16="http://schemas.microsoft.com/office/drawing/2014/main" val="20001"/>
                    </a:ext>
                  </a:extLst>
                </a:gridCol>
                <a:gridCol w="3771901">
                  <a:extLst>
                    <a:ext uri="{9D8B030D-6E8A-4147-A177-3AD203B41FA5}">
                      <a16:colId xmlns:a16="http://schemas.microsoft.com/office/drawing/2014/main" val="20002"/>
                    </a:ext>
                  </a:extLst>
                </a:gridCol>
              </a:tblGrid>
              <a:tr h="375176">
                <a:tc>
                  <a:txBody>
                    <a:bodyPr/>
                    <a:lstStyle/>
                    <a:p>
                      <a:pPr marL="0" marR="0">
                        <a:spcBef>
                          <a:spcPts val="0"/>
                        </a:spcBef>
                        <a:spcAft>
                          <a:spcPts val="0"/>
                        </a:spcAft>
                      </a:pPr>
                      <a:r>
                        <a:rPr lang="en-US" sz="1600" dirty="0">
                          <a:effectLst/>
                        </a:rPr>
                        <a:t>Project Name</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706" marR="44706" marT="0" marB="0" anchor="ctr"/>
                </a:tc>
                <a:tc>
                  <a:txBody>
                    <a:bodyPr/>
                    <a:lstStyle/>
                    <a:p>
                      <a:pPr marL="0" marR="0">
                        <a:spcBef>
                          <a:spcPts val="0"/>
                        </a:spcBef>
                        <a:spcAft>
                          <a:spcPts val="0"/>
                        </a:spcAft>
                      </a:pPr>
                      <a:r>
                        <a:rPr lang="en-US" sz="1600" dirty="0">
                          <a:effectLst/>
                        </a:rPr>
                        <a:t>Description</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706" marR="44706" marT="0" marB="0" anchor="ctr"/>
                </a:tc>
                <a:tc>
                  <a:txBody>
                    <a:bodyPr/>
                    <a:lstStyle/>
                    <a:p>
                      <a:pPr marL="0" marR="0">
                        <a:spcBef>
                          <a:spcPts val="0"/>
                        </a:spcBef>
                        <a:spcAft>
                          <a:spcPts val="0"/>
                        </a:spcAft>
                      </a:pPr>
                      <a:r>
                        <a:rPr lang="en-US" sz="1600" dirty="0">
                          <a:effectLst/>
                        </a:rPr>
                        <a:t>Community Issues being Addressed</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706" marR="44706" marT="0" marB="0" anchor="ctr"/>
                </a:tc>
                <a:extLst>
                  <a:ext uri="{0D108BD9-81ED-4DB2-BD59-A6C34878D82A}">
                    <a16:rowId xmlns:a16="http://schemas.microsoft.com/office/drawing/2014/main" val="10000"/>
                  </a:ext>
                </a:extLst>
              </a:tr>
              <a:tr h="937939">
                <a:tc>
                  <a:txBody>
                    <a:bodyPr/>
                    <a:lstStyle/>
                    <a:p>
                      <a:pPr marL="0" marR="0">
                        <a:spcBef>
                          <a:spcPts val="0"/>
                        </a:spcBef>
                        <a:spcAft>
                          <a:spcPts val="0"/>
                        </a:spcAft>
                      </a:pPr>
                      <a:r>
                        <a:rPr lang="en-US" sz="1400" dirty="0">
                          <a:effectLst/>
                          <a:latin typeface="+mn-lt"/>
                          <a:ea typeface="+mn-ea"/>
                          <a:cs typeface="+mn-cs"/>
                        </a:rPr>
                        <a:t>www.innovate.vegas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706" marR="44706" marT="0" marB="0" anchor="ctr"/>
                </a:tc>
                <a:tc>
                  <a:txBody>
                    <a:bodyPr/>
                    <a:lstStyle/>
                    <a:p>
                      <a:pPr marL="0" marR="0">
                        <a:spcBef>
                          <a:spcPts val="0"/>
                        </a:spcBef>
                        <a:spcAft>
                          <a:spcPts val="0"/>
                        </a:spcAft>
                      </a:pPr>
                      <a:r>
                        <a:rPr lang="en-US" sz="1200" dirty="0">
                          <a:effectLst/>
                        </a:rPr>
                        <a:t>Website dedicated to promoting the city of Las Vegas and its innovation efforts.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706" marR="44706" marT="0" marB="0" anchor="ctr"/>
                </a:tc>
                <a:tc>
                  <a:txBody>
                    <a:bodyPr/>
                    <a:lstStyle/>
                    <a:p>
                      <a:pPr marL="0" marR="0">
                        <a:spcBef>
                          <a:spcPts val="0"/>
                        </a:spcBef>
                        <a:spcAft>
                          <a:spcPts val="0"/>
                        </a:spcAft>
                      </a:pPr>
                      <a:r>
                        <a:rPr lang="en-US" sz="1200" dirty="0">
                          <a:effectLst/>
                        </a:rPr>
                        <a:t>Social</a:t>
                      </a:r>
                    </a:p>
                    <a:p>
                      <a:pPr marL="0" marR="0">
                        <a:spcBef>
                          <a:spcPts val="0"/>
                        </a:spcBef>
                        <a:spcAft>
                          <a:spcPts val="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Economic Development</a:t>
                      </a:r>
                    </a:p>
                  </a:txBody>
                  <a:tcPr marL="44706" marR="44706" marT="0" marB="0" anchor="ctr"/>
                </a:tc>
                <a:extLst>
                  <a:ext uri="{0D108BD9-81ED-4DB2-BD59-A6C34878D82A}">
                    <a16:rowId xmlns:a16="http://schemas.microsoft.com/office/drawing/2014/main" val="10001"/>
                  </a:ext>
                </a:extLst>
              </a:tr>
              <a:tr h="1125527">
                <a:tc>
                  <a:txBody>
                    <a:bodyPr/>
                    <a:lstStyle/>
                    <a:p>
                      <a:pPr marL="0" marR="0">
                        <a:spcBef>
                          <a:spcPts val="0"/>
                        </a:spcBef>
                        <a:spcAft>
                          <a:spcPts val="0"/>
                        </a:spcAf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Camera</a:t>
                      </a:r>
                      <a:r>
                        <a:rPr lang="en-US" sz="1400" baseline="0" dirty="0">
                          <a:effectLst/>
                          <a:latin typeface="Calibri" panose="020F0502020204030204" pitchFamily="34" charset="0"/>
                          <a:ea typeface="Times New Roman" panose="02020603050405020304" pitchFamily="18" charset="0"/>
                          <a:cs typeface="Times New Roman" panose="02020603050405020304" pitchFamily="18" charset="0"/>
                        </a:rPr>
                        <a:t> System</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706" marR="44706" marT="0" marB="0" anchor="ctr"/>
                </a:tc>
                <a:tc>
                  <a:txBody>
                    <a:bodyPr/>
                    <a:lstStyle/>
                    <a:p>
                      <a:pPr marL="0" marR="0">
                        <a:spcBef>
                          <a:spcPts val="0"/>
                        </a:spcBef>
                        <a:spcAft>
                          <a:spcPts val="0"/>
                        </a:spcAft>
                      </a:pPr>
                      <a:r>
                        <a:rPr lang="en-US" sz="1200" dirty="0">
                          <a:effectLst/>
                        </a:rPr>
                        <a:t>Camera system for monitoring intersections and deriving analytics</a:t>
                      </a:r>
                    </a:p>
                    <a:p>
                      <a:pPr marL="0" marR="0">
                        <a:spcBef>
                          <a:spcPts val="0"/>
                        </a:spcBef>
                        <a:spcAft>
                          <a:spcPts val="0"/>
                        </a:spcAft>
                      </a:pPr>
                      <a:r>
                        <a:rPr lang="en-US" sz="1200" dirty="0">
                          <a:effectLst/>
                        </a:rPr>
                        <a:t>Medical District and Corridor</a:t>
                      </a:r>
                      <a:r>
                        <a:rPr lang="en-US" sz="1200" baseline="0" dirty="0">
                          <a:effectLst/>
                        </a:rPr>
                        <a:t> of Hope </a:t>
                      </a:r>
                      <a:r>
                        <a:rPr lang="en-US" sz="1200" dirty="0">
                          <a:effectLst/>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706" marR="44706" marT="0" marB="0" anchor="ctr"/>
                </a:tc>
                <a:tc>
                  <a:txBody>
                    <a:bodyPr/>
                    <a:lstStyle/>
                    <a:p>
                      <a:pPr marL="0" marR="0">
                        <a:spcBef>
                          <a:spcPts val="0"/>
                        </a:spcBef>
                        <a:spcAft>
                          <a:spcPts val="0"/>
                        </a:spcAft>
                      </a:pPr>
                      <a:r>
                        <a:rPr lang="en-US" sz="1200" dirty="0">
                          <a:effectLst/>
                        </a:rPr>
                        <a:t>Public Safety</a:t>
                      </a:r>
                    </a:p>
                    <a:p>
                      <a:pPr marL="0" marR="0">
                        <a:spcBef>
                          <a:spcPts val="0"/>
                        </a:spcBef>
                        <a:spcAft>
                          <a:spcPts val="0"/>
                        </a:spcAft>
                      </a:pP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706" marR="44706" marT="0" marB="0" anchor="ctr"/>
                </a:tc>
                <a:extLst>
                  <a:ext uri="{0D108BD9-81ED-4DB2-BD59-A6C34878D82A}">
                    <a16:rowId xmlns:a16="http://schemas.microsoft.com/office/drawing/2014/main" val="10002"/>
                  </a:ext>
                </a:extLst>
              </a:tr>
              <a:tr h="750351">
                <a:tc>
                  <a:txBody>
                    <a:bodyPr/>
                    <a:lstStyle/>
                    <a:p>
                      <a:pPr marL="0" marR="0">
                        <a:spcBef>
                          <a:spcPts val="0"/>
                        </a:spcBef>
                        <a:spcAft>
                          <a:spcPts val="0"/>
                        </a:spcAft>
                      </a:pPr>
                      <a:r>
                        <a:rPr lang="en-US" sz="1400" dirty="0" err="1">
                          <a:effectLst/>
                        </a:rPr>
                        <a:t>WiFi</a:t>
                      </a:r>
                      <a:r>
                        <a:rPr lang="en-US" sz="1400" dirty="0">
                          <a:effectLst/>
                        </a:rPr>
                        <a:t> in Parks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706" marR="44706" marT="0" marB="0" anchor="ctr"/>
                </a:tc>
                <a:tc>
                  <a:txBody>
                    <a:bodyPr/>
                    <a:lstStyle/>
                    <a:p>
                      <a:pPr marL="0" marR="0">
                        <a:spcBef>
                          <a:spcPts val="0"/>
                        </a:spcBef>
                        <a:spcAft>
                          <a:spcPts val="0"/>
                        </a:spcAft>
                      </a:pPr>
                      <a:r>
                        <a:rPr lang="en-US" sz="1200" baseline="0" dirty="0">
                          <a:effectLst/>
                        </a:rPr>
                        <a:t>Establish </a:t>
                      </a:r>
                      <a:r>
                        <a:rPr lang="en-US" sz="1200" baseline="0" dirty="0" err="1">
                          <a:effectLst/>
                        </a:rPr>
                        <a:t>WiFi</a:t>
                      </a:r>
                      <a:r>
                        <a:rPr lang="en-US" sz="1200" baseline="0" dirty="0">
                          <a:effectLst/>
                        </a:rPr>
                        <a:t> service in city parks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706" marR="44706" marT="0" marB="0" anchor="ctr"/>
                </a:tc>
                <a:tc>
                  <a:txBody>
                    <a:bodyPr/>
                    <a:lstStyle/>
                    <a:p>
                      <a:pPr marL="0" marR="0">
                        <a:spcBef>
                          <a:spcPts val="0"/>
                        </a:spcBef>
                        <a:spcAft>
                          <a:spcPts val="0"/>
                        </a:spcAft>
                      </a:pPr>
                      <a:r>
                        <a:rPr lang="en-US" sz="1200" dirty="0">
                          <a:effectLst/>
                          <a:latin typeface="+mn-lt"/>
                          <a:ea typeface="+mn-ea"/>
                          <a:cs typeface="+mn-cs"/>
                        </a:rPr>
                        <a:t>Public</a:t>
                      </a:r>
                      <a:r>
                        <a:rPr lang="en-US" sz="1200" baseline="0" dirty="0">
                          <a:effectLst/>
                          <a:latin typeface="+mn-lt"/>
                          <a:ea typeface="+mn-ea"/>
                          <a:cs typeface="+mn-cs"/>
                        </a:rPr>
                        <a:t> Safety</a:t>
                      </a:r>
                    </a:p>
                    <a:p>
                      <a:pPr marL="0" marR="0">
                        <a:spcBef>
                          <a:spcPts val="0"/>
                        </a:spcBef>
                        <a:spcAft>
                          <a:spcPts val="0"/>
                        </a:spcAft>
                      </a:pPr>
                      <a:r>
                        <a:rPr lang="en-US" sz="1200" baseline="0" dirty="0">
                          <a:effectLst/>
                          <a:latin typeface="+mn-lt"/>
                          <a:ea typeface="+mn-ea"/>
                          <a:cs typeface="+mn-cs"/>
                        </a:rPr>
                        <a:t>Environmental (Air quality and trash)</a:t>
                      </a:r>
                    </a:p>
                    <a:p>
                      <a:pPr marL="0" marR="0">
                        <a:spcBef>
                          <a:spcPts val="0"/>
                        </a:spcBef>
                        <a:spcAft>
                          <a:spcPts val="0"/>
                        </a:spcAft>
                      </a:pPr>
                      <a:r>
                        <a:rPr lang="en-US" sz="1200" baseline="0" dirty="0">
                          <a:effectLst/>
                          <a:latin typeface="+mn-lt"/>
                          <a:ea typeface="+mn-ea"/>
                          <a:cs typeface="+mn-cs"/>
                        </a:rPr>
                        <a:t>Social</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706" marR="44706" marT="0" marB="0" anchor="ctr"/>
                </a:tc>
                <a:extLst>
                  <a:ext uri="{0D108BD9-81ED-4DB2-BD59-A6C34878D82A}">
                    <a16:rowId xmlns:a16="http://schemas.microsoft.com/office/drawing/2014/main" val="10003"/>
                  </a:ext>
                </a:extLst>
              </a:tr>
              <a:tr h="1320618">
                <a:tc>
                  <a:txBody>
                    <a:bodyPr/>
                    <a:lstStyle/>
                    <a:p>
                      <a:pPr marL="0" marR="0">
                        <a:spcBef>
                          <a:spcPts val="0"/>
                        </a:spcBef>
                        <a:spcAft>
                          <a:spcPts val="0"/>
                        </a:spcAft>
                      </a:pPr>
                      <a:r>
                        <a:rPr lang="en-US" sz="1400" dirty="0">
                          <a:effectLst/>
                        </a:rPr>
                        <a:t>Environmental Analysis (T-Mobile)</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706" marR="44706" marT="0" marB="0" anchor="ctr"/>
                </a:tc>
                <a:tc>
                  <a:txBody>
                    <a:bodyPr/>
                    <a:lstStyle/>
                    <a:p>
                      <a:pPr marL="0" marR="0">
                        <a:spcBef>
                          <a:spcPts val="0"/>
                        </a:spcBef>
                        <a:spcAft>
                          <a:spcPts val="0"/>
                        </a:spcAft>
                      </a:pPr>
                      <a:r>
                        <a:rPr lang="en-US" sz="1200" dirty="0">
                          <a:effectLst/>
                        </a:rPr>
                        <a:t>Air quality monitoring on 3</a:t>
                      </a:r>
                      <a:r>
                        <a:rPr lang="en-US" sz="1200" baseline="30000" dirty="0">
                          <a:effectLst/>
                        </a:rPr>
                        <a:t>rd</a:t>
                      </a:r>
                      <a:r>
                        <a:rPr lang="en-US" sz="1200" baseline="0" dirty="0">
                          <a:effectLst/>
                        </a:rPr>
                        <a:t> street</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706" marR="44706" marT="0" marB="0" anchor="ctr"/>
                </a:tc>
                <a:tc>
                  <a:txBody>
                    <a:bodyPr/>
                    <a:lstStyle/>
                    <a:p>
                      <a:pPr marL="0" marR="0">
                        <a:spcBef>
                          <a:spcPts val="0"/>
                        </a:spcBef>
                        <a:spcAft>
                          <a:spcPts val="0"/>
                        </a:spcAft>
                      </a:pPr>
                      <a:r>
                        <a:rPr lang="en-US" sz="1200" dirty="0">
                          <a:effectLst/>
                        </a:rPr>
                        <a:t>Environmental </a:t>
                      </a:r>
                    </a:p>
                    <a:p>
                      <a:pPr marL="0" marR="0">
                        <a:spcBef>
                          <a:spcPts val="0"/>
                        </a:spcBef>
                        <a:spcAft>
                          <a:spcPts val="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Social – Quality of Life</a:t>
                      </a:r>
                    </a:p>
                  </a:txBody>
                  <a:tcPr marL="44706" marR="44706" marT="0" marB="0" anchor="ctr"/>
                </a:tc>
                <a:extLst>
                  <a:ext uri="{0D108BD9-81ED-4DB2-BD59-A6C34878D82A}">
                    <a16:rowId xmlns:a16="http://schemas.microsoft.com/office/drawing/2014/main" val="10004"/>
                  </a:ext>
                </a:extLst>
              </a:tr>
              <a:tr h="2063466">
                <a:tc>
                  <a:txBody>
                    <a:bodyPr/>
                    <a:lstStyle/>
                    <a:p>
                      <a:pPr marL="0" marR="0">
                        <a:spcBef>
                          <a:spcPts val="0"/>
                        </a:spcBef>
                        <a:spcAft>
                          <a:spcPts val="0"/>
                        </a:spcAft>
                      </a:pPr>
                      <a:r>
                        <a:rPr lang="en-US" sz="1400" dirty="0">
                          <a:effectLst/>
                        </a:rPr>
                        <a:t>Living Technology Lab</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706" marR="44706" marT="0" marB="0" anchor="ctr"/>
                </a:tc>
                <a:tc>
                  <a:txBody>
                    <a:bodyPr/>
                    <a:lstStyle/>
                    <a:p>
                      <a:pPr marL="0" marR="0">
                        <a:spcBef>
                          <a:spcPts val="0"/>
                        </a:spcBef>
                        <a:spcAft>
                          <a:spcPts val="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Incubator location</a:t>
                      </a:r>
                      <a:r>
                        <a:rPr lang="en-US" sz="1200" baseline="0" dirty="0">
                          <a:effectLst/>
                          <a:latin typeface="Calibri" panose="020F0502020204030204" pitchFamily="34" charset="0"/>
                          <a:ea typeface="Times New Roman" panose="02020603050405020304" pitchFamily="18" charset="0"/>
                          <a:cs typeface="Times New Roman" panose="02020603050405020304" pitchFamily="18" charset="0"/>
                        </a:rPr>
                        <a:t> where city staff, vendors and upstarts can work together on social and technical innovations.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706" marR="44706" marT="0" marB="0" anchor="ctr"/>
                </a:tc>
                <a:tc>
                  <a:txBody>
                    <a:bodyPr/>
                    <a:lstStyle/>
                    <a:p>
                      <a:pPr marL="0" marR="0">
                        <a:spcBef>
                          <a:spcPts val="0"/>
                        </a:spcBef>
                        <a:spcAft>
                          <a:spcPts val="0"/>
                        </a:spcAft>
                      </a:pPr>
                      <a:r>
                        <a:rPr lang="en-US" sz="1200" dirty="0">
                          <a:effectLst/>
                        </a:rPr>
                        <a:t>Social</a:t>
                      </a:r>
                    </a:p>
                    <a:p>
                      <a:pPr marL="0" marR="0">
                        <a:spcBef>
                          <a:spcPts val="0"/>
                        </a:spcBef>
                        <a:spcAft>
                          <a:spcPts val="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Economic Development</a:t>
                      </a:r>
                    </a:p>
                  </a:txBody>
                  <a:tcPr marL="44706" marR="44706" marT="0"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86739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92765" y="185531"/>
          <a:ext cx="11887200" cy="6573077"/>
        </p:xfrm>
        <a:graphic>
          <a:graphicData uri="http://schemas.openxmlformats.org/drawingml/2006/table">
            <a:tbl>
              <a:tblPr firstRow="1" firstCol="1" bandRow="1">
                <a:tableStyleId>{5C22544A-7EE6-4342-B048-85BDC9FD1C3A}</a:tableStyleId>
              </a:tblPr>
              <a:tblGrid>
                <a:gridCol w="3829049">
                  <a:extLst>
                    <a:ext uri="{9D8B030D-6E8A-4147-A177-3AD203B41FA5}">
                      <a16:colId xmlns:a16="http://schemas.microsoft.com/office/drawing/2014/main" val="20000"/>
                    </a:ext>
                  </a:extLst>
                </a:gridCol>
                <a:gridCol w="4286250">
                  <a:extLst>
                    <a:ext uri="{9D8B030D-6E8A-4147-A177-3AD203B41FA5}">
                      <a16:colId xmlns:a16="http://schemas.microsoft.com/office/drawing/2014/main" val="20001"/>
                    </a:ext>
                  </a:extLst>
                </a:gridCol>
                <a:gridCol w="3771901">
                  <a:extLst>
                    <a:ext uri="{9D8B030D-6E8A-4147-A177-3AD203B41FA5}">
                      <a16:colId xmlns:a16="http://schemas.microsoft.com/office/drawing/2014/main" val="20002"/>
                    </a:ext>
                  </a:extLst>
                </a:gridCol>
              </a:tblGrid>
              <a:tr h="375176">
                <a:tc>
                  <a:txBody>
                    <a:bodyPr/>
                    <a:lstStyle/>
                    <a:p>
                      <a:pPr marL="0" marR="0">
                        <a:spcBef>
                          <a:spcPts val="0"/>
                        </a:spcBef>
                        <a:spcAft>
                          <a:spcPts val="0"/>
                        </a:spcAft>
                      </a:pPr>
                      <a:r>
                        <a:rPr lang="en-US" sz="1600" dirty="0">
                          <a:effectLst/>
                        </a:rPr>
                        <a:t>Project Name</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706" marR="44706" marT="0" marB="0" anchor="ctr"/>
                </a:tc>
                <a:tc>
                  <a:txBody>
                    <a:bodyPr/>
                    <a:lstStyle/>
                    <a:p>
                      <a:pPr marL="0" marR="0">
                        <a:spcBef>
                          <a:spcPts val="0"/>
                        </a:spcBef>
                        <a:spcAft>
                          <a:spcPts val="0"/>
                        </a:spcAft>
                      </a:pPr>
                      <a:r>
                        <a:rPr lang="en-US" sz="1600" dirty="0">
                          <a:effectLst/>
                        </a:rPr>
                        <a:t>Description</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706" marR="44706" marT="0" marB="0" anchor="ctr"/>
                </a:tc>
                <a:tc>
                  <a:txBody>
                    <a:bodyPr/>
                    <a:lstStyle/>
                    <a:p>
                      <a:pPr marL="0" marR="0">
                        <a:spcBef>
                          <a:spcPts val="0"/>
                        </a:spcBef>
                        <a:spcAft>
                          <a:spcPts val="0"/>
                        </a:spcAft>
                      </a:pPr>
                      <a:r>
                        <a:rPr lang="en-US" sz="1600" dirty="0">
                          <a:effectLst/>
                        </a:rPr>
                        <a:t>Community Issues being Addressed</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706" marR="44706" marT="0" marB="0" anchor="ctr"/>
                </a:tc>
                <a:extLst>
                  <a:ext uri="{0D108BD9-81ED-4DB2-BD59-A6C34878D82A}">
                    <a16:rowId xmlns:a16="http://schemas.microsoft.com/office/drawing/2014/main" val="10000"/>
                  </a:ext>
                </a:extLst>
              </a:tr>
              <a:tr h="937939">
                <a:tc>
                  <a:txBody>
                    <a:bodyPr/>
                    <a:lstStyle/>
                    <a:p>
                      <a:pPr marL="0" marR="0">
                        <a:spcBef>
                          <a:spcPts val="0"/>
                        </a:spcBef>
                        <a:spcAft>
                          <a:spcPts val="0"/>
                        </a:spcAft>
                      </a:pPr>
                      <a:r>
                        <a:rPr lang="en-US" sz="1400" dirty="0">
                          <a:effectLst/>
                          <a:latin typeface="+mn-lt"/>
                          <a:ea typeface="+mn-ea"/>
                          <a:cs typeface="+mn-cs"/>
                        </a:rPr>
                        <a:t>US</a:t>
                      </a:r>
                      <a:r>
                        <a:rPr lang="en-US" sz="1400" baseline="0" dirty="0">
                          <a:effectLst/>
                          <a:latin typeface="+mn-lt"/>
                          <a:ea typeface="+mn-ea"/>
                          <a:cs typeface="+mn-cs"/>
                        </a:rPr>
                        <a:t> Ignite  \ Gigabit Community</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706" marR="44706" marT="0" marB="0" anchor="ctr"/>
                </a:tc>
                <a:tc>
                  <a:txBody>
                    <a:bodyPr/>
                    <a:lstStyle/>
                    <a:p>
                      <a:pPr marL="0" marR="0">
                        <a:spcBef>
                          <a:spcPts val="0"/>
                        </a:spcBef>
                        <a:spcAft>
                          <a:spcPts val="0"/>
                        </a:spcAft>
                      </a:pPr>
                      <a:r>
                        <a:rPr lang="en-US" sz="1200" dirty="0">
                          <a:effectLst/>
                        </a:rPr>
                        <a:t>Application to become a Gigabit</a:t>
                      </a:r>
                      <a:r>
                        <a:rPr lang="en-US" sz="1200" baseline="0" dirty="0">
                          <a:effectLst/>
                        </a:rPr>
                        <a:t> community</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706" marR="44706" marT="0" marB="0" anchor="ctr"/>
                </a:tc>
                <a:tc>
                  <a:txBody>
                    <a:bodyPr/>
                    <a:lstStyle/>
                    <a:p>
                      <a:pPr marL="0" marR="0">
                        <a:spcBef>
                          <a:spcPts val="0"/>
                        </a:spcBef>
                        <a:spcAft>
                          <a:spcPts val="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Economic Development </a:t>
                      </a:r>
                    </a:p>
                  </a:txBody>
                  <a:tcPr marL="44706" marR="44706" marT="0" marB="0" anchor="ctr"/>
                </a:tc>
                <a:extLst>
                  <a:ext uri="{0D108BD9-81ED-4DB2-BD59-A6C34878D82A}">
                    <a16:rowId xmlns:a16="http://schemas.microsoft.com/office/drawing/2014/main" val="10001"/>
                  </a:ext>
                </a:extLst>
              </a:tr>
              <a:tr h="1125527">
                <a:tc>
                  <a:txBody>
                    <a:bodyPr/>
                    <a:lstStyle/>
                    <a:p>
                      <a:pPr marL="0" marR="0">
                        <a:spcBef>
                          <a:spcPts val="0"/>
                        </a:spcBef>
                        <a:spcAft>
                          <a:spcPts val="0"/>
                        </a:spcAf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CES Challenge and Outreach </a:t>
                      </a:r>
                    </a:p>
                  </a:txBody>
                  <a:tcPr marL="44706" marR="44706" marT="0" marB="0" anchor="ctr"/>
                </a:tc>
                <a:tc>
                  <a:txBody>
                    <a:bodyPr/>
                    <a:lstStyle/>
                    <a:p>
                      <a:pPr marL="0" marR="0">
                        <a:spcBef>
                          <a:spcPts val="0"/>
                        </a:spcBef>
                        <a:spcAft>
                          <a:spcPts val="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Consumer Electronics Show (CES) attracts innovators from around the world and is increasingly focused on Smart Cities applications.</a:t>
                      </a:r>
                      <a:r>
                        <a:rPr lang="en-US" sz="1200" baseline="0" dirty="0">
                          <a:effectLst/>
                          <a:latin typeface="Calibri" panose="020F0502020204030204" pitchFamily="34" charset="0"/>
                          <a:ea typeface="Times New Roman" panose="02020603050405020304" pitchFamily="18" charset="0"/>
                          <a:cs typeface="Times New Roman" panose="02020603050405020304" pitchFamily="18" charset="0"/>
                        </a:rPr>
                        <a:t>  I</a:t>
                      </a: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n collaboration with CES, we plan to reach out to industry and solicit</a:t>
                      </a:r>
                      <a:r>
                        <a:rPr lang="en-US" sz="1200" baseline="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their best, deployable, smart cities applications so they can be evaluated and the winners announced at CES.</a:t>
                      </a:r>
                    </a:p>
                  </a:txBody>
                  <a:tcPr marL="44706" marR="44706" marT="0" marB="0" anchor="ctr"/>
                </a:tc>
                <a:tc>
                  <a:txBody>
                    <a:bodyPr/>
                    <a:lstStyle/>
                    <a:p>
                      <a:pPr marL="0" marR="0">
                        <a:spcBef>
                          <a:spcPts val="0"/>
                        </a:spcBef>
                        <a:spcAft>
                          <a:spcPts val="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Social </a:t>
                      </a:r>
                    </a:p>
                    <a:p>
                      <a:pPr marL="0" marR="0">
                        <a:spcBef>
                          <a:spcPts val="0"/>
                        </a:spcBef>
                        <a:spcAft>
                          <a:spcPts val="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Economic Development </a:t>
                      </a:r>
                    </a:p>
                  </a:txBody>
                  <a:tcPr marL="44706" marR="44706" marT="0" marB="0" anchor="ctr"/>
                </a:tc>
                <a:extLst>
                  <a:ext uri="{0D108BD9-81ED-4DB2-BD59-A6C34878D82A}">
                    <a16:rowId xmlns:a16="http://schemas.microsoft.com/office/drawing/2014/main" val="10002"/>
                  </a:ext>
                </a:extLst>
              </a:tr>
              <a:tr h="750351">
                <a:tc>
                  <a:txBody>
                    <a:bodyPr/>
                    <a:lstStyle/>
                    <a:p>
                      <a:pPr marL="0" marR="0">
                        <a:spcBef>
                          <a:spcPts val="0"/>
                        </a:spcBef>
                        <a:spcAft>
                          <a:spcPts val="0"/>
                        </a:spcAft>
                      </a:pP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706" marR="44706" marT="0" marB="0" anchor="ctr"/>
                </a:tc>
                <a:tc>
                  <a:txBody>
                    <a:bodyPr/>
                    <a:lstStyle/>
                    <a:p>
                      <a:pPr marL="0" marR="0">
                        <a:spcBef>
                          <a:spcPts val="0"/>
                        </a:spcBef>
                        <a:spcAft>
                          <a:spcPts val="0"/>
                        </a:spcAft>
                      </a:pP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706" marR="44706" marT="0" marB="0" anchor="ctr"/>
                </a:tc>
                <a:tc>
                  <a:txBody>
                    <a:bodyPr/>
                    <a:lstStyle/>
                    <a:p>
                      <a:pPr marL="0" marR="0">
                        <a:spcBef>
                          <a:spcPts val="0"/>
                        </a:spcBef>
                        <a:spcAft>
                          <a:spcPts val="0"/>
                        </a:spcAft>
                      </a:pPr>
                      <a:endParaRPr lang="en-US" sz="1200" baseline="0" dirty="0">
                        <a:effectLst/>
                        <a:latin typeface="+mn-lt"/>
                        <a:ea typeface="+mn-ea"/>
                        <a:cs typeface="+mn-cs"/>
                      </a:endParaRPr>
                    </a:p>
                  </a:txBody>
                  <a:tcPr marL="44706" marR="44706" marT="0" marB="0" anchor="ctr"/>
                </a:tc>
                <a:extLst>
                  <a:ext uri="{0D108BD9-81ED-4DB2-BD59-A6C34878D82A}">
                    <a16:rowId xmlns:a16="http://schemas.microsoft.com/office/drawing/2014/main" val="10003"/>
                  </a:ext>
                </a:extLst>
              </a:tr>
              <a:tr h="1320618">
                <a:tc>
                  <a:txBody>
                    <a:bodyPr/>
                    <a:lstStyle/>
                    <a:p>
                      <a:pPr marL="0" marR="0">
                        <a:spcBef>
                          <a:spcPts val="0"/>
                        </a:spcBef>
                        <a:spcAft>
                          <a:spcPts val="0"/>
                        </a:spcAft>
                      </a:pP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706" marR="44706" marT="0" marB="0" anchor="ctr"/>
                </a:tc>
                <a:tc>
                  <a:txBody>
                    <a:bodyPr/>
                    <a:lstStyle/>
                    <a:p>
                      <a:pPr marL="0" marR="0">
                        <a:spcBef>
                          <a:spcPts val="0"/>
                        </a:spcBef>
                        <a:spcAft>
                          <a:spcPts val="0"/>
                        </a:spcAft>
                      </a:pP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706" marR="44706" marT="0" marB="0" anchor="ctr"/>
                </a:tc>
                <a:tc>
                  <a:txBody>
                    <a:bodyPr/>
                    <a:lstStyle/>
                    <a:p>
                      <a:pPr marL="0" marR="0">
                        <a:spcBef>
                          <a:spcPts val="0"/>
                        </a:spcBef>
                        <a:spcAft>
                          <a:spcPts val="0"/>
                        </a:spcAft>
                      </a:pP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706" marR="44706" marT="0" marB="0" anchor="ctr"/>
                </a:tc>
                <a:extLst>
                  <a:ext uri="{0D108BD9-81ED-4DB2-BD59-A6C34878D82A}">
                    <a16:rowId xmlns:a16="http://schemas.microsoft.com/office/drawing/2014/main" val="10004"/>
                  </a:ext>
                </a:extLst>
              </a:tr>
              <a:tr h="2063466">
                <a:tc>
                  <a:txBody>
                    <a:bodyPr/>
                    <a:lstStyle/>
                    <a:p>
                      <a:pPr marL="0" marR="0">
                        <a:spcBef>
                          <a:spcPts val="0"/>
                        </a:spcBef>
                        <a:spcAft>
                          <a:spcPts val="0"/>
                        </a:spcAft>
                      </a:pP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706" marR="44706" marT="0" marB="0" anchor="ctr"/>
                </a:tc>
                <a:tc>
                  <a:txBody>
                    <a:bodyPr/>
                    <a:lstStyle/>
                    <a:p>
                      <a:pPr marL="0" marR="0">
                        <a:spcBef>
                          <a:spcPts val="0"/>
                        </a:spcBef>
                        <a:spcAft>
                          <a:spcPts val="0"/>
                        </a:spcAft>
                      </a:pP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706" marR="44706" marT="0" marB="0" anchor="ctr"/>
                </a:tc>
                <a:tc>
                  <a:txBody>
                    <a:bodyPr/>
                    <a:lstStyle/>
                    <a:p>
                      <a:pPr marL="0" marR="0">
                        <a:spcBef>
                          <a:spcPts val="0"/>
                        </a:spcBef>
                        <a:spcAft>
                          <a:spcPts val="0"/>
                        </a:spcAft>
                      </a:pPr>
                      <a:endParaRPr lang="en-US" sz="1200" dirty="0">
                        <a:effectLst/>
                      </a:endParaRPr>
                    </a:p>
                  </a:txBody>
                  <a:tcPr marL="44706" marR="44706" marT="0"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095853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12725"/>
            <a:ext cx="10515600" cy="915035"/>
          </a:xfrm>
        </p:spPr>
        <p:txBody>
          <a:bodyPr>
            <a:normAutofit/>
          </a:bodyPr>
          <a:lstStyle/>
          <a:p>
            <a:r>
              <a:rPr lang="en-US" sz="4800" b="1" dirty="0"/>
              <a:t>Innovation Team</a:t>
            </a:r>
          </a:p>
        </p:txBody>
      </p:sp>
      <p:sp>
        <p:nvSpPr>
          <p:cNvPr id="3" name="Content Placeholder 2"/>
          <p:cNvSpPr>
            <a:spLocks noGrp="1"/>
          </p:cNvSpPr>
          <p:nvPr>
            <p:ph idx="1"/>
          </p:nvPr>
        </p:nvSpPr>
        <p:spPr>
          <a:xfrm>
            <a:off x="1020726" y="985520"/>
            <a:ext cx="11369394" cy="4674166"/>
          </a:xfrm>
        </p:spPr>
        <p:txBody>
          <a:bodyPr>
            <a:noAutofit/>
          </a:bodyPr>
          <a:lstStyle/>
          <a:p>
            <a:r>
              <a:rPr lang="en-US" sz="3200" dirty="0"/>
              <a:t>Cross-departmental:</a:t>
            </a:r>
          </a:p>
          <a:p>
            <a:pPr marL="457200" lvl="1" indent="0">
              <a:buNone/>
            </a:pPr>
            <a:r>
              <a:rPr lang="en-US" sz="2800" dirty="0"/>
              <a:t>IT; Public Works; Planning; Communications; Econ. Dev.</a:t>
            </a:r>
          </a:p>
          <a:p>
            <a:r>
              <a:rPr lang="en-US" sz="3200" dirty="0"/>
              <a:t>Team Leader</a:t>
            </a:r>
          </a:p>
          <a:p>
            <a:r>
              <a:rPr lang="en-US" sz="3200" dirty="0"/>
              <a:t>Organic (Bottom up - not top down)</a:t>
            </a:r>
          </a:p>
          <a:p>
            <a:r>
              <a:rPr lang="en-US" sz="3200" dirty="0"/>
              <a:t>Philosophy – Innovation is everyone's job, not just one person</a:t>
            </a:r>
          </a:p>
          <a:p>
            <a:r>
              <a:rPr lang="en-US" sz="3200" dirty="0"/>
              <a:t>May need Officer due to levels of activity requiring coordination</a:t>
            </a:r>
          </a:p>
          <a:p>
            <a:r>
              <a:rPr lang="en-US" sz="3200" dirty="0"/>
              <a:t>Need a next level strategy: Working off Smart City Application</a:t>
            </a:r>
          </a:p>
        </p:txBody>
      </p:sp>
    </p:spTree>
    <p:extLst>
      <p:ext uri="{BB962C8B-B14F-4D97-AF65-F5344CB8AC3E}">
        <p14:creationId xmlns:p14="http://schemas.microsoft.com/office/powerpoint/2010/main" val="2872354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0890" y="421360"/>
            <a:ext cx="4235336" cy="1325563"/>
          </a:xfrm>
        </p:spPr>
        <p:txBody>
          <a:bodyPr>
            <a:noAutofit/>
          </a:bodyPr>
          <a:lstStyle/>
          <a:p>
            <a:pPr algn="ctr"/>
            <a:r>
              <a:rPr lang="en-US" sz="4800" b="1" dirty="0"/>
              <a:t>Innovation District</a:t>
            </a:r>
          </a:p>
        </p:txBody>
      </p:sp>
      <p:sp>
        <p:nvSpPr>
          <p:cNvPr id="3" name="Content Placeholder 2"/>
          <p:cNvSpPr>
            <a:spLocks noGrp="1"/>
          </p:cNvSpPr>
          <p:nvPr>
            <p:ph idx="1"/>
          </p:nvPr>
        </p:nvSpPr>
        <p:spPr>
          <a:xfrm>
            <a:off x="284019" y="1816389"/>
            <a:ext cx="4044141" cy="4351338"/>
          </a:xfrm>
        </p:spPr>
        <p:txBody>
          <a:bodyPr>
            <a:normAutofit/>
          </a:bodyPr>
          <a:lstStyle/>
          <a:p>
            <a:r>
              <a:rPr lang="en-US" sz="3200" dirty="0"/>
              <a:t>Downtown Las Vegas</a:t>
            </a:r>
          </a:p>
          <a:p>
            <a:r>
              <a:rPr lang="en-US" sz="3200" dirty="0"/>
              <a:t>Focus on traditional </a:t>
            </a:r>
          </a:p>
          <a:p>
            <a:pPr marL="0" indent="0">
              <a:buNone/>
            </a:pPr>
            <a:r>
              <a:rPr lang="en-US" sz="3200" dirty="0"/>
              <a:t>    city infrastructure </a:t>
            </a:r>
          </a:p>
          <a:p>
            <a:pPr marL="0" indent="0">
              <a:buNone/>
            </a:pPr>
            <a:r>
              <a:rPr lang="en-US" sz="3200" dirty="0"/>
              <a:t>    looking forward</a:t>
            </a:r>
          </a:p>
          <a:p>
            <a:r>
              <a:rPr lang="en-US" sz="2400" dirty="0">
                <a:hlinkClick r:id="rId3"/>
              </a:rPr>
              <a:t>www.innovate.vegas.com</a:t>
            </a:r>
            <a:endParaRPr lang="en-US" sz="2400" dirty="0"/>
          </a:p>
          <a:p>
            <a:pPr marL="0" indent="0">
              <a:buNone/>
            </a:pPr>
            <a:endParaRPr lang="en-US" sz="3200" dirty="0">
              <a:ea typeface="Times New Roman" panose="02020603050405020304" pitchFamily="18" charset="0"/>
              <a:cs typeface="Times New Roman" panose="02020603050405020304" pitchFamily="18" charset="0"/>
            </a:endParaRPr>
          </a:p>
          <a:p>
            <a:endParaRPr lang="en-US" sz="3200" dirty="0"/>
          </a:p>
          <a:p>
            <a:endParaRPr lang="en-US" sz="3200" dirty="0"/>
          </a:p>
        </p:txBody>
      </p:sp>
      <p:pic>
        <p:nvPicPr>
          <p:cNvPr id="5" name="Picture 4"/>
          <p:cNvPicPr>
            <a:picLocks noChangeAspect="1"/>
          </p:cNvPicPr>
          <p:nvPr/>
        </p:nvPicPr>
        <p:blipFill>
          <a:blip r:embed="rId4"/>
          <a:stretch>
            <a:fillRect/>
          </a:stretch>
        </p:blipFill>
        <p:spPr>
          <a:xfrm>
            <a:off x="4436226" y="244758"/>
            <a:ext cx="7563230" cy="5332158"/>
          </a:xfrm>
          <a:prstGeom prst="rect">
            <a:avLst/>
          </a:prstGeom>
        </p:spPr>
      </p:pic>
    </p:spTree>
    <p:extLst>
      <p:ext uri="{BB962C8B-B14F-4D97-AF65-F5344CB8AC3E}">
        <p14:creationId xmlns:p14="http://schemas.microsoft.com/office/powerpoint/2010/main" val="657474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225"/>
          <a:stretch/>
        </p:blipFill>
        <p:spPr bwMode="auto">
          <a:xfrm>
            <a:off x="5252987" y="1564641"/>
            <a:ext cx="6535340" cy="401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716280" y="239207"/>
            <a:ext cx="10515600" cy="1142553"/>
          </a:xfrm>
        </p:spPr>
        <p:txBody>
          <a:bodyPr>
            <a:noAutofit/>
          </a:bodyPr>
          <a:lstStyle/>
          <a:p>
            <a:r>
              <a:rPr lang="en-US" sz="4800" b="1" dirty="0"/>
              <a:t>Select Projects – App Development</a:t>
            </a:r>
          </a:p>
        </p:txBody>
      </p:sp>
      <p:sp>
        <p:nvSpPr>
          <p:cNvPr id="3" name="Content Placeholder 2"/>
          <p:cNvSpPr>
            <a:spLocks noGrp="1"/>
          </p:cNvSpPr>
          <p:nvPr>
            <p:ph idx="1"/>
          </p:nvPr>
        </p:nvSpPr>
        <p:spPr>
          <a:xfrm>
            <a:off x="716280" y="1345077"/>
            <a:ext cx="6842760" cy="3661243"/>
          </a:xfrm>
        </p:spPr>
        <p:txBody>
          <a:bodyPr>
            <a:normAutofit/>
          </a:bodyPr>
          <a:lstStyle/>
          <a:p>
            <a:r>
              <a:rPr lang="en-US" dirty="0"/>
              <a:t>City LV Mobile – IPhone and Android ($30k)</a:t>
            </a:r>
          </a:p>
          <a:p>
            <a:r>
              <a:rPr lang="en-US" dirty="0"/>
              <a:t>Amazon Echo – Alexa (Staff time)</a:t>
            </a:r>
          </a:p>
          <a:p>
            <a:r>
              <a:rPr lang="en-US" dirty="0"/>
              <a:t>Apple TV Channel ($50k)</a:t>
            </a:r>
          </a:p>
          <a:p>
            <a:r>
              <a:rPr lang="en-US" dirty="0"/>
              <a:t>Single User ID </a:t>
            </a:r>
          </a:p>
          <a:p>
            <a:pPr marL="0" indent="0">
              <a:buNone/>
            </a:pPr>
            <a:r>
              <a:rPr lang="en-US" dirty="0"/>
              <a:t>   (GoVegas Ecosystem)</a:t>
            </a:r>
          </a:p>
        </p:txBody>
      </p:sp>
    </p:spTree>
    <p:extLst>
      <p:ext uri="{BB962C8B-B14F-4D97-AF65-F5344CB8AC3E}">
        <p14:creationId xmlns:p14="http://schemas.microsoft.com/office/powerpoint/2010/main" val="1488313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0481" y="253910"/>
            <a:ext cx="10515600" cy="1325563"/>
          </a:xfrm>
        </p:spPr>
        <p:txBody>
          <a:bodyPr>
            <a:normAutofit/>
          </a:bodyPr>
          <a:lstStyle/>
          <a:p>
            <a:r>
              <a:rPr lang="en-US" sz="4800" b="1" dirty="0"/>
              <a:t>Select Projects - Infrastructure</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7364" y="1209040"/>
            <a:ext cx="6700732" cy="413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669318" y="1498192"/>
            <a:ext cx="4995639" cy="2921407"/>
          </a:xfrm>
        </p:spPr>
        <p:txBody>
          <a:bodyPr>
            <a:normAutofit fontScale="92500" lnSpcReduction="10000"/>
          </a:bodyPr>
          <a:lstStyle/>
          <a:p>
            <a:r>
              <a:rPr lang="en-US" sz="3200" dirty="0"/>
              <a:t>WIFI in parks and downtown </a:t>
            </a:r>
          </a:p>
          <a:p>
            <a:r>
              <a:rPr lang="en-US" sz="3200" dirty="0"/>
              <a:t>Air quality monitoring  ($2,000 per sensor, per year)</a:t>
            </a:r>
          </a:p>
          <a:p>
            <a:r>
              <a:rPr lang="en-US" sz="3200" dirty="0"/>
              <a:t>Smart street infrastructure – </a:t>
            </a:r>
            <a:r>
              <a:rPr lang="en-US" sz="3200" dirty="0" err="1"/>
              <a:t>Motionloft</a:t>
            </a:r>
            <a:r>
              <a:rPr lang="en-US" sz="3200" dirty="0"/>
              <a:t> </a:t>
            </a:r>
          </a:p>
          <a:p>
            <a:pPr marL="0" indent="0">
              <a:buNone/>
            </a:pPr>
            <a:r>
              <a:rPr lang="en-US" sz="3200" dirty="0"/>
              <a:t>   ($2,500 per sensor, per year)</a:t>
            </a:r>
          </a:p>
          <a:p>
            <a:endParaRPr lang="en-US" sz="3200" dirty="0"/>
          </a:p>
          <a:p>
            <a:endParaRPr lang="en-US" sz="3200" dirty="0"/>
          </a:p>
        </p:txBody>
      </p:sp>
    </p:spTree>
    <p:extLst>
      <p:ext uri="{BB962C8B-B14F-4D97-AF65-F5344CB8AC3E}">
        <p14:creationId xmlns:p14="http://schemas.microsoft.com/office/powerpoint/2010/main" val="3374936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452" y="2202551"/>
            <a:ext cx="10515600" cy="1325563"/>
          </a:xfrm>
        </p:spPr>
        <p:txBody>
          <a:bodyPr/>
          <a:lstStyle/>
          <a:p>
            <a:pPr algn="ctr"/>
            <a:r>
              <a:rPr lang="en-US" b="1" u="sng" dirty="0"/>
              <a:t>Appendix</a:t>
            </a:r>
          </a:p>
        </p:txBody>
      </p:sp>
    </p:spTree>
    <p:extLst>
      <p:ext uri="{BB962C8B-B14F-4D97-AF65-F5344CB8AC3E}">
        <p14:creationId xmlns:p14="http://schemas.microsoft.com/office/powerpoint/2010/main" val="1390335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92765" y="145774"/>
          <a:ext cx="11926957" cy="6612834"/>
        </p:xfrm>
        <a:graphic>
          <a:graphicData uri="http://schemas.openxmlformats.org/drawingml/2006/table">
            <a:tbl>
              <a:tblPr firstRow="1" firstCol="1" bandRow="1">
                <a:tableStyleId>{5C22544A-7EE6-4342-B048-85BDC9FD1C3A}</a:tableStyleId>
              </a:tblPr>
              <a:tblGrid>
                <a:gridCol w="3841855">
                  <a:extLst>
                    <a:ext uri="{9D8B030D-6E8A-4147-A177-3AD203B41FA5}">
                      <a16:colId xmlns:a16="http://schemas.microsoft.com/office/drawing/2014/main" val="20000"/>
                    </a:ext>
                  </a:extLst>
                </a:gridCol>
                <a:gridCol w="4300586">
                  <a:extLst>
                    <a:ext uri="{9D8B030D-6E8A-4147-A177-3AD203B41FA5}">
                      <a16:colId xmlns:a16="http://schemas.microsoft.com/office/drawing/2014/main" val="20001"/>
                    </a:ext>
                  </a:extLst>
                </a:gridCol>
                <a:gridCol w="3784516">
                  <a:extLst>
                    <a:ext uri="{9D8B030D-6E8A-4147-A177-3AD203B41FA5}">
                      <a16:colId xmlns:a16="http://schemas.microsoft.com/office/drawing/2014/main" val="20002"/>
                    </a:ext>
                  </a:extLst>
                </a:gridCol>
              </a:tblGrid>
              <a:tr h="377446">
                <a:tc>
                  <a:txBody>
                    <a:bodyPr/>
                    <a:lstStyle/>
                    <a:p>
                      <a:pPr marL="0" marR="0">
                        <a:spcBef>
                          <a:spcPts val="0"/>
                        </a:spcBef>
                        <a:spcAft>
                          <a:spcPts val="0"/>
                        </a:spcAft>
                      </a:pPr>
                      <a:r>
                        <a:rPr lang="en-US" sz="1600" dirty="0">
                          <a:effectLst/>
                        </a:rPr>
                        <a:t>Project Name</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706" marR="44706" marT="0" marB="0" anchor="ctr"/>
                </a:tc>
                <a:tc>
                  <a:txBody>
                    <a:bodyPr/>
                    <a:lstStyle/>
                    <a:p>
                      <a:pPr marL="0" marR="0">
                        <a:spcBef>
                          <a:spcPts val="0"/>
                        </a:spcBef>
                        <a:spcAft>
                          <a:spcPts val="0"/>
                        </a:spcAft>
                      </a:pPr>
                      <a:r>
                        <a:rPr lang="en-US" sz="1600" dirty="0">
                          <a:effectLst/>
                        </a:rPr>
                        <a:t>Description</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706" marR="44706" marT="0" marB="0" anchor="ctr"/>
                </a:tc>
                <a:tc>
                  <a:txBody>
                    <a:bodyPr/>
                    <a:lstStyle/>
                    <a:p>
                      <a:pPr marL="0" marR="0">
                        <a:spcBef>
                          <a:spcPts val="0"/>
                        </a:spcBef>
                        <a:spcAft>
                          <a:spcPts val="0"/>
                        </a:spcAft>
                      </a:pPr>
                      <a:r>
                        <a:rPr lang="en-US" sz="1600" dirty="0">
                          <a:effectLst/>
                        </a:rPr>
                        <a:t>Community Issues being Addressed</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706" marR="44706" marT="0" marB="0" anchor="ctr"/>
                </a:tc>
                <a:extLst>
                  <a:ext uri="{0D108BD9-81ED-4DB2-BD59-A6C34878D82A}">
                    <a16:rowId xmlns:a16="http://schemas.microsoft.com/office/drawing/2014/main" val="10000"/>
                  </a:ext>
                </a:extLst>
              </a:tr>
              <a:tr h="943612">
                <a:tc>
                  <a:txBody>
                    <a:bodyPr/>
                    <a:lstStyle/>
                    <a:p>
                      <a:pPr marL="0" marR="0">
                        <a:spcBef>
                          <a:spcPts val="0"/>
                        </a:spcBef>
                        <a:spcAft>
                          <a:spcPts val="0"/>
                        </a:spcAft>
                      </a:pPr>
                      <a:r>
                        <a:rPr lang="en-US" sz="1400" dirty="0">
                          <a:effectLst/>
                        </a:rPr>
                        <a:t>Driverless Shuttle Pilot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706" marR="44706" marT="0" marB="0" anchor="ctr"/>
                </a:tc>
                <a:tc>
                  <a:txBody>
                    <a:bodyPr/>
                    <a:lstStyle/>
                    <a:p>
                      <a:pPr marL="0" marR="0">
                        <a:spcBef>
                          <a:spcPts val="0"/>
                        </a:spcBef>
                        <a:spcAft>
                          <a:spcPts val="0"/>
                        </a:spcAft>
                      </a:pPr>
                      <a:r>
                        <a:rPr lang="en-US" sz="1200" dirty="0">
                          <a:effectLst/>
                        </a:rPr>
                        <a:t>Developing pilot for 2nd on-street deployment.  This second pilot will connect the vehicle to traffic signals.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706" marR="44706" marT="0" marB="0" anchor="ctr"/>
                </a:tc>
                <a:tc>
                  <a:txBody>
                    <a:bodyPr/>
                    <a:lstStyle/>
                    <a:p>
                      <a:pPr marL="0" marR="0">
                        <a:spcBef>
                          <a:spcPts val="0"/>
                        </a:spcBef>
                        <a:spcAft>
                          <a:spcPts val="0"/>
                        </a:spcAft>
                      </a:pPr>
                      <a:r>
                        <a:rPr lang="en-US" sz="1200" dirty="0">
                          <a:effectLst/>
                        </a:rPr>
                        <a:t>Mobility</a:t>
                      </a:r>
                    </a:p>
                    <a:p>
                      <a:pPr marL="0" marR="0">
                        <a:spcBef>
                          <a:spcPts val="0"/>
                        </a:spcBef>
                        <a:spcAft>
                          <a:spcPts val="0"/>
                        </a:spcAft>
                      </a:pPr>
                      <a:r>
                        <a:rPr lang="en-US" sz="1200" dirty="0">
                          <a:effectLst/>
                        </a:rPr>
                        <a:t>Parking</a:t>
                      </a:r>
                    </a:p>
                    <a:p>
                      <a:pPr marL="0" marR="0">
                        <a:spcBef>
                          <a:spcPts val="0"/>
                        </a:spcBef>
                        <a:spcAft>
                          <a:spcPts val="0"/>
                        </a:spcAft>
                      </a:pPr>
                      <a:r>
                        <a:rPr lang="en-US" sz="1200" dirty="0">
                          <a:effectLst/>
                        </a:rPr>
                        <a:t>Safety</a:t>
                      </a:r>
                    </a:p>
                    <a:p>
                      <a:pPr marL="0" marR="0">
                        <a:spcBef>
                          <a:spcPts val="0"/>
                        </a:spcBef>
                        <a:spcAft>
                          <a:spcPts val="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Economic Development </a:t>
                      </a:r>
                    </a:p>
                  </a:txBody>
                  <a:tcPr marL="44706" marR="44706" marT="0" marB="0" anchor="ctr"/>
                </a:tc>
                <a:extLst>
                  <a:ext uri="{0D108BD9-81ED-4DB2-BD59-A6C34878D82A}">
                    <a16:rowId xmlns:a16="http://schemas.microsoft.com/office/drawing/2014/main" val="10001"/>
                  </a:ext>
                </a:extLst>
              </a:tr>
              <a:tr h="1132335">
                <a:tc>
                  <a:txBody>
                    <a:bodyPr/>
                    <a:lstStyle/>
                    <a:p>
                      <a:pPr marL="0" marR="0">
                        <a:spcBef>
                          <a:spcPts val="0"/>
                        </a:spcBef>
                        <a:spcAft>
                          <a:spcPts val="0"/>
                        </a:spcAft>
                      </a:pPr>
                      <a:r>
                        <a:rPr lang="en-US" sz="1400" dirty="0">
                          <a:effectLst/>
                        </a:rPr>
                        <a:t>Downtown Innovation District Infrastructure</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706" marR="44706" marT="0" marB="0" anchor="ctr"/>
                </a:tc>
                <a:tc>
                  <a:txBody>
                    <a:bodyPr/>
                    <a:lstStyle/>
                    <a:p>
                      <a:pPr marL="0" marR="0">
                        <a:spcBef>
                          <a:spcPts val="0"/>
                        </a:spcBef>
                        <a:spcAft>
                          <a:spcPts val="0"/>
                        </a:spcAft>
                      </a:pPr>
                      <a:r>
                        <a:rPr lang="en-US" sz="1200" dirty="0">
                          <a:effectLst/>
                        </a:rPr>
                        <a:t>Installation of conduit, fiber, and telecommunications equipment in support of communication network for Smart City deployments and providing Public </a:t>
                      </a:r>
                      <a:r>
                        <a:rPr lang="en-US" sz="1200" dirty="0" err="1">
                          <a:effectLst/>
                        </a:rPr>
                        <a:t>WiFi</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706" marR="44706" marT="0" marB="0" anchor="ctr"/>
                </a:tc>
                <a:tc>
                  <a:txBody>
                    <a:bodyPr/>
                    <a:lstStyle/>
                    <a:p>
                      <a:pPr marL="0" marR="0">
                        <a:spcBef>
                          <a:spcPts val="0"/>
                        </a:spcBef>
                        <a:spcAft>
                          <a:spcPts val="0"/>
                        </a:spcAft>
                      </a:pPr>
                      <a:r>
                        <a:rPr lang="en-US" sz="1200" dirty="0">
                          <a:effectLst/>
                        </a:rPr>
                        <a:t> Infrastructure</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706" marR="44706" marT="0" marB="0" anchor="ctr"/>
                </a:tc>
                <a:extLst>
                  <a:ext uri="{0D108BD9-81ED-4DB2-BD59-A6C34878D82A}">
                    <a16:rowId xmlns:a16="http://schemas.microsoft.com/office/drawing/2014/main" val="10002"/>
                  </a:ext>
                </a:extLst>
              </a:tr>
              <a:tr h="754889">
                <a:tc>
                  <a:txBody>
                    <a:bodyPr/>
                    <a:lstStyle/>
                    <a:p>
                      <a:pPr marL="0" marR="0">
                        <a:spcBef>
                          <a:spcPts val="0"/>
                        </a:spcBef>
                        <a:spcAft>
                          <a:spcPts val="0"/>
                        </a:spcAft>
                      </a:pPr>
                      <a:r>
                        <a:rPr lang="en-US" sz="1400" dirty="0">
                          <a:effectLst/>
                        </a:rPr>
                        <a:t>Smart City Concept of Operations and Visioning Document</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706" marR="44706" marT="0" marB="0" anchor="ctr"/>
                </a:tc>
                <a:tc>
                  <a:txBody>
                    <a:bodyPr/>
                    <a:lstStyle/>
                    <a:p>
                      <a:pPr marL="0" marR="0">
                        <a:spcBef>
                          <a:spcPts val="0"/>
                        </a:spcBef>
                        <a:spcAft>
                          <a:spcPts val="0"/>
                        </a:spcAft>
                      </a:pPr>
                      <a:r>
                        <a:rPr lang="en-US" sz="1200" dirty="0">
                          <a:effectLst/>
                        </a:rPr>
                        <a:t>Develop an implementation roadmap for CLV to use as they continue deploying their Smart City infrastructure</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706" marR="44706" marT="0" marB="0" anchor="ctr"/>
                </a:tc>
                <a:tc>
                  <a:txBody>
                    <a:bodyPr/>
                    <a:lstStyle/>
                    <a:p>
                      <a:pPr marL="0" marR="0">
                        <a:spcBef>
                          <a:spcPts val="0"/>
                        </a:spcBef>
                        <a:spcAft>
                          <a:spcPts val="0"/>
                        </a:spcAft>
                      </a:pPr>
                      <a:r>
                        <a:rPr lang="en-US" sz="1200" dirty="0">
                          <a:effectLst/>
                        </a:rPr>
                        <a:t>Visioning</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706" marR="44706" marT="0" marB="0" anchor="ctr"/>
                </a:tc>
                <a:extLst>
                  <a:ext uri="{0D108BD9-81ED-4DB2-BD59-A6C34878D82A}">
                    <a16:rowId xmlns:a16="http://schemas.microsoft.com/office/drawing/2014/main" val="10003"/>
                  </a:ext>
                </a:extLst>
              </a:tr>
              <a:tr h="1328605">
                <a:tc>
                  <a:txBody>
                    <a:bodyPr/>
                    <a:lstStyle/>
                    <a:p>
                      <a:pPr marL="0" marR="0">
                        <a:spcBef>
                          <a:spcPts val="0"/>
                        </a:spcBef>
                        <a:spcAft>
                          <a:spcPts val="0"/>
                        </a:spcAft>
                      </a:pPr>
                      <a:r>
                        <a:rPr lang="en-US" sz="1400" dirty="0">
                          <a:effectLst/>
                        </a:rPr>
                        <a:t>Downtown Connected Corridor Deployments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706" marR="44706" marT="0" marB="0" anchor="ctr"/>
                </a:tc>
                <a:tc>
                  <a:txBody>
                    <a:bodyPr/>
                    <a:lstStyle/>
                    <a:p>
                      <a:pPr marL="0" marR="0">
                        <a:spcBef>
                          <a:spcPts val="0"/>
                        </a:spcBef>
                        <a:spcAft>
                          <a:spcPts val="0"/>
                        </a:spcAft>
                      </a:pPr>
                      <a:r>
                        <a:rPr lang="en-US" sz="1200" dirty="0">
                          <a:effectLst/>
                        </a:rPr>
                        <a:t>Deployment of DSRC for safety use cases such as pedestrian crash avoidance, wrong way entry crash avoidance, red light running avoidance.  This will be the basis for communicating with connected cars.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706" marR="44706" marT="0" marB="0" anchor="ctr"/>
                </a:tc>
                <a:tc>
                  <a:txBody>
                    <a:bodyPr/>
                    <a:lstStyle/>
                    <a:p>
                      <a:pPr marL="0" marR="0">
                        <a:spcBef>
                          <a:spcPts val="0"/>
                        </a:spcBef>
                        <a:spcAft>
                          <a:spcPts val="0"/>
                        </a:spcAft>
                      </a:pPr>
                      <a:r>
                        <a:rPr lang="en-US" sz="1200" dirty="0" err="1">
                          <a:effectLst/>
                        </a:rPr>
                        <a:t>MultiModal</a:t>
                      </a:r>
                      <a:r>
                        <a:rPr lang="en-US" sz="1200" dirty="0">
                          <a:effectLst/>
                        </a:rPr>
                        <a:t> Safety</a:t>
                      </a:r>
                    </a:p>
                    <a:p>
                      <a:pPr marL="0" marR="0">
                        <a:spcBef>
                          <a:spcPts val="0"/>
                        </a:spcBef>
                        <a:spcAft>
                          <a:spcPts val="0"/>
                        </a:spcAft>
                      </a:pPr>
                      <a:r>
                        <a:rPr lang="en-US" sz="1200" dirty="0">
                          <a:effectLst/>
                        </a:rPr>
                        <a:t>Capacity/Mobility</a:t>
                      </a:r>
                    </a:p>
                    <a:p>
                      <a:pPr marL="0" marR="0">
                        <a:spcBef>
                          <a:spcPts val="0"/>
                        </a:spcBef>
                        <a:spcAft>
                          <a:spcPts val="0"/>
                        </a:spcAft>
                      </a:pPr>
                      <a:r>
                        <a:rPr lang="en-US" sz="1200" dirty="0">
                          <a:effectLst/>
                        </a:rPr>
                        <a:t>Data for Planning</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706" marR="44706" marT="0" marB="0" anchor="ctr"/>
                </a:tc>
                <a:extLst>
                  <a:ext uri="{0D108BD9-81ED-4DB2-BD59-A6C34878D82A}">
                    <a16:rowId xmlns:a16="http://schemas.microsoft.com/office/drawing/2014/main" val="10004"/>
                  </a:ext>
                </a:extLst>
              </a:tr>
              <a:tr h="2075947">
                <a:tc>
                  <a:txBody>
                    <a:bodyPr/>
                    <a:lstStyle/>
                    <a:p>
                      <a:pPr marL="0" marR="0">
                        <a:spcBef>
                          <a:spcPts val="0"/>
                        </a:spcBef>
                        <a:spcAft>
                          <a:spcPts val="0"/>
                        </a:spcAft>
                      </a:pPr>
                      <a:r>
                        <a:rPr lang="en-US" sz="1400" dirty="0">
                          <a:effectLst/>
                        </a:rPr>
                        <a:t>GENIVI Connected Car Pilot (Should be noted no financial contribution was required for this project.)</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706" marR="44706" marT="0" marB="0" anchor="ctr"/>
                </a:tc>
                <a:tc>
                  <a:txBody>
                    <a:bodyPr/>
                    <a:lstStyle/>
                    <a:p>
                      <a:pPr marL="0" marR="0">
                        <a:spcBef>
                          <a:spcPts val="0"/>
                        </a:spcBef>
                        <a:spcAft>
                          <a:spcPts val="0"/>
                        </a:spcAft>
                      </a:pPr>
                      <a:r>
                        <a:rPr lang="en-US" sz="1200">
                          <a:effectLst/>
                        </a:rPr>
                        <a:t>Create connected, city-wide mobile resources and systems to help expedite ambulance response time, enable better triage, and standardize procedures for medical professionals. Involves emergency responders, public safety officials, application developers, GPS / GIS / location services, and citizens.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4706" marR="44706" marT="0" marB="0" anchor="ctr"/>
                </a:tc>
                <a:tc>
                  <a:txBody>
                    <a:bodyPr/>
                    <a:lstStyle/>
                    <a:p>
                      <a:pPr marL="0" marR="0">
                        <a:spcBef>
                          <a:spcPts val="0"/>
                        </a:spcBef>
                        <a:spcAft>
                          <a:spcPts val="0"/>
                        </a:spcAft>
                      </a:pPr>
                      <a:r>
                        <a:rPr lang="en-US" sz="1200" dirty="0">
                          <a:effectLst/>
                        </a:rPr>
                        <a:t>Pedestrian and Vehicle Safety</a:t>
                      </a:r>
                    </a:p>
                    <a:p>
                      <a:pPr marL="0" marR="0">
                        <a:spcBef>
                          <a:spcPts val="0"/>
                        </a:spcBef>
                        <a:spcAft>
                          <a:spcPts val="0"/>
                        </a:spcAft>
                      </a:pPr>
                      <a:r>
                        <a:rPr lang="en-US" sz="1200" dirty="0">
                          <a:effectLst/>
                        </a:rPr>
                        <a:t>Data for Planning</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706" marR="44706" marT="0"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162429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92765" y="185531"/>
          <a:ext cx="11887200" cy="6573077"/>
        </p:xfrm>
        <a:graphic>
          <a:graphicData uri="http://schemas.openxmlformats.org/drawingml/2006/table">
            <a:tbl>
              <a:tblPr firstRow="1" firstCol="1" bandRow="1">
                <a:tableStyleId>{5C22544A-7EE6-4342-B048-85BDC9FD1C3A}</a:tableStyleId>
              </a:tblPr>
              <a:tblGrid>
                <a:gridCol w="3829049">
                  <a:extLst>
                    <a:ext uri="{9D8B030D-6E8A-4147-A177-3AD203B41FA5}">
                      <a16:colId xmlns:a16="http://schemas.microsoft.com/office/drawing/2014/main" val="20000"/>
                    </a:ext>
                  </a:extLst>
                </a:gridCol>
                <a:gridCol w="4286250">
                  <a:extLst>
                    <a:ext uri="{9D8B030D-6E8A-4147-A177-3AD203B41FA5}">
                      <a16:colId xmlns:a16="http://schemas.microsoft.com/office/drawing/2014/main" val="20001"/>
                    </a:ext>
                  </a:extLst>
                </a:gridCol>
                <a:gridCol w="3771901">
                  <a:extLst>
                    <a:ext uri="{9D8B030D-6E8A-4147-A177-3AD203B41FA5}">
                      <a16:colId xmlns:a16="http://schemas.microsoft.com/office/drawing/2014/main" val="20002"/>
                    </a:ext>
                  </a:extLst>
                </a:gridCol>
              </a:tblGrid>
              <a:tr h="375176">
                <a:tc>
                  <a:txBody>
                    <a:bodyPr/>
                    <a:lstStyle/>
                    <a:p>
                      <a:pPr marL="0" marR="0">
                        <a:spcBef>
                          <a:spcPts val="0"/>
                        </a:spcBef>
                        <a:spcAft>
                          <a:spcPts val="0"/>
                        </a:spcAft>
                      </a:pPr>
                      <a:r>
                        <a:rPr lang="en-US" sz="1600" dirty="0">
                          <a:effectLst/>
                        </a:rPr>
                        <a:t>Project Name</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706" marR="44706" marT="0" marB="0" anchor="ctr"/>
                </a:tc>
                <a:tc>
                  <a:txBody>
                    <a:bodyPr/>
                    <a:lstStyle/>
                    <a:p>
                      <a:pPr marL="0" marR="0">
                        <a:spcBef>
                          <a:spcPts val="0"/>
                        </a:spcBef>
                        <a:spcAft>
                          <a:spcPts val="0"/>
                        </a:spcAft>
                      </a:pPr>
                      <a:r>
                        <a:rPr lang="en-US" sz="1600" dirty="0">
                          <a:effectLst/>
                        </a:rPr>
                        <a:t>Description</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706" marR="44706" marT="0" marB="0" anchor="ctr"/>
                </a:tc>
                <a:tc>
                  <a:txBody>
                    <a:bodyPr/>
                    <a:lstStyle/>
                    <a:p>
                      <a:pPr marL="0" marR="0">
                        <a:spcBef>
                          <a:spcPts val="0"/>
                        </a:spcBef>
                        <a:spcAft>
                          <a:spcPts val="0"/>
                        </a:spcAft>
                      </a:pPr>
                      <a:r>
                        <a:rPr lang="en-US" sz="1600" dirty="0">
                          <a:effectLst/>
                        </a:rPr>
                        <a:t>Community Issues being Addressed</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706" marR="44706" marT="0" marB="0" anchor="ctr"/>
                </a:tc>
                <a:extLst>
                  <a:ext uri="{0D108BD9-81ED-4DB2-BD59-A6C34878D82A}">
                    <a16:rowId xmlns:a16="http://schemas.microsoft.com/office/drawing/2014/main" val="10000"/>
                  </a:ext>
                </a:extLst>
              </a:tr>
              <a:tr h="937939">
                <a:tc>
                  <a:txBody>
                    <a:bodyPr/>
                    <a:lstStyle/>
                    <a:p>
                      <a:pPr marL="0" marR="0">
                        <a:spcBef>
                          <a:spcPts val="0"/>
                        </a:spcBef>
                        <a:spcAft>
                          <a:spcPts val="0"/>
                        </a:spcAft>
                      </a:pPr>
                      <a:r>
                        <a:rPr lang="en-US" sz="1400" dirty="0">
                          <a:effectLst/>
                        </a:rPr>
                        <a:t>Cisco Infrastructure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706" marR="44706" marT="0" marB="0" anchor="ctr"/>
                </a:tc>
                <a:tc>
                  <a:txBody>
                    <a:bodyPr/>
                    <a:lstStyle/>
                    <a:p>
                      <a:pPr marL="0" marR="0">
                        <a:spcBef>
                          <a:spcPts val="0"/>
                        </a:spcBef>
                        <a:spcAft>
                          <a:spcPts val="0"/>
                        </a:spcAft>
                      </a:pPr>
                      <a:r>
                        <a:rPr lang="en-US" sz="1200" dirty="0">
                          <a:effectLst/>
                        </a:rPr>
                        <a:t>Deployment of network hardware to provide connectivity for sensors, interconnecting facilities</a:t>
                      </a:r>
                      <a:r>
                        <a:rPr lang="en-US" sz="1200" baseline="0" dirty="0">
                          <a:effectLst/>
                        </a:rPr>
                        <a:t> and wireless infrastructure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706" marR="44706" marT="0" marB="0" anchor="ctr"/>
                </a:tc>
                <a:tc>
                  <a:txBody>
                    <a:bodyPr/>
                    <a:lstStyle/>
                    <a:p>
                      <a:pPr marL="0" marR="0">
                        <a:spcBef>
                          <a:spcPts val="0"/>
                        </a:spcBef>
                        <a:spcAft>
                          <a:spcPts val="0"/>
                        </a:spcAft>
                      </a:pPr>
                      <a:r>
                        <a:rPr lang="en-US" sz="1200" dirty="0">
                          <a:effectLst/>
                        </a:rPr>
                        <a:t>Infrastructure</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706" marR="44706" marT="0" marB="0" anchor="ctr"/>
                </a:tc>
                <a:extLst>
                  <a:ext uri="{0D108BD9-81ED-4DB2-BD59-A6C34878D82A}">
                    <a16:rowId xmlns:a16="http://schemas.microsoft.com/office/drawing/2014/main" val="10001"/>
                  </a:ext>
                </a:extLst>
              </a:tr>
              <a:tr h="1125527">
                <a:tc>
                  <a:txBody>
                    <a:bodyPr/>
                    <a:lstStyle/>
                    <a:p>
                      <a:pPr marL="0" marR="0">
                        <a:spcBef>
                          <a:spcPts val="0"/>
                        </a:spcBef>
                        <a:spcAft>
                          <a:spcPts val="0"/>
                        </a:spcAft>
                      </a:pPr>
                      <a:r>
                        <a:rPr lang="en-US" sz="1400" dirty="0">
                          <a:effectLst/>
                        </a:rPr>
                        <a:t>Cisco – Connected Digital Platform</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706" marR="44706" marT="0" marB="0" anchor="ctr"/>
                </a:tc>
                <a:tc>
                  <a:txBody>
                    <a:bodyPr/>
                    <a:lstStyle/>
                    <a:p>
                      <a:pPr marL="0" marR="0">
                        <a:spcBef>
                          <a:spcPts val="0"/>
                        </a:spcBef>
                        <a:spcAft>
                          <a:spcPts val="0"/>
                        </a:spcAft>
                      </a:pPr>
                      <a:r>
                        <a:rPr lang="en-US" sz="1200" dirty="0">
                          <a:effectLst/>
                        </a:rPr>
                        <a:t>Dashboard system where sensor data is displayed and where observers can review</a:t>
                      </a:r>
                      <a:r>
                        <a:rPr lang="en-US" sz="1200" baseline="0" dirty="0">
                          <a:effectLst/>
                        </a:rPr>
                        <a:t> and make decisions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706" marR="44706" marT="0" marB="0" anchor="ctr"/>
                </a:tc>
                <a:tc>
                  <a:txBody>
                    <a:bodyPr/>
                    <a:lstStyle/>
                    <a:p>
                      <a:pPr marL="0" marR="0">
                        <a:spcBef>
                          <a:spcPts val="0"/>
                        </a:spcBef>
                        <a:spcAft>
                          <a:spcPts val="0"/>
                        </a:spcAft>
                      </a:pPr>
                      <a:r>
                        <a:rPr lang="en-US" sz="1200" dirty="0">
                          <a:effectLst/>
                        </a:rPr>
                        <a:t>Public Safety</a:t>
                      </a:r>
                    </a:p>
                    <a:p>
                      <a:pPr marL="0" marR="0">
                        <a:spcBef>
                          <a:spcPts val="0"/>
                        </a:spcBef>
                        <a:spcAft>
                          <a:spcPts val="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Environmental – Air quality and trash</a:t>
                      </a:r>
                    </a:p>
                    <a:p>
                      <a:pPr marL="0" marR="0">
                        <a:spcBef>
                          <a:spcPts val="0"/>
                        </a:spcBef>
                        <a:spcAft>
                          <a:spcPts val="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Traffic Safety and Mobility </a:t>
                      </a:r>
                    </a:p>
                    <a:p>
                      <a:pPr marL="0" marR="0">
                        <a:spcBef>
                          <a:spcPts val="0"/>
                        </a:spcBef>
                        <a:spcAft>
                          <a:spcPts val="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Parking</a:t>
                      </a:r>
                    </a:p>
                  </a:txBody>
                  <a:tcPr marL="44706" marR="44706" marT="0" marB="0" anchor="ctr"/>
                </a:tc>
                <a:extLst>
                  <a:ext uri="{0D108BD9-81ED-4DB2-BD59-A6C34878D82A}">
                    <a16:rowId xmlns:a16="http://schemas.microsoft.com/office/drawing/2014/main" val="10002"/>
                  </a:ext>
                </a:extLst>
              </a:tr>
              <a:tr h="750351">
                <a:tc>
                  <a:txBody>
                    <a:bodyPr/>
                    <a:lstStyle/>
                    <a:p>
                      <a:pPr marL="0" marR="0">
                        <a:spcBef>
                          <a:spcPts val="0"/>
                        </a:spcBef>
                        <a:spcAft>
                          <a:spcPts val="0"/>
                        </a:spcAft>
                      </a:pPr>
                      <a:r>
                        <a:rPr lang="en-US" sz="1400" dirty="0">
                          <a:effectLst/>
                        </a:rPr>
                        <a:t>Cisco Wireless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706" marR="44706" marT="0" marB="0" anchor="ctr"/>
                </a:tc>
                <a:tc>
                  <a:txBody>
                    <a:bodyPr/>
                    <a:lstStyle/>
                    <a:p>
                      <a:pPr marL="0" marR="0">
                        <a:spcBef>
                          <a:spcPts val="0"/>
                        </a:spcBef>
                        <a:spcAft>
                          <a:spcPts val="0"/>
                        </a:spcAft>
                      </a:pPr>
                      <a:r>
                        <a:rPr lang="en-US" sz="1200" dirty="0">
                          <a:effectLst/>
                        </a:rPr>
                        <a:t>Provide </a:t>
                      </a:r>
                      <a:r>
                        <a:rPr lang="en-US" sz="1200" dirty="0" err="1">
                          <a:effectLst/>
                        </a:rPr>
                        <a:t>WiFi</a:t>
                      </a:r>
                      <a:r>
                        <a:rPr lang="en-US" sz="1200" dirty="0">
                          <a:effectLst/>
                        </a:rPr>
                        <a:t> in and around the downtown Las Vegas area for consumer use as well as internal use (sensors</a:t>
                      </a:r>
                      <a:r>
                        <a:rPr lang="en-US" sz="1200" baseline="0" dirty="0">
                          <a:effectLst/>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706" marR="44706" marT="0" marB="0" anchor="ctr"/>
                </a:tc>
                <a:tc>
                  <a:txBody>
                    <a:bodyPr/>
                    <a:lstStyle/>
                    <a:p>
                      <a:pPr marL="0" marR="0">
                        <a:spcBef>
                          <a:spcPts val="0"/>
                        </a:spcBef>
                        <a:spcAft>
                          <a:spcPts val="0"/>
                        </a:spcAft>
                      </a:pPr>
                      <a:r>
                        <a:rPr lang="en-US" sz="1200" dirty="0">
                          <a:effectLst/>
                        </a:rPr>
                        <a:t>Infrastructure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706" marR="44706" marT="0" marB="0" anchor="ctr"/>
                </a:tc>
                <a:extLst>
                  <a:ext uri="{0D108BD9-81ED-4DB2-BD59-A6C34878D82A}">
                    <a16:rowId xmlns:a16="http://schemas.microsoft.com/office/drawing/2014/main" val="10003"/>
                  </a:ext>
                </a:extLst>
              </a:tr>
              <a:tr h="1320618">
                <a:tc>
                  <a:txBody>
                    <a:bodyPr/>
                    <a:lstStyle/>
                    <a:p>
                      <a:pPr marL="0" marR="0">
                        <a:spcBef>
                          <a:spcPts val="0"/>
                        </a:spcBef>
                        <a:spcAft>
                          <a:spcPts val="0"/>
                        </a:spcAft>
                      </a:pPr>
                      <a:r>
                        <a:rPr lang="en-US" sz="1400" dirty="0" err="1">
                          <a:effectLst/>
                        </a:rPr>
                        <a:t>Motionloft</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706" marR="44706" marT="0" marB="0" anchor="ctr"/>
                </a:tc>
                <a:tc>
                  <a:txBody>
                    <a:bodyPr/>
                    <a:lstStyle/>
                    <a:p>
                      <a:pPr marL="0" marR="0">
                        <a:spcBef>
                          <a:spcPts val="0"/>
                        </a:spcBef>
                        <a:spcAft>
                          <a:spcPts val="0"/>
                        </a:spcAft>
                      </a:pPr>
                      <a:r>
                        <a:rPr lang="en-US" sz="1200" dirty="0">
                          <a:effectLst/>
                        </a:rPr>
                        <a:t>Intersection analytics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706" marR="44706" marT="0" marB="0" anchor="ctr"/>
                </a:tc>
                <a:tc>
                  <a:txBody>
                    <a:bodyPr/>
                    <a:lstStyle/>
                    <a:p>
                      <a:pPr marL="0" marR="0">
                        <a:spcBef>
                          <a:spcPts val="0"/>
                        </a:spcBef>
                        <a:spcAft>
                          <a:spcPts val="0"/>
                        </a:spcAft>
                      </a:pPr>
                      <a:r>
                        <a:rPr lang="en-US" sz="1200" dirty="0">
                          <a:effectLst/>
                        </a:rPr>
                        <a:t>Pedestrian Safety</a:t>
                      </a:r>
                    </a:p>
                    <a:p>
                      <a:pPr marL="0" marR="0">
                        <a:spcBef>
                          <a:spcPts val="0"/>
                        </a:spcBef>
                        <a:spcAft>
                          <a:spcPts val="0"/>
                        </a:spcAft>
                      </a:pPr>
                      <a:r>
                        <a:rPr lang="en-US" sz="1200" dirty="0">
                          <a:effectLst/>
                        </a:rPr>
                        <a:t>Data for Planning and Economic Development</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706" marR="44706" marT="0" marB="0" anchor="ctr"/>
                </a:tc>
                <a:extLst>
                  <a:ext uri="{0D108BD9-81ED-4DB2-BD59-A6C34878D82A}">
                    <a16:rowId xmlns:a16="http://schemas.microsoft.com/office/drawing/2014/main" val="10004"/>
                  </a:ext>
                </a:extLst>
              </a:tr>
              <a:tr h="2063466">
                <a:tc>
                  <a:txBody>
                    <a:bodyPr/>
                    <a:lstStyle/>
                    <a:p>
                      <a:pPr marL="0" marR="0">
                        <a:spcBef>
                          <a:spcPts val="0"/>
                        </a:spcBef>
                        <a:spcAft>
                          <a:spcPts val="0"/>
                        </a:spcAft>
                      </a:pPr>
                      <a:r>
                        <a:rPr lang="en-US" sz="1400" dirty="0">
                          <a:effectLst/>
                        </a:rPr>
                        <a:t>Hitachi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706" marR="44706" marT="0" marB="0" anchor="ctr"/>
                </a:tc>
                <a:tc>
                  <a:txBody>
                    <a:bodyPr/>
                    <a:lstStyle/>
                    <a:p>
                      <a:pPr marL="0" marR="0">
                        <a:spcBef>
                          <a:spcPts val="0"/>
                        </a:spcBef>
                        <a:spcAft>
                          <a:spcPts val="0"/>
                        </a:spcAft>
                      </a:pPr>
                      <a:r>
                        <a:rPr lang="en-US" sz="1200" dirty="0">
                          <a:effectLst/>
                        </a:rPr>
                        <a:t>Dashboard system where sensor data is displayed and where observers can review</a:t>
                      </a:r>
                      <a:r>
                        <a:rPr lang="en-US" sz="1200" baseline="0" dirty="0">
                          <a:effectLst/>
                        </a:rPr>
                        <a:t> and make decisions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706" marR="44706" marT="0" marB="0" anchor="ctr"/>
                </a:tc>
                <a:tc>
                  <a:txBody>
                    <a:bodyPr/>
                    <a:lstStyle/>
                    <a:p>
                      <a:pPr marL="0" marR="0">
                        <a:spcBef>
                          <a:spcPts val="0"/>
                        </a:spcBef>
                        <a:spcAft>
                          <a:spcPts val="0"/>
                        </a:spcAft>
                      </a:pPr>
                      <a:r>
                        <a:rPr lang="en-US" sz="1200" dirty="0">
                          <a:effectLst/>
                        </a:rPr>
                        <a:t>Public Safety</a:t>
                      </a:r>
                    </a:p>
                    <a:p>
                      <a:pPr marL="0" marR="0">
                        <a:spcBef>
                          <a:spcPts val="0"/>
                        </a:spcBef>
                        <a:spcAft>
                          <a:spcPts val="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Environmental </a:t>
                      </a:r>
                    </a:p>
                    <a:p>
                      <a:pPr marL="0" marR="0">
                        <a:spcBef>
                          <a:spcPts val="0"/>
                        </a:spcBef>
                        <a:spcAft>
                          <a:spcPts val="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Traffic Safety and Mobility </a:t>
                      </a:r>
                    </a:p>
                    <a:p>
                      <a:pPr marL="0" marR="0">
                        <a:spcBef>
                          <a:spcPts val="0"/>
                        </a:spcBef>
                        <a:spcAft>
                          <a:spcPts val="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Parking</a:t>
                      </a:r>
                    </a:p>
                  </a:txBody>
                  <a:tcPr marL="44706" marR="44706" marT="0"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840419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92765" y="185531"/>
          <a:ext cx="11887200" cy="6573077"/>
        </p:xfrm>
        <a:graphic>
          <a:graphicData uri="http://schemas.openxmlformats.org/drawingml/2006/table">
            <a:tbl>
              <a:tblPr firstRow="1" firstCol="1" bandRow="1">
                <a:tableStyleId>{5C22544A-7EE6-4342-B048-85BDC9FD1C3A}</a:tableStyleId>
              </a:tblPr>
              <a:tblGrid>
                <a:gridCol w="3829049">
                  <a:extLst>
                    <a:ext uri="{9D8B030D-6E8A-4147-A177-3AD203B41FA5}">
                      <a16:colId xmlns:a16="http://schemas.microsoft.com/office/drawing/2014/main" val="20000"/>
                    </a:ext>
                  </a:extLst>
                </a:gridCol>
                <a:gridCol w="4286250">
                  <a:extLst>
                    <a:ext uri="{9D8B030D-6E8A-4147-A177-3AD203B41FA5}">
                      <a16:colId xmlns:a16="http://schemas.microsoft.com/office/drawing/2014/main" val="20001"/>
                    </a:ext>
                  </a:extLst>
                </a:gridCol>
                <a:gridCol w="3771901">
                  <a:extLst>
                    <a:ext uri="{9D8B030D-6E8A-4147-A177-3AD203B41FA5}">
                      <a16:colId xmlns:a16="http://schemas.microsoft.com/office/drawing/2014/main" val="20002"/>
                    </a:ext>
                  </a:extLst>
                </a:gridCol>
              </a:tblGrid>
              <a:tr h="375176">
                <a:tc>
                  <a:txBody>
                    <a:bodyPr/>
                    <a:lstStyle/>
                    <a:p>
                      <a:pPr marL="0" marR="0">
                        <a:spcBef>
                          <a:spcPts val="0"/>
                        </a:spcBef>
                        <a:spcAft>
                          <a:spcPts val="0"/>
                        </a:spcAft>
                      </a:pPr>
                      <a:r>
                        <a:rPr lang="en-US" sz="1600" dirty="0">
                          <a:effectLst/>
                        </a:rPr>
                        <a:t>Project Name</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706" marR="44706" marT="0" marB="0" anchor="ctr"/>
                </a:tc>
                <a:tc>
                  <a:txBody>
                    <a:bodyPr/>
                    <a:lstStyle/>
                    <a:p>
                      <a:pPr marL="0" marR="0">
                        <a:spcBef>
                          <a:spcPts val="0"/>
                        </a:spcBef>
                        <a:spcAft>
                          <a:spcPts val="0"/>
                        </a:spcAft>
                      </a:pPr>
                      <a:r>
                        <a:rPr lang="en-US" sz="1600" dirty="0">
                          <a:effectLst/>
                        </a:rPr>
                        <a:t>Description</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706" marR="44706" marT="0" marB="0" anchor="ctr"/>
                </a:tc>
                <a:tc>
                  <a:txBody>
                    <a:bodyPr/>
                    <a:lstStyle/>
                    <a:p>
                      <a:pPr marL="0" marR="0">
                        <a:spcBef>
                          <a:spcPts val="0"/>
                        </a:spcBef>
                        <a:spcAft>
                          <a:spcPts val="0"/>
                        </a:spcAft>
                      </a:pPr>
                      <a:r>
                        <a:rPr lang="en-US" sz="1600" dirty="0">
                          <a:effectLst/>
                        </a:rPr>
                        <a:t>Community Issues being Addressed</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706" marR="44706" marT="0" marB="0" anchor="ctr"/>
                </a:tc>
                <a:extLst>
                  <a:ext uri="{0D108BD9-81ED-4DB2-BD59-A6C34878D82A}">
                    <a16:rowId xmlns:a16="http://schemas.microsoft.com/office/drawing/2014/main" val="10000"/>
                  </a:ext>
                </a:extLst>
              </a:tr>
              <a:tr h="937939">
                <a:tc>
                  <a:txBody>
                    <a:bodyPr/>
                    <a:lstStyle/>
                    <a:p>
                      <a:pPr marL="0" marR="0">
                        <a:spcBef>
                          <a:spcPts val="0"/>
                        </a:spcBef>
                        <a:spcAft>
                          <a:spcPts val="0"/>
                        </a:spcAft>
                      </a:pPr>
                      <a:r>
                        <a:rPr lang="en-US" sz="1400" dirty="0">
                          <a:effectLst/>
                        </a:rPr>
                        <a:t>Apple TV</a:t>
                      </a:r>
                      <a:r>
                        <a:rPr lang="en-US" sz="1400" baseline="0" dirty="0">
                          <a:effectLst/>
                        </a:rPr>
                        <a:t> Channel</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706" marR="44706" marT="0" marB="0" anchor="ctr"/>
                </a:tc>
                <a:tc>
                  <a:txBody>
                    <a:bodyPr/>
                    <a:lstStyle/>
                    <a:p>
                      <a:pPr marL="0" marR="0">
                        <a:spcBef>
                          <a:spcPts val="0"/>
                        </a:spcBef>
                        <a:spcAft>
                          <a:spcPts val="0"/>
                        </a:spcAft>
                      </a:pPr>
                      <a:r>
                        <a:rPr lang="en-US" sz="1200" dirty="0">
                          <a:effectLst/>
                        </a:rPr>
                        <a:t>Development of an Apple TV</a:t>
                      </a:r>
                      <a:r>
                        <a:rPr lang="en-US" sz="1200" baseline="0" dirty="0">
                          <a:effectLst/>
                        </a:rPr>
                        <a:t> channel to distribute city council meetings and other city video content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706" marR="44706" marT="0" marB="0" anchor="ctr"/>
                </a:tc>
                <a:tc>
                  <a:txBody>
                    <a:bodyPr/>
                    <a:lstStyle/>
                    <a:p>
                      <a:pPr marL="0" marR="0">
                        <a:spcBef>
                          <a:spcPts val="0"/>
                        </a:spcBef>
                        <a:spcAft>
                          <a:spcPts val="0"/>
                        </a:spcAft>
                      </a:pPr>
                      <a:r>
                        <a:rPr lang="en-US" sz="1200" dirty="0">
                          <a:effectLst/>
                        </a:rPr>
                        <a:t>Social</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706" marR="44706" marT="0" marB="0" anchor="ctr"/>
                </a:tc>
                <a:extLst>
                  <a:ext uri="{0D108BD9-81ED-4DB2-BD59-A6C34878D82A}">
                    <a16:rowId xmlns:a16="http://schemas.microsoft.com/office/drawing/2014/main" val="10001"/>
                  </a:ext>
                </a:extLst>
              </a:tr>
              <a:tr h="1125527">
                <a:tc>
                  <a:txBody>
                    <a:bodyPr/>
                    <a:lstStyle/>
                    <a:p>
                      <a:pPr marL="0" marR="0">
                        <a:spcBef>
                          <a:spcPts val="0"/>
                        </a:spcBef>
                        <a:spcAft>
                          <a:spcPts val="0"/>
                        </a:spcAft>
                      </a:pPr>
                      <a:r>
                        <a:rPr lang="en-US" sz="1400" dirty="0">
                          <a:effectLst/>
                        </a:rPr>
                        <a:t>Amazon Echo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706" marR="44706" marT="0" marB="0" anchor="ctr"/>
                </a:tc>
                <a:tc>
                  <a:txBody>
                    <a:bodyPr/>
                    <a:lstStyle/>
                    <a:p>
                      <a:pPr marL="0" marR="0">
                        <a:spcBef>
                          <a:spcPts val="0"/>
                        </a:spcBef>
                        <a:spcAft>
                          <a:spcPts val="0"/>
                        </a:spcAft>
                      </a:pPr>
                      <a:r>
                        <a:rPr lang="en-US" sz="1200" dirty="0">
                          <a:effectLst/>
                        </a:rPr>
                        <a:t>Conversational computing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706" marR="44706" marT="0" marB="0" anchor="ctr"/>
                </a:tc>
                <a:tc>
                  <a:txBody>
                    <a:bodyPr/>
                    <a:lstStyle/>
                    <a:p>
                      <a:pPr marL="0" marR="0">
                        <a:spcBef>
                          <a:spcPts val="0"/>
                        </a:spcBef>
                        <a:spcAft>
                          <a:spcPts val="0"/>
                        </a:spcAft>
                      </a:pPr>
                      <a:r>
                        <a:rPr lang="en-US" sz="1200" dirty="0">
                          <a:effectLst/>
                        </a:rPr>
                        <a:t>Social</a:t>
                      </a:r>
                    </a:p>
                    <a:p>
                      <a:pPr marL="0" marR="0">
                        <a:spcBef>
                          <a:spcPts val="0"/>
                        </a:spcBef>
                        <a:spcAft>
                          <a:spcPts val="0"/>
                        </a:spcAft>
                      </a:pP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706" marR="44706" marT="0" marB="0" anchor="ctr"/>
                </a:tc>
                <a:extLst>
                  <a:ext uri="{0D108BD9-81ED-4DB2-BD59-A6C34878D82A}">
                    <a16:rowId xmlns:a16="http://schemas.microsoft.com/office/drawing/2014/main" val="10002"/>
                  </a:ext>
                </a:extLst>
              </a:tr>
              <a:tr h="750351">
                <a:tc>
                  <a:txBody>
                    <a:bodyPr/>
                    <a:lstStyle/>
                    <a:p>
                      <a:pPr marL="0" marR="0">
                        <a:spcBef>
                          <a:spcPts val="0"/>
                        </a:spcBef>
                        <a:spcAft>
                          <a:spcPts val="0"/>
                        </a:spcAft>
                      </a:pPr>
                      <a:r>
                        <a:rPr lang="en-US" sz="1400" dirty="0">
                          <a:effectLst/>
                        </a:rPr>
                        <a:t>ShotSpotter</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706" marR="44706" marT="0" marB="0" anchor="ctr"/>
                </a:tc>
                <a:tc>
                  <a:txBody>
                    <a:bodyPr/>
                    <a:lstStyle/>
                    <a:p>
                      <a:pPr marL="0" marR="0">
                        <a:spcBef>
                          <a:spcPts val="0"/>
                        </a:spcBef>
                        <a:spcAft>
                          <a:spcPts val="0"/>
                        </a:spcAft>
                      </a:pPr>
                      <a:r>
                        <a:rPr lang="en-US" sz="1200" baseline="0" dirty="0">
                          <a:effectLst/>
                        </a:rPr>
                        <a:t>Sound detection system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706" marR="44706" marT="0" marB="0" anchor="ctr"/>
                </a:tc>
                <a:tc>
                  <a:txBody>
                    <a:bodyPr/>
                    <a:lstStyle/>
                    <a:p>
                      <a:pPr marL="0" marR="0">
                        <a:spcBef>
                          <a:spcPts val="0"/>
                        </a:spcBef>
                        <a:spcAft>
                          <a:spcPts val="0"/>
                        </a:spcAft>
                      </a:pPr>
                      <a:r>
                        <a:rPr lang="en-US" sz="1200" dirty="0">
                          <a:effectLst/>
                          <a:latin typeface="+mn-lt"/>
                          <a:ea typeface="+mn-ea"/>
                          <a:cs typeface="+mn-cs"/>
                        </a:rPr>
                        <a:t>Public</a:t>
                      </a:r>
                      <a:r>
                        <a:rPr lang="en-US" sz="1200" baseline="0" dirty="0">
                          <a:effectLst/>
                          <a:latin typeface="+mn-lt"/>
                          <a:ea typeface="+mn-ea"/>
                          <a:cs typeface="+mn-cs"/>
                        </a:rPr>
                        <a:t> Safety</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706" marR="44706" marT="0" marB="0" anchor="ctr"/>
                </a:tc>
                <a:extLst>
                  <a:ext uri="{0D108BD9-81ED-4DB2-BD59-A6C34878D82A}">
                    <a16:rowId xmlns:a16="http://schemas.microsoft.com/office/drawing/2014/main" val="10003"/>
                  </a:ext>
                </a:extLst>
              </a:tr>
              <a:tr h="1320618">
                <a:tc>
                  <a:txBody>
                    <a:bodyPr/>
                    <a:lstStyle/>
                    <a:p>
                      <a:pPr marL="0" marR="0">
                        <a:spcBef>
                          <a:spcPts val="0"/>
                        </a:spcBef>
                        <a:spcAft>
                          <a:spcPts val="0"/>
                        </a:spcAft>
                      </a:pPr>
                      <a:r>
                        <a:rPr lang="en-US" sz="1400" dirty="0">
                          <a:effectLst/>
                        </a:rPr>
                        <a:t>Cisco – LIDAR</a:t>
                      </a:r>
                      <a:r>
                        <a:rPr lang="en-US" sz="1400" baseline="0" dirty="0">
                          <a:effectLst/>
                        </a:rPr>
                        <a:t>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706" marR="44706" marT="0" marB="0" anchor="ctr"/>
                </a:tc>
                <a:tc>
                  <a:txBody>
                    <a:bodyPr/>
                    <a:lstStyle/>
                    <a:p>
                      <a:pPr marL="0" marR="0">
                        <a:spcBef>
                          <a:spcPts val="0"/>
                        </a:spcBef>
                        <a:spcAft>
                          <a:spcPts val="0"/>
                        </a:spcAft>
                      </a:pPr>
                      <a:r>
                        <a:rPr lang="en-US" sz="1200" dirty="0">
                          <a:effectLst/>
                        </a:rPr>
                        <a:t>Pedestrian and vehicle alerting system</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706" marR="44706" marT="0" marB="0" anchor="ctr"/>
                </a:tc>
                <a:tc>
                  <a:txBody>
                    <a:bodyPr/>
                    <a:lstStyle/>
                    <a:p>
                      <a:pPr marL="0" marR="0">
                        <a:spcBef>
                          <a:spcPts val="0"/>
                        </a:spcBef>
                        <a:spcAft>
                          <a:spcPts val="0"/>
                        </a:spcAft>
                      </a:pPr>
                      <a:r>
                        <a:rPr lang="en-US" sz="1200" dirty="0">
                          <a:effectLst/>
                        </a:rPr>
                        <a:t>Pedestrian Safety</a:t>
                      </a:r>
                    </a:p>
                    <a:p>
                      <a:pPr marL="0" marR="0">
                        <a:spcBef>
                          <a:spcPts val="0"/>
                        </a:spcBef>
                        <a:spcAft>
                          <a:spcPts val="0"/>
                        </a:spcAft>
                      </a:pPr>
                      <a:r>
                        <a:rPr lang="en-US" sz="1200" dirty="0">
                          <a:effectLst/>
                        </a:rPr>
                        <a:t>Public Safety</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706" marR="44706" marT="0" marB="0" anchor="ctr"/>
                </a:tc>
                <a:extLst>
                  <a:ext uri="{0D108BD9-81ED-4DB2-BD59-A6C34878D82A}">
                    <a16:rowId xmlns:a16="http://schemas.microsoft.com/office/drawing/2014/main" val="10004"/>
                  </a:ext>
                </a:extLst>
              </a:tr>
              <a:tr h="2063466">
                <a:tc>
                  <a:txBody>
                    <a:bodyPr/>
                    <a:lstStyle/>
                    <a:p>
                      <a:pPr marL="0" marR="0">
                        <a:spcBef>
                          <a:spcPts val="0"/>
                        </a:spcBef>
                        <a:spcAft>
                          <a:spcPts val="0"/>
                        </a:spcAft>
                      </a:pPr>
                      <a:r>
                        <a:rPr lang="en-US" sz="1400" dirty="0" err="1">
                          <a:effectLst/>
                        </a:rPr>
                        <a:t>Numima</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706" marR="44706" marT="0" marB="0" anchor="ctr"/>
                </a:tc>
                <a:tc>
                  <a:txBody>
                    <a:bodyPr/>
                    <a:lstStyle/>
                    <a:p>
                      <a:pPr marL="0" marR="0">
                        <a:spcBef>
                          <a:spcPts val="0"/>
                        </a:spcBef>
                        <a:spcAft>
                          <a:spcPts val="0"/>
                        </a:spcAft>
                      </a:pPr>
                      <a:r>
                        <a:rPr lang="en-US" sz="1200" dirty="0">
                          <a:effectLst/>
                        </a:rPr>
                        <a:t>Intersection analytics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706" marR="44706" marT="0" marB="0" anchor="ctr"/>
                </a:tc>
                <a:tc>
                  <a:txBody>
                    <a:bodyPr/>
                    <a:lstStyle/>
                    <a:p>
                      <a:pPr marL="0" marR="0">
                        <a:spcBef>
                          <a:spcPts val="0"/>
                        </a:spcBef>
                        <a:spcAft>
                          <a:spcPts val="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Traffic Safety and Mobility </a:t>
                      </a:r>
                    </a:p>
                    <a:p>
                      <a:pPr marL="0" marR="0">
                        <a:spcBef>
                          <a:spcPts val="0"/>
                        </a:spcBef>
                        <a:spcAft>
                          <a:spcPts val="0"/>
                        </a:spcAft>
                      </a:pP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706" marR="44706" marT="0"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2416970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9615</TotalTime>
  <Words>728</Words>
  <Application>Microsoft Office PowerPoint</Application>
  <PresentationFormat>Widescreen</PresentationFormat>
  <Paragraphs>132</Paragraphs>
  <Slides>11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vt:i4>
      </vt:variant>
    </vt:vector>
  </HeadingPairs>
  <TitlesOfParts>
    <vt:vector size="18" baseType="lpstr">
      <vt:lpstr>Arial</vt:lpstr>
      <vt:lpstr>Calibri</vt:lpstr>
      <vt:lpstr>Calibri Light</vt:lpstr>
      <vt:lpstr>Lato</vt:lpstr>
      <vt:lpstr>Times New Roman</vt:lpstr>
      <vt:lpstr>Office Theme</vt:lpstr>
      <vt:lpstr>2_Office Theme</vt:lpstr>
      <vt:lpstr>PowerPoint Presentation</vt:lpstr>
      <vt:lpstr>Innovation Team</vt:lpstr>
      <vt:lpstr>Innovation District</vt:lpstr>
      <vt:lpstr>Select Projects – App Development</vt:lpstr>
      <vt:lpstr>Select Projects - Infrastructure</vt:lpstr>
      <vt:lpstr>Appendix</vt:lpstr>
      <vt:lpstr>PowerPoint Presentation</vt:lpstr>
      <vt:lpstr>PowerPoint Presentation</vt:lpstr>
      <vt:lpstr>PowerPoint Presentation</vt:lpstr>
      <vt:lpstr>PowerPoint Presentation</vt:lpstr>
      <vt:lpstr>PowerPoint Presentation</vt:lpstr>
    </vt:vector>
  </TitlesOfParts>
  <Company>City of Las Vegas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Fostering Innovation to Build a Smart City Culture</dc:title>
  <dc:creator>Scott Adams</dc:creator>
  <cp:lastModifiedBy>Ann Mahoney</cp:lastModifiedBy>
  <cp:revision>24</cp:revision>
  <dcterms:created xsi:type="dcterms:W3CDTF">2017-08-14T14:58:12Z</dcterms:created>
  <dcterms:modified xsi:type="dcterms:W3CDTF">2017-09-28T18:19:11Z</dcterms:modified>
</cp:coreProperties>
</file>