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</p:sldMasterIdLst>
  <p:notesMasterIdLst>
    <p:notesMasterId r:id="rId19"/>
  </p:notesMasterIdLst>
  <p:sldIdLst>
    <p:sldId id="256" r:id="rId4"/>
    <p:sldId id="280" r:id="rId5"/>
    <p:sldId id="542" r:id="rId6"/>
    <p:sldId id="534" r:id="rId7"/>
    <p:sldId id="540" r:id="rId8"/>
    <p:sldId id="538" r:id="rId9"/>
    <p:sldId id="388" r:id="rId10"/>
    <p:sldId id="453" r:id="rId11"/>
    <p:sldId id="392" r:id="rId12"/>
    <p:sldId id="483" r:id="rId13"/>
    <p:sldId id="545" r:id="rId14"/>
    <p:sldId id="444" r:id="rId15"/>
    <p:sldId id="345" r:id="rId16"/>
    <p:sldId id="319" r:id="rId17"/>
    <p:sldId id="274" r:id="rId18"/>
  </p:sldIdLst>
  <p:sldSz cx="9144000" cy="6858000" type="screen4x3"/>
  <p:notesSz cx="7019925" cy="930592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27C"/>
    <a:srgbClr val="1C8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705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435E3E1-8EBA-4FC3-995A-09D03115125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35AB0D9-4E9F-4A2C-B96C-08A5E3CD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4538058D-6526-415E-A334-2ED64CC8B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04FB34A-AA3A-445D-AB21-85CCF2702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Covid-19 not just spilling over into the economy, a major issue for leadership.</a:t>
            </a:r>
          </a:p>
          <a:p>
            <a:pPr lvl="1"/>
            <a:r>
              <a:rPr lang="en-US" altLang="en-US"/>
              <a:t>CMGS Trust and dealing with crisis.</a:t>
            </a:r>
          </a:p>
          <a:p>
            <a:pPr lvl="1"/>
            <a:r>
              <a:rPr lang="en-US" altLang="en-US"/>
              <a:t>Had to cancel our CM groups at the very time they are needed.</a:t>
            </a:r>
          </a:p>
          <a:p>
            <a:r>
              <a:rPr lang="en-US" altLang="en-US"/>
              <a:t>Much good advice: NYT, NPR, TV.</a:t>
            </a:r>
          </a:p>
          <a:p>
            <a:pPr lvl="1"/>
            <a:r>
              <a:rPr lang="en-US" altLang="en-US"/>
              <a:t>Also some simplistic wrong advice.</a:t>
            </a:r>
          </a:p>
          <a:p>
            <a:r>
              <a:rPr lang="en-US" altLang="en-US"/>
              <a:t>In our short time we are only going to hit the surface of four basic actions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BFDE8FC3-A2A9-4802-A313-3CB43A538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5B90E-1518-47D3-AF3B-9EC456CCF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B2A3734-A960-4CF3-8609-BEA9A8570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288B729D-591A-4BB9-BEEB-D377F4B723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What does the holding do?</a:t>
            </a:r>
          </a:p>
          <a:p>
            <a:pPr lvl="1"/>
            <a:r>
              <a:rPr lang="en-US" altLang="en-US"/>
              <a:t>Oxycitocin</a:t>
            </a:r>
          </a:p>
          <a:p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1D230B35-04B4-406D-981D-EE2AC1986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267B4-1E39-4B58-964C-8A32223976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471DB93-4FCB-48AF-9297-1D978813B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81E1D0BE-1096-42F2-9FD0-2E192C969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√ Attunement—no multiple tasking.</a:t>
            </a:r>
          </a:p>
          <a:p>
            <a:r>
              <a:rPr lang="en-US" altLang="en-US"/>
              <a:t>Dog, if you can’t be close to people.</a:t>
            </a:r>
          </a:p>
          <a:p>
            <a:r>
              <a:rPr lang="en-US" altLang="en-US"/>
              <a:t>Think of the people you love and vice versa.</a:t>
            </a:r>
          </a:p>
          <a:p>
            <a:pPr marL="0" lvl="1"/>
            <a:r>
              <a:rPr lang="en-US" altLang="en-US"/>
              <a:t>NSCM</a:t>
            </a:r>
          </a:p>
          <a:p>
            <a:r>
              <a:rPr lang="en-US" altLang="en-US"/>
              <a:t>√ Wound liken place</a:t>
            </a:r>
          </a:p>
          <a:p>
            <a:r>
              <a:rPr lang="en-US" altLang="en-US"/>
              <a:t>Time can count on being with each other.</a:t>
            </a:r>
          </a:p>
          <a:p>
            <a:pPr marL="0" lvl="1"/>
            <a:r>
              <a:rPr lang="en-US" altLang="en-US"/>
              <a:t>No distractions, Sacred</a:t>
            </a:r>
          </a:p>
          <a:p>
            <a:pPr marL="0" lvl="1"/>
            <a:r>
              <a:rPr lang="en-US" altLang="en-US"/>
              <a:t>Dinner, breakfast, church</a:t>
            </a:r>
          </a:p>
          <a:p>
            <a:pPr marL="0" lvl="1"/>
            <a:r>
              <a:rPr lang="en-US" altLang="en-US"/>
              <a:t>Calls: Larry, Kelly, Taylor—They knew me when…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8A051EE0-7DB4-49C0-9703-6A33D6C2F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2D899-9CDB-4482-95F4-6798371BBE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32222682-94C1-43E6-8823-234BA2821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5129B8F2-E90A-4B62-85F5-8A5CE1AD88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5√  Using heroin to feel better is not realistic</a:t>
            </a:r>
          </a:p>
          <a:p>
            <a:pPr lvl="1"/>
            <a:r>
              <a:rPr lang="en-US" altLang="en-US"/>
              <a:t>Going to Mardi Gras or crowded beach for spring break. </a:t>
            </a:r>
          </a:p>
          <a:p>
            <a:r>
              <a:rPr lang="en-US" altLang="en-US"/>
              <a:t>Stress affects decisions. </a:t>
            </a:r>
          </a:p>
          <a:p>
            <a:r>
              <a:rPr lang="en-US" altLang="en-US"/>
              <a:t>Scientific, reliable sources of information.</a:t>
            </a:r>
          </a:p>
          <a:p>
            <a:r>
              <a:rPr lang="en-US" altLang="en-US"/>
              <a:t>Do what is realistic, not comfortable.</a:t>
            </a:r>
          </a:p>
          <a:p>
            <a:r>
              <a:rPr lang="en-US" altLang="en-US"/>
              <a:t>Realistically manage your time. √</a:t>
            </a:r>
          </a:p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E95F56F6-7E84-41E7-94BC-AE0F2731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6A3AF-6B52-423B-9AE9-3C59DABD57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4B160BA-2152-4E10-8D43-64A8B81B1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F81533F6-19E8-4BEA-97E4-169968C21A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√√√  Wake up at the same time.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√  Layout a schedule for the day at breakfast.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√  We’</a:t>
            </a:r>
            <a:r>
              <a:rPr lang="en-US" altLang="ja-JP">
                <a:latin typeface="Times" panose="02020603050405020304" pitchFamily="18" charset="0"/>
              </a:rPr>
              <a:t>ll do a study of pruning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I am a problem solver and this is a problem.</a:t>
            </a:r>
          </a:p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36F83F80-DE3A-4105-9823-909BFAF7A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A512A-0746-4061-B278-3FD552C642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A32CB35B-907C-4F4D-BAD9-B7E8560A8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A117F-41C2-4EDA-8386-7EA751FD8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altLang="en-US"/>
              <a:t>√ Yoga</a:t>
            </a:r>
          </a:p>
          <a:p>
            <a:r>
              <a:rPr lang="en-US" altLang="en-US"/>
              <a:t>Playful: Have to feel safe</a:t>
            </a:r>
          </a:p>
          <a:p>
            <a:r>
              <a:rPr lang="en-US" altLang="en-US"/>
              <a:t>Personal Reflection</a:t>
            </a:r>
          </a:p>
          <a:p>
            <a:pPr marL="0" lvl="1"/>
            <a:r>
              <a:rPr lang="en-US" altLang="en-US"/>
              <a:t>Mindfulness</a:t>
            </a:r>
          </a:p>
          <a:p>
            <a:pPr marL="0" lvl="1"/>
            <a:r>
              <a:rPr lang="en-US" altLang="en-US"/>
              <a:t>Meditation Dali Lama: </a:t>
            </a:r>
            <a:r>
              <a:rPr lang="en-US" altLang="en-US" i="1"/>
              <a:t>Practicing</a:t>
            </a:r>
            <a:r>
              <a:rPr lang="en-US" altLang="en-US"/>
              <a:t> </a:t>
            </a:r>
          </a:p>
          <a:p>
            <a:pPr marL="0" lvl="1"/>
            <a:r>
              <a:rPr lang="en-US" altLang="en-US"/>
              <a:t>Relaxation techniques</a:t>
            </a:r>
          </a:p>
          <a:p>
            <a:pPr marL="0" lvl="1"/>
            <a:endParaRPr lang="en-US" altLang="en-US"/>
          </a:p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DF6BE48B-5DBA-4BEB-BBE8-2C91EE62B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01ABB-1D5C-4AB3-9246-4F7C9B95C2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260A33B-A979-4FEF-ABCA-7DF425551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F2DFB-3986-45B3-ACE3-133BB25DE9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1AE7C5B-5908-4C87-A0BE-25122A616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800183-5785-49B9-ADC5-98C9A3B60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D3A896FD-03B9-45EC-A266-5981DCD18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306C0682-3C7A-4179-8C03-5EF61B743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Times" panose="02020603050405020304" pitchFamily="18" charset="0"/>
              </a:rPr>
              <a:t>4 Actions</a:t>
            </a:r>
          </a:p>
          <a:p>
            <a:r>
              <a:rPr lang="en-US" altLang="en-US">
                <a:latin typeface="Times" panose="02020603050405020304" pitchFamily="18" charset="0"/>
              </a:rPr>
              <a:t>Minimizing negative and maximizing positive affects are the key to emotional resilience.</a:t>
            </a:r>
          </a:p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86ECD8ED-8FD5-4465-8C97-E58A25C72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60D19-F125-41A2-A34F-30914300F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A9309226-0E1B-4D00-8B65-C82EA939C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1A38BD-BC29-43CF-B0DA-92D55F5201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5C45381-FE6D-4968-84A8-515D0C654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D4C748D-B803-476A-8D6E-571AA30A6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343400"/>
            <a:ext cx="64389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</a:rPr>
              <a:t>√√ When you get curious you have moved to positive affect.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</a:rPr>
              <a:t>√√√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</a:rPr>
              <a:t>Give an example of anger: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</a:rPr>
              <a:t>Anger is response to a frustrated goal.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</a:rPr>
              <a:t>Turning lose intellectually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BB12184-6B6C-46D9-A344-F62B70A1E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F5AEE-91EE-469B-B30F-F2792A73B0F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68B4FB6-965C-42DD-B72F-B88814086A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B92791-BAFA-40AF-9504-D6E236FC6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343400"/>
            <a:ext cx="64389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When you get curious you have moved to positive affect.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√√ Mood: What is it? How is affecting my relationship to others and myself. Affects are contagious.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√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The sun came up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The rain will help the plants.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The dog that welcomes you home.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Grace and Gratitude.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638D3E69-253F-44B6-86AE-1A671251E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D821E-474E-43BD-AB5D-CF707BBE40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0D47500-B30C-4E5D-BFDB-320C5C258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088697A-E307-42DB-9B8E-4059D8634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343400"/>
            <a:ext cx="64389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Times" panose="02020603050405020304" pitchFamily="18" charset="0"/>
              </a:rPr>
              <a:t>They have 1 shirt, pair pants, shoes between them—happy</a:t>
            </a:r>
          </a:p>
          <a:p>
            <a:r>
              <a:rPr lang="en-US" altLang="en-US">
                <a:latin typeface="Times" panose="02020603050405020304" pitchFamily="18" charset="0"/>
              </a:rPr>
              <a:t> </a:t>
            </a:r>
            <a:r>
              <a:rPr lang="en-US" altLang="en-US"/>
              <a:t>Gratitude: Oxford don, John Wesley </a:t>
            </a:r>
          </a:p>
          <a:p>
            <a:r>
              <a:rPr lang="en-US" altLang="en-US"/>
              <a:t>The porter: The evening was cold, and he was poorly clad, Wesley urged him to go home for a coat.</a:t>
            </a:r>
          </a:p>
          <a:p>
            <a:r>
              <a:rPr lang="en-US" altLang="en-US"/>
              <a:t>“I thank God for this the one coat I possess,” indicating his threadbare garment. “And I thank Him for water, my only drink during the day.”</a:t>
            </a:r>
          </a:p>
          <a:p>
            <a:r>
              <a:rPr lang="en-US" altLang="en-US"/>
              <a:t>“What else is there for which you are thankful?”</a:t>
            </a:r>
          </a:p>
          <a:p>
            <a:r>
              <a:rPr lang="en-US" altLang="en-US"/>
              <a:t>“I will thank Him I have the dry stones to lie upon.”</a:t>
            </a:r>
          </a:p>
          <a:p>
            <a:r>
              <a:rPr lang="en-US" altLang="en-US"/>
              <a:t>“Please, continue.” “I thank Him that He has given me my life and being, a heart to love Him, and a desire to serve Him.”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DD6B76-0167-4B56-B55E-0898B6084CC4}"/>
              </a:ext>
            </a:extLst>
          </p:cNvPr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0A04407E-856B-4B43-AD9C-B9940B94A61F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7CAA53-23A0-46E3-9547-AC9FE2FFF21C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9496F6-AB8B-430A-BB99-719A2C12E16D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4ECC0A-2A7B-48A2-862E-CD3D27BA0356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2CA6E0C-391A-47AB-AE29-709EBE60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D0E40B-ACCC-4EAB-82DA-A9467356D389}"/>
              </a:ext>
            </a:extLst>
          </p:cNvPr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5C8442B-0ABD-4009-99E7-569E927E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A6A6A6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fld id="{D254D8A9-8309-4CFD-8476-4D0E972EDE64}" type="datetimeFigureOut">
              <a:rPr lang="en-US" altLang="en-US"/>
              <a:pPr/>
              <a:t>4/3/2020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58C58E-0A7F-4ED0-9FDE-6919137A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24F72EC-92F3-4772-AEFC-96622CB6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98B9-C358-412E-8620-E31851752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91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E7974A-2CB2-4A2C-BDDA-1F0E0E9A8308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E26DF57-6E4D-42A7-90C3-4F1541B57326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AEA315-F8D5-458D-BA7A-E421BCC4C2A8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FD402-2729-47A7-A25B-79CFC488B1F4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16F276-7484-4BC2-B86C-D333F112D571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FC1025-38AA-46B9-A142-41FD1791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04D3DCA-445C-44CA-BCDB-F411CDEA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62F908-BCCB-4A1E-86C9-EFA26136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041A0-5C7C-43F2-BDBA-D7D1A9CC5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4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6CEBA3-E090-42C6-BECE-7973EA809F0B}"/>
              </a:ext>
            </a:extLst>
          </p:cNvPr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F30B573A-DA74-435A-B015-BE0E7BA97FBD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7BA5E7-C018-47F8-AC3B-3B7CCC8ED534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D4614A-E4F5-420E-B179-8596457699B9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8D98B1-08B3-4725-AF94-7DB5DB4BEFAE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C3D7AA-9AC7-4898-8BFF-848BBE3E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EAE2AD-AC51-4354-97CA-EBE1DE84A6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1125E6-717E-495D-843F-D57901EE46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BA7F246-AE49-43C9-BDDC-74B14788D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A99CBF8-5A89-4967-9C49-085F7CF0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5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6E3CF8-2A1F-4B03-92E4-25627A5C31C0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0425946C-E8F2-4922-883A-C2751E5F7FB9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51DFF1-F52E-418A-8F11-3D55D2E550F9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99B515-C058-4FA2-8DF6-B1C81A15C244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49E8D9-7E2B-496B-8B74-739A96FE224F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7231C1-BD30-4778-94B7-7C64AA9D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1EEDD04-7404-4307-873F-291A9952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A6A6A6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fld id="{D591215A-5513-4426-86AA-B9EDA042DE14}" type="datetimeFigureOut">
              <a:rPr lang="en-US" altLang="en-US"/>
              <a:pPr/>
              <a:t>4/3/2020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964151-CC96-4AA7-BEDF-384904E6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003500F-47C6-4383-860C-9C982EE0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8F1F9-052D-4FDF-BA41-251B216B4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84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8D4ED7-555B-406A-9B22-E949379CE242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08EAFDF7-B72D-4ED4-818B-85BFCA430CB7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53E724-BE07-4C16-B674-07FD0707086F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5B33E3-32C2-498A-A2B2-333CE780B6DD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202FAC-9C8C-4CAF-AD79-D7EBB49D648B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049C2D7-7D7E-40B6-9266-96ACCE07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CFEE3A2-EAD5-4422-ACCF-B2855BDE1E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239711D-9140-4373-B6E6-E70CC5A18D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34F9EA-5E6A-435D-B81A-E13283FCA6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16C5E2F-0537-4713-8DC2-824B1FE46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ADFF09-7B10-4443-99B6-18D5BBA26C31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35305700-168A-4516-872C-6DBF81589681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8525BB-33B6-4F2D-8AB3-703E42418716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D0582-71CE-4A24-8102-50BEA7AD160B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07549C-9525-4853-930E-A14A40FA8F93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263E941-AA4F-45C9-BB17-670C322C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947A737-EFA6-45A3-A01A-553CB664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C0D0B7-5C7A-4CD7-934B-7C2A141A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DA39F-2628-487B-9A9F-FD4D3F445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37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312C9D-EEEE-4494-8709-B6D2CF9D7A01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ED2138-B810-47F3-9DA7-CB84616C6689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6FADD3-5A17-48F6-BBC3-DC45530F2DCA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631580-2D0C-4225-8C60-C784467E8161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5481E7-0AF6-4FF2-A747-8948E1A9A0E8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CFD3D1B2-F686-4C03-9F3D-29EA1381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39E9FB69-FF7B-411B-9989-CC26CA6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AA0DF00-9733-4A63-B6AC-1EE2E894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D8EBF-ECAA-4B82-A1B8-9E6BF8C87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09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C6179-E0C0-4806-A4A0-A1E9121BADC6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15C4A34E-6046-401B-9B89-037258F9A90C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5A6490-88FD-4A8B-8EBD-07BFAF750F45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B54C13-D12A-4925-93BB-5B58C403345E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4EBB45-83A0-4667-B77E-D1E5CEA43FA3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B2519C2-5BFA-49F4-8008-214AB784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8702B4C-9200-4C55-9B7F-B2B0D00F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386B863-CFC5-43AF-9239-75A9512B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F3FDB-C2A7-47C3-A5D3-19696EA40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6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C6280868-2419-426B-BA17-4E2D6100D595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F81114-0C59-43F2-9F59-EF6052FF8EEA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668D49-DE34-441D-A1C3-B5B88BDFFBB6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F9D93-D2FC-4251-A07A-E2601D70FDD1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45EE436-C7EB-45F7-9088-B205ABA8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7449ED9-DA8C-4D5C-A470-AE0501C6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26205DF-7A68-4308-B4C2-4FEDFD23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B0CF-51BB-4CFB-89E4-BF793217D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7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C366AE52-72C3-4E10-B6ED-ACDD8CB20257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BF9710-058A-4BE8-93BD-2C26E1E0ECE5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D54741-D34F-4104-9F3B-6E4D4CC3F3B2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48159D-0C77-4F7B-B9DD-FA40832297E1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94F7C93-1440-4B8C-B324-331BBE32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062A624-AA81-4176-82E2-219C720A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604CCDF-15C8-4378-95CF-3536CF52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6CD19-376F-492E-8A84-64E364D51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7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33F8EC-938F-424A-A8D3-53AD2962FE49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8FA598C3-BF93-482F-9E85-A846874AE5B2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08C0C3-EAEC-4BC6-8E4B-9CD39F98DC7D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D212FD-D2DB-4791-A196-C2E7893C5E67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B1C5F1-FE1E-4009-B519-079E3CC77BFD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379B18-89C2-4661-9FCC-EDA2BEB2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CCDFD8-AF9F-429C-BC6C-08F1D2F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53A79EB-DA3F-40E5-BFA8-C53DAF6A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4CC0F-B77A-4B19-B082-7B3A90AB8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7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876A0C33-E89D-4416-AB52-F10567B8D14C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944D5F-F6CD-4621-94A1-9B22C9254314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4563C0-7E15-4992-84F8-53BCA6D65775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D7DB20-25A0-42BF-8AE7-61637A1A188C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D3A0A43-C44B-4A7F-849C-9B6AEE1C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58DDE7E-A102-4E7D-9AF9-3F73195C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F8204B5-227D-495A-B766-6E2EBFAF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94AF-C503-4BD7-A9C0-380695F48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70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39662D-A9A5-4F2B-B114-9DCD71CCBD22}"/>
              </a:ext>
            </a:extLst>
          </p:cNvPr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5FD43814-7184-48F7-B573-A4E623FF6FD7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DB867-385E-43AD-AC40-FF744B5F2684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261FDF-7704-4A8F-8E2E-D91600FEABBA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A688B4-2F47-4C7D-9525-35C8C9122F0E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E2ACA42-F8EC-4A74-BD7E-F59E6A30FD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F0853AF-31E4-484C-B68E-A5FC80979C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A43DA30-B4A7-4983-8A1D-585475C89F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98FB8D8-67AA-4F9B-8314-06E48CD21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99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A50F7-72F7-4990-BB27-E0A4E440DC9E}"/>
              </a:ext>
            </a:extLst>
          </p:cNvPr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391713-65E3-40DE-82C4-ECE6A8DF5576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4498DD-EBED-480E-9480-5BA7DDFDCF3D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12CAE0-49CF-4CF9-B715-CBF8E8B7132D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AB257E-716C-4533-941D-F0F7535C5CC1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F64FAF1-2542-49E7-90CE-3AC5A3E863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C7569625-945D-4F38-9354-6433BDA884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DB2B9B5-E293-4EFE-8358-B5A8EF4AE6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43A92DA-F7D6-40BF-847D-82BDF3921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58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583C8B-DF7D-4C99-B773-4CD5247B9D73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8CEA7A37-D0CF-4E43-A10F-4367A3280770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BDA8B-939B-4B8C-B4DF-D0FD8B534DB2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D99EA5-DE82-4C31-99EE-E46CCEC418E1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84B6B6-39E9-4534-9464-9E051B5B5527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EE853D-9B25-42E3-9F54-1347993C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BAFD6E-CDB5-492D-860A-0A0352B0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3FA1B1-15F9-41D4-B085-13DE8303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FE9F-D8EC-47A6-ACA3-221474C84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936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539CE-A5FC-419D-9046-851BF51CD11C}"/>
              </a:ext>
            </a:extLst>
          </p:cNvPr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6AB28BEA-2D19-4F3A-8910-F1025D6B4CD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5EB06F-B380-437C-9140-70FA48D9B8A1}"/>
                </a:ext>
              </a:extLst>
            </p:cNvPr>
            <p:cNvSpPr/>
            <p:nvPr/>
          </p:nvSpPr>
          <p:spPr>
            <a:xfrm>
              <a:off x="233686" y="1612594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7B201-8AB5-4874-B00E-95E4D6347AD1}"/>
                </a:ext>
              </a:extLst>
            </p:cNvPr>
            <p:cNvSpPr/>
            <p:nvPr/>
          </p:nvSpPr>
          <p:spPr>
            <a:xfrm>
              <a:off x="1835160" y="161259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51587E-33F5-4F86-A5F5-7A7B76BD535D}"/>
                </a:ext>
              </a:extLst>
            </p:cNvPr>
            <p:cNvSpPr/>
            <p:nvPr/>
          </p:nvSpPr>
          <p:spPr>
            <a:xfrm>
              <a:off x="4576939" y="161259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C77228-8828-4887-8936-6EACF107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BC2CE-105C-4B1F-8ECF-4671DF7F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4B7E17-63DE-4F46-8435-C0233D8E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DA238-D384-4834-8959-234FC8C65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9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BDB214-0AB4-4160-AB1B-877EAC3039DC}"/>
              </a:ext>
            </a:extLst>
          </p:cNvPr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29CA1261-8E45-42E9-AF87-78203D6125ED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75B9DA-8150-4901-98F1-2E93D8CF7E4F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28AA39-A1F7-4527-ABE2-0FB514C5EE88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36D422-6A25-4954-A9B6-BC2AC88A7313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52FD932-6DAF-4C1F-8397-74515F514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933F1A-CD24-46FE-B0C8-EFE8AC76385C}"/>
              </a:ext>
            </a:extLst>
          </p:cNvPr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345E01-65DB-404E-A0EB-DA38AC54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A6A6A6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fld id="{D99BB978-56C7-497D-997B-FE15A39C4D6C}" type="datetimeFigureOut">
              <a:rPr lang="en-US" altLang="en-US"/>
              <a:pPr/>
              <a:t>4/3/2020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0862A6F-7B13-4C41-9231-4645609A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6ABCC0E-4548-4070-9CE6-12982A36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6875-B924-4FFF-BB28-939C9B706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49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338AA-64E4-4FEB-AA13-5EC03953010C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1E3CD64D-D6E1-4BD9-B9FC-EB24F35EB72B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4AF1AA-481E-48A2-A1D1-C9933D4826B4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6A1BC-680E-4C27-AE5F-08776932ACBC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2F2755-EEC8-46C7-9989-5F11E4080B7D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9E82AB-AE6A-4F16-B78F-7080A652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0D00F-E44C-474A-81AF-C83A264E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FD3EF3-32EB-4BB1-A578-46488CEB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5856-6867-4E84-BDD3-3F54C13C7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1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5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D1756B-34A5-4049-BA14-1746F610B198}"/>
              </a:ext>
            </a:extLst>
          </p:cNvPr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7713C6D3-18E7-405F-BB6F-A929F3DD81FA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93EF1E-AC75-4903-8DD4-7B43108DF84C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E9224-6686-47E8-8DEC-A06E8545C93B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2D0725-B266-4922-B408-3AFCDF3B6EA4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24A610-ADD5-4864-98FE-4B45430A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DB7D76-7C6E-47D8-A2CB-0C2BDB6CC0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9E51F50-F1F5-4526-BB58-9CFD440844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0F0B77F-F76F-4ADD-B8C4-C80F0DE4FE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87692E-6B8E-43C0-B7BD-0FAF01417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25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CE4755-4A30-443A-9571-D83C00E5CFA4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7F96E69B-65A6-4AC8-98F8-CCDFB3E2A6BA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B50E62-658E-4383-9C46-6C77702201C1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7F4BC2-68F6-4AD3-BBE5-69958A6DEE6E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9094D7-3609-4DBE-8E73-9C99062F1ECB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44DC4C-D505-4619-81E2-BD5D7630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DD5D6E-597A-4E14-BF10-2068799C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A6A6A6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fld id="{FEB0E280-2F70-45EB-8F2C-499E02FDE9C6}" type="datetimeFigureOut">
              <a:rPr lang="en-US" altLang="en-US"/>
              <a:pPr/>
              <a:t>4/3/2020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A6165B-36D0-4EC1-A814-917E727C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D19A93F-61CC-4067-8DAE-808B1E2B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102AD-016A-4131-A0C4-8EF32566C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486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5D159E-9813-407F-AD00-0C3A44D7B2D9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D3AA05A-CB99-4C8D-A0D2-547FF3C7CFF8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2F19D0-9F49-466C-8FE5-45F52B360026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BD6952-387B-4045-A92C-76B857D95414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2DBBA-E180-46DC-B979-888DA44D5853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EC22A2-CB4B-4C9A-917D-9159E65E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6CDAC3-0696-40C7-9117-2CBD08E6B8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CE5854-82AB-4442-B06D-6EDCB3F339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08AC096-4B59-4E34-B6C1-75EC6D5142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AC8DA4-DDBE-444B-9C3E-E0E19B821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9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013419-64F8-44AE-A03A-1848CBD35063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956F6D25-922D-4B22-998C-17F5F69FCE02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0FC1C9-EA7E-4959-8229-9E3D6FD2E31D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A4F167-9AD8-4A03-BEC2-0E6F063D9AE3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5DCB34-F011-4142-9AFF-24B6920F6247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E696483C-534C-45D9-8725-7C947412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AA4D6F2-C11D-4EB2-A005-16E255A9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52C3346-126B-474A-AF15-1D2448EA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71E68-45E8-459A-AB89-B53C5EAE4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99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D3CC11-23AF-4D97-AB0F-B14FE365860F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5B2EF2-4B12-4724-B7C2-29C418003B1B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723B34-AA12-4DFC-A7B6-44C533D2BFE6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FE11AF-B987-4042-A73B-3B18146569ED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390406-D5DA-49B7-A4D4-57FB83614375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D8B3A45-9AAD-4F33-A4B6-E5597AFA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A52FDA51-5ACE-42DB-B0A3-1B1134A8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D5493B4-B21A-450E-A688-332E4812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DD12-A142-4483-AFF4-E2E12E597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161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25060F-C7DB-432B-9434-78449E8718F8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D78A5E57-FB99-4CB3-ADEC-430DDCBFE8D1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C37D3A-DF73-4F91-832D-37AFEE534117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2D121B-2ABA-4C32-8A58-FDBF89AB546D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E87116-7825-411F-9131-43707D3566CE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C38E252-1ABC-40C5-AFC5-B2922B67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831AC01-A5AB-4E4C-943E-0199C2F5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FEF989A-EDDC-43FB-88ED-B59A9A7F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59B65-5A91-4C48-BD75-E2CFCC48B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54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A0EC5CB-034C-47CB-86F2-98B2D94C649C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D422B2-E43D-4D59-AA6A-9C2F7E7483A4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545CF0-37B6-4F03-ACBE-0F9F2CCDE3B6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2C5F72-A427-4FEC-98B2-40909AE2AB19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F24C704-0779-4FE0-A173-085C39A6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0FD4A8F-066E-4766-906D-AF176D74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FC4669-BA75-4622-A8C1-4E040C06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B2ACA-6C24-4DE7-989F-329582045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741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14383A14-1E78-42CD-8248-DDB61CB96A5A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516FD2-4FD0-427D-A918-7A31FEFFB8FA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64280C-EFD9-4E3E-88EF-38B9DF06CAB0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5C7375-22FD-4CF0-BF0B-803C6F4286EF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F7189CD-CF5E-4143-A79F-666A14F8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E442D2F-0BCB-4541-A6E7-F5C93095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E53AF82-049B-4390-AAAE-FDC39EDD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8913-B490-4C43-A0C1-48F145677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57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04B354-C4CD-4B86-AF92-9E243E03F6AF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AD23DD9C-9DAC-4DAB-B21D-B6D0C723AECB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E8B797-E530-4999-AB4C-8A0D5CA06808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F49023-9E07-4FD6-93B2-ED9438682918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B3D328-106B-43D0-ABB9-5AC4FFD8535B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9647AB0-D53C-447D-A03F-A9049E4A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B011FC0-5F12-416F-818D-09D4CCC8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39341C-B954-48BA-B22D-E71EEC69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46A2-7ED2-4F9A-959B-A913A1BA3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04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7E11531B-411C-4EFC-8696-5CF80E30F59E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C75661-4DBB-442D-BFF5-A88974B20FD9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8597D6-9C03-4F59-B6AF-3A6BCC7FA8E8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F6C21B-D4FA-41E2-83A2-43CC05CE618D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EA63E55-5F82-4874-BACC-E67465DE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262C9BE-42D8-43C9-BCA5-D2A46665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D8C7508-2A2F-4145-A678-251BD9C3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C9CB8-2A44-41E2-9847-055179978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4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4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7560B0-189D-427A-842B-399589FF8650}"/>
              </a:ext>
            </a:extLst>
          </p:cNvPr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FE3E6B0E-207E-4923-B252-7A030DF73ECF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11093E-A8A4-4FD6-9D78-EC0197D5F766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B58BF-075A-4633-B8AF-387D75FE370B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78698-F725-41B3-93B8-B55E67FA2E7D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ED073C4-E71E-42E8-BF5F-EA5CF0963B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00CD128-D9F2-4352-9FD7-BCE6807921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6CA2B70-C41C-4E1D-B9AB-422E9FB6AB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595863-0839-4E7C-AFCB-D874C8EE3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05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1B3BA3-7BE8-4AC7-9314-FFA440E9A37A}"/>
              </a:ext>
            </a:extLst>
          </p:cNvPr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666AE-83E1-44BE-91AB-B37CD11E0DC9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47E3B5-7E85-4AC4-BEAB-E3268AD5D3EA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D1EFCA-A183-45C9-9966-D6EDE23B49CC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637C59-CCF5-4A5C-A15A-5CD733B9695B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00A4ABD-4319-479E-8184-E1F012A8B5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8397A74-D5A1-4AB4-B68C-9A0A114E6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04DA3AB-CC74-40D8-A3A6-4DFE013913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EE0079F-3194-4B79-9C69-EAC581EEF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380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A1824-5028-42DD-BB9D-95856F5E931B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D4EFA00A-59FA-419B-9776-3E76488C530C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18CC36-D6E7-4E0E-B66E-2C8B4C02337C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CE7B0C-A31C-47D2-86FB-4C2DD18B6D8D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5D84B4-F044-4EF6-9CD9-4D22992D5544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952E0C8-B065-4B9B-8F2E-7EFA3855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71DA0D-99E3-49D7-8111-B32C0415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0A69D-5F3A-4938-B17D-7DDDC28F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BBAB8-E290-44CF-AA81-E866652EB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02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209BB-1497-47B2-BA89-B3BB3AC386E3}"/>
              </a:ext>
            </a:extLst>
          </p:cNvPr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2454673F-563F-49E6-BB5A-324E8DC082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F5FCB8-F3BC-4149-AFB5-5BAEC72C4D1A}"/>
                </a:ext>
              </a:extLst>
            </p:cNvPr>
            <p:cNvSpPr/>
            <p:nvPr/>
          </p:nvSpPr>
          <p:spPr>
            <a:xfrm>
              <a:off x="233686" y="1612594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EAD1-7531-44BD-BA7F-7C86EF405B5E}"/>
                </a:ext>
              </a:extLst>
            </p:cNvPr>
            <p:cNvSpPr/>
            <p:nvPr/>
          </p:nvSpPr>
          <p:spPr>
            <a:xfrm>
              <a:off x="1835160" y="161259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53570D-B3B9-4537-85CD-732D2588B801}"/>
                </a:ext>
              </a:extLst>
            </p:cNvPr>
            <p:cNvSpPr/>
            <p:nvPr/>
          </p:nvSpPr>
          <p:spPr>
            <a:xfrm>
              <a:off x="4576939" y="161259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6B99BC-8C6F-4C7D-9C38-17AA73CF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680830-2DD3-48F5-8C9C-6E3EEB44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6053E9-8D37-4EE9-982E-0C4C03D6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8CF7-FBC5-491C-A97C-3FD7BED64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93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E1D5-CAAF-4D41-B3A0-CF639215271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BE46FF6-C5B8-4540-8B3B-E0C1A11C3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6F6B3-9BFA-4519-9656-1D4E10912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6788-6D92-4B85-BA26-F06D47F15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4FF14-1F81-43AE-853B-0E294F994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62626"/>
                </a:solidFill>
              </a:defRPr>
            </a:lvl1pPr>
          </a:lstStyle>
          <a:p>
            <a:fld id="{AD58253E-4355-4CE2-A469-BE9FBE7C92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4389F-6AC5-460D-BC7F-9C9D6807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400" kern="1200">
          <a:solidFill>
            <a:srgbClr val="26262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sz="2200"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000"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1A7A6DDE-6094-47F1-8FE4-9B14895EF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0080-E853-4C4F-B01F-2D77539C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8207B-9473-4B48-ADA8-A9826ABB2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87EF-9544-43B2-87B1-F6F98516C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62626"/>
                </a:solidFill>
              </a:defRPr>
            </a:lvl1pPr>
          </a:lstStyle>
          <a:p>
            <a:fld id="{A3FBE02C-A83A-4D8B-8966-E620A83650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9ED26-06A1-4655-9CA6-04C31B58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591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400" kern="1200">
          <a:solidFill>
            <a:srgbClr val="26262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sz="2200"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000"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mailto:ekellar@icma.org" TargetMode="External"/><Relationship Id="rId5" Type="http://schemas.openxmlformats.org/officeDocument/2006/relationships/hyperlink" Target="mailto:dmmd@morrisonltd.com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850" t="-12990" r="4980" b="-159"/>
          <a:stretch/>
        </p:blipFill>
        <p:spPr>
          <a:xfrm>
            <a:off x="-26736" y="-381000"/>
            <a:ext cx="9170736" cy="4854222"/>
          </a:xfrm>
          <a:prstGeom prst="rect">
            <a:avLst/>
          </a:prstGeom>
        </p:spPr>
      </p:pic>
      <p:pic>
        <p:nvPicPr>
          <p:cNvPr id="12" name="Picture 11" descr="squares-white-final-DARKER.png"/>
          <p:cNvPicPr>
            <a:picLocks noChangeAspect="1"/>
          </p:cNvPicPr>
          <p:nvPr/>
        </p:nvPicPr>
        <p:blipFill rotWithShape="1"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9048"/>
          <a:stretch/>
        </p:blipFill>
        <p:spPr>
          <a:xfrm flipH="1">
            <a:off x="2383586" y="204162"/>
            <a:ext cx="6758887" cy="4269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6736" y="-26736"/>
            <a:ext cx="9170736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MA-Master-REV-w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7181" y="5056511"/>
            <a:ext cx="6717576" cy="189634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1C3C6D"/>
                </a:solidFill>
                <a:latin typeface="Helvetica"/>
                <a:cs typeface="Helvetica"/>
              </a:rPr>
              <a:t>COVID-19 Teleconference</a:t>
            </a:r>
          </a:p>
        </p:txBody>
      </p:sp>
      <p:sp>
        <p:nvSpPr>
          <p:cNvPr id="15" name="Subtitle 15"/>
          <p:cNvSpPr>
            <a:spLocks noGrp="1"/>
          </p:cNvSpPr>
          <p:nvPr>
            <p:ph type="subTitle" idx="1"/>
          </p:nvPr>
        </p:nvSpPr>
        <p:spPr>
          <a:xfrm>
            <a:off x="561911" y="5489648"/>
            <a:ext cx="8031061" cy="4266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i="1" dirty="0">
                <a:solidFill>
                  <a:srgbClr val="1C82B8"/>
                </a:solidFill>
                <a:latin typeface="Helvetica"/>
                <a:cs typeface="Helvetica"/>
              </a:rPr>
              <a:t>Emotional Health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50767" y="9905466"/>
            <a:ext cx="8214785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6778" y="5992428"/>
            <a:ext cx="791397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592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ADB3C29-5AB1-40B1-A50E-C647D4092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>
                <a:latin typeface="News Gothic MT" panose="020B0604020202020204" pitchFamily="34" charset="0"/>
              </a:rPr>
              <a:t>MAXIMIZE POSITIVE EMOTIONS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600FC230-4488-4C16-A075-92FE6957E4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038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Perceive  </a:t>
            </a:r>
            <a:r>
              <a:rPr lang="en-US" altLang="en-US" sz="3600" dirty="0">
                <a:solidFill>
                  <a:schemeClr val="tx1"/>
                </a:solidFill>
                <a:sym typeface="Zapf Dingbats" charset="2"/>
              </a:rPr>
              <a:t>  </a:t>
            </a:r>
            <a:r>
              <a:rPr lang="en-US" altLang="en-US" sz="3600" dirty="0">
                <a:solidFill>
                  <a:schemeClr val="tx1"/>
                </a:solidFill>
              </a:rPr>
              <a:t>Name  </a:t>
            </a:r>
            <a:r>
              <a:rPr lang="en-US" altLang="en-US" sz="3600" dirty="0">
                <a:solidFill>
                  <a:schemeClr val="tx1"/>
                </a:solidFill>
                <a:sym typeface="Zapf Dingbats" charset="2"/>
              </a:rPr>
              <a:t>  Meaning</a:t>
            </a:r>
            <a:r>
              <a:rPr lang="en-US" altLang="en-US" sz="3600" dirty="0">
                <a:solidFill>
                  <a:schemeClr val="tx1"/>
                </a:solidFill>
              </a:rPr>
              <a:t>	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Address your Mood</a:t>
            </a:r>
          </a:p>
          <a:p>
            <a:pPr eaLnBrk="1" hangingPunct="1"/>
            <a:r>
              <a:rPr lang="en-US" altLang="en-US" sz="3600" dirty="0"/>
              <a:t>Put Positive Meaning Into Ordinary Events</a:t>
            </a:r>
          </a:p>
          <a:p>
            <a:pPr eaLnBrk="1" hangingPunct="1"/>
            <a:endParaRPr lang="en-US" alt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81E5938-DDA0-4117-BA36-C7EF58193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>
                <a:latin typeface="News Gothic MT" panose="020B0604020202020204" pitchFamily="34" charset="0"/>
              </a:rPr>
              <a:t>MAXIMIZE POSITIVE EMOTIONS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508B362-E6A7-453C-A029-AD22DD1D39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163" y="1952846"/>
            <a:ext cx="4400550" cy="4038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Perceive  </a:t>
            </a:r>
            <a:r>
              <a:rPr lang="en-US" altLang="en-US" sz="3600" dirty="0">
                <a:solidFill>
                  <a:schemeClr val="tx1"/>
                </a:solidFill>
                <a:sym typeface="Zapf Dingbats" charset="2"/>
              </a:rPr>
              <a:t>  </a:t>
            </a:r>
            <a:r>
              <a:rPr lang="en-US" altLang="en-US" sz="3600" dirty="0">
                <a:solidFill>
                  <a:schemeClr val="tx1"/>
                </a:solidFill>
              </a:rPr>
              <a:t>Name  </a:t>
            </a:r>
            <a:r>
              <a:rPr lang="en-US" altLang="en-US" sz="3600" dirty="0">
                <a:solidFill>
                  <a:schemeClr val="tx1"/>
                </a:solidFill>
                <a:sym typeface="Zapf Dingbats" charset="2"/>
              </a:rPr>
              <a:t>  Meaning</a:t>
            </a:r>
            <a:r>
              <a:rPr lang="en-US" altLang="en-US" sz="3600" dirty="0">
                <a:solidFill>
                  <a:schemeClr val="tx1"/>
                </a:solidFill>
              </a:rPr>
              <a:t>	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Address your Mood</a:t>
            </a:r>
          </a:p>
          <a:p>
            <a:pPr eaLnBrk="1" hangingPunct="1"/>
            <a:r>
              <a:rPr lang="en-US" altLang="en-US" sz="3600" dirty="0"/>
              <a:t>Put Positive Meaning Into Ordinary Events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Be Grateful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D288E32B-F581-4C25-B65A-A4A7A1E62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43075"/>
            <a:ext cx="39052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42D9F-B3D6-40BE-9CEB-CA8C0612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814888"/>
            <a:ext cx="7772400" cy="1050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/>
              <a:t>RELATIONSHIPS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F57DA-3715-4BC4-805F-DF96D8B3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5861050"/>
            <a:ext cx="7734300" cy="4032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endParaRPr lang="en-US"/>
          </a:p>
        </p:txBody>
      </p:sp>
      <p:pic>
        <p:nvPicPr>
          <p:cNvPr id="38915" name="Picture 7">
            <a:extLst>
              <a:ext uri="{FF2B5EF4-FFF2-40B4-BE49-F238E27FC236}">
                <a16:creationId xmlns:a16="http://schemas.microsoft.com/office/drawing/2014/main" id="{344D83A5-2BE1-4624-B919-89750616C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840" r="3333" b="3210"/>
          <a:stretch>
            <a:fillRect/>
          </a:stretch>
        </p:blipFill>
        <p:spPr bwMode="auto">
          <a:xfrm>
            <a:off x="2181225" y="0"/>
            <a:ext cx="4781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23E19086-9EE9-46B7-8493-593925CD3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Build Supportive Relationships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841C4083-2495-4313-8BD0-FF3CA7D3BA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3581400"/>
          </a:xfrm>
        </p:spPr>
        <p:txBody>
          <a:bodyPr/>
          <a:lstStyle/>
          <a:p>
            <a:pPr eaLnBrk="1" hangingPunct="1"/>
            <a:r>
              <a:rPr lang="en-US" altLang="en-US" sz="3200"/>
              <a:t>Emotionally close—Attunement</a:t>
            </a:r>
          </a:p>
          <a:p>
            <a:pPr eaLnBrk="1" hangingPunct="1"/>
            <a:r>
              <a:rPr lang="en-US" altLang="en-US" sz="3200"/>
              <a:t>Altruism &amp; Gratitude</a:t>
            </a:r>
          </a:p>
          <a:p>
            <a:pPr eaLnBrk="1" hangingPunct="1"/>
            <a:r>
              <a:rPr lang="en-US" altLang="en-US" sz="3200"/>
              <a:t>Build Support Structures</a:t>
            </a:r>
          </a:p>
          <a:p>
            <a:pPr lvl="1" eaLnBrk="1" hangingPunct="1"/>
            <a:r>
              <a:rPr lang="en-US" altLang="en-US" sz="3200"/>
              <a:t>Sacred Times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71065" y="1573224"/>
            <a:ext cx="3715045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Content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1722" y="2131186"/>
            <a:ext cx="8129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0C16B6-3C02-4590-87A5-54803806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1" y="3024947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300" b="0" dirty="0"/>
              <a:t>Please use THE Q/A FUNCTION TO SUBMIT YOUR 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38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03" y="1972658"/>
            <a:ext cx="7804049" cy="225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6130"/>
            <a:ext cx="9144000" cy="271869"/>
          </a:xfrm>
          <a:prstGeom prst="rect">
            <a:avLst/>
          </a:prstGeom>
          <a:solidFill>
            <a:srgbClr val="1C82B8"/>
          </a:solidFill>
          <a:ln>
            <a:solidFill>
              <a:srgbClr val="1C82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quares-white-final.png"/>
          <p:cNvPicPr>
            <a:picLocks noChangeAspect="1"/>
          </p:cNvPicPr>
          <p:nvPr/>
        </p:nvPicPr>
        <p:blipFill rotWithShape="1"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52348" b="15652"/>
          <a:stretch/>
        </p:blipFill>
        <p:spPr>
          <a:xfrm flipH="1">
            <a:off x="4155646" y="4040592"/>
            <a:ext cx="6368959" cy="2539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5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66630"/>
            <a:ext cx="4153361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71065" y="1573224"/>
            <a:ext cx="3964321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Today’s Presenters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85177" y="2371306"/>
            <a:ext cx="7737738" cy="25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C82B8"/>
              </a:buClr>
            </a:pP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59014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1267" b="13961"/>
          <a:stretch/>
        </p:blipFill>
        <p:spPr>
          <a:xfrm>
            <a:off x="4869647" y="4225519"/>
            <a:ext cx="1799355" cy="20100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42831" y="3165238"/>
            <a:ext cx="2694040" cy="3304657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1800" dirty="0"/>
              <a:t>David E. Morrison, M.D.</a:t>
            </a:r>
          </a:p>
          <a:p>
            <a:pPr marL="0" indent="0" algn="r">
              <a:buNone/>
            </a:pPr>
            <a:r>
              <a:rPr lang="en-US" sz="1800" dirty="0"/>
              <a:t>Morrison Associates, Ltd.</a:t>
            </a:r>
          </a:p>
          <a:p>
            <a:pPr marL="0" indent="0" algn="r">
              <a:buNone/>
            </a:pPr>
            <a:r>
              <a:rPr lang="en-US" sz="1800" dirty="0">
                <a:hlinkClick r:id="rId5"/>
              </a:rPr>
              <a:t>dmmd@morrisonltd.com</a:t>
            </a:r>
            <a:endParaRPr lang="en-US" sz="1800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/>
          </a:p>
          <a:p>
            <a:pPr marL="400050" lvl="1" indent="0" algn="r">
              <a:buNone/>
            </a:pPr>
            <a:endParaRPr lang="en-US" sz="1400" i="1" dirty="0"/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r>
              <a:rPr lang="en-US" sz="1800" dirty="0"/>
              <a:t>Elizabeth Kellar</a:t>
            </a:r>
          </a:p>
          <a:p>
            <a:pPr marL="0" indent="0" algn="r">
              <a:buNone/>
            </a:pPr>
            <a:r>
              <a:rPr lang="en-US" sz="1800" dirty="0"/>
              <a:t>ICMA</a:t>
            </a:r>
          </a:p>
          <a:p>
            <a:pPr marL="0" indent="0" algn="r">
              <a:buNone/>
            </a:pPr>
            <a:r>
              <a:rPr lang="en-US" sz="1800" dirty="0">
                <a:hlinkClick r:id="rId6"/>
              </a:rPr>
              <a:t>ekellar@icma.org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69648" y="2215920"/>
            <a:ext cx="1799355" cy="1740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78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5E43-36A5-49A1-B4CE-EE3216CC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Emotional Health &amp; Resilience During a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0EC9C-ADB4-4962-8ABB-D2843F73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FB7D7"/>
              </a:buClr>
              <a:buFont typeface="Brush Script MT" pitchFamily="66" charset="0"/>
              <a:buNone/>
              <a:defRPr/>
            </a:pPr>
            <a:r>
              <a:rPr lang="en-US" sz="2400" dirty="0" err="1">
                <a:solidFill>
                  <a:schemeClr val="tx1"/>
                </a:solidFill>
              </a:rPr>
              <a:t>ICMA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David Morrison, M.D.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April 3, 2020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3BC4B83F-AA6F-4EEE-ABE1-9FC2CD69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6038"/>
            <a:ext cx="302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©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 David Morrison, M.D., March 31, 2020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5C625BE1-58BC-474F-AD18-6B975487043D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News Gothic MT" panose="020B0604020202020204" pitchFamily="34" charset="0"/>
              </a:rPr>
              <a:t>FOUR BASIC THINGS TO DO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BFDDB-7F27-4839-8C44-664511151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72475" cy="4267200"/>
          </a:xfrm>
        </p:spPr>
        <p:txBody>
          <a:bodyPr anchor="ctr"/>
          <a:lstStyle/>
          <a:p>
            <a:r>
              <a:rPr lang="en-US" altLang="en-US" sz="3200" dirty="0"/>
              <a:t>Be Realistic</a:t>
            </a:r>
          </a:p>
          <a:p>
            <a:r>
              <a:rPr lang="en-US" altLang="en-US" sz="3200" dirty="0"/>
              <a:t>Maintain Structure</a:t>
            </a:r>
          </a:p>
          <a:p>
            <a:r>
              <a:rPr lang="en-US" altLang="en-US" sz="3200" dirty="0"/>
              <a:t>Tend to your Self</a:t>
            </a:r>
          </a:p>
          <a:p>
            <a:r>
              <a:rPr lang="en-US" altLang="en-US" sz="3200" dirty="0"/>
              <a:t>Build &amp; Maintain Supportive Relationships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01F8634E-C5B1-427D-947B-1A923866DB0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News Gothic MT" panose="020B0604020202020204" pitchFamily="34" charset="0"/>
              </a:rPr>
              <a:t>MAINTAIN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E1D00-58FA-4659-A2D6-0E2010B9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401050" cy="3992563"/>
          </a:xfrm>
        </p:spPr>
        <p:txBody>
          <a:bodyPr/>
          <a:lstStyle/>
          <a:p>
            <a:pPr>
              <a:buFont typeface="Wingdings" charset="0"/>
              <a:buChar char=""/>
              <a:defRPr/>
            </a:pPr>
            <a:r>
              <a:rPr lang="en-US" sz="3200" dirty="0">
                <a:ea typeface="ＭＳ Ｐゴシック" charset="0"/>
              </a:rPr>
              <a:t>Structure is support</a:t>
            </a:r>
          </a:p>
          <a:p>
            <a:pPr marL="454025" lvl="1" indent="-454025">
              <a:spcBef>
                <a:spcPts val="2000"/>
              </a:spcBef>
              <a:buClr>
                <a:srgbClr val="A6A6A6"/>
              </a:buClr>
              <a:buFont typeface="Wingdings" charset="0"/>
              <a:buChar char=""/>
              <a:defRPr/>
            </a:pPr>
            <a:r>
              <a:rPr lang="en-US" sz="3200" dirty="0">
                <a:ea typeface="ＭＳ Ｐゴシック" charset="0"/>
              </a:rPr>
              <a:t>Routines</a:t>
            </a:r>
          </a:p>
          <a:p>
            <a:pPr>
              <a:buFont typeface="Wingdings" charset="0"/>
              <a:buChar char=""/>
              <a:defRPr/>
            </a:pPr>
            <a:r>
              <a:rPr lang="en-US" sz="3200" dirty="0">
                <a:ea typeface="ＭＳ Ｐゴシック" charset="0"/>
              </a:rPr>
              <a:t>Sleep schedule</a:t>
            </a:r>
          </a:p>
          <a:p>
            <a:pPr>
              <a:buFont typeface="Wingdings" charset="0"/>
              <a:buChar char=""/>
              <a:defRPr/>
            </a:pPr>
            <a:r>
              <a:rPr lang="en-US" sz="3200" dirty="0">
                <a:ea typeface="ＭＳ Ｐゴシック" charset="0"/>
              </a:rPr>
              <a:t>Planning</a:t>
            </a:r>
          </a:p>
          <a:p>
            <a:pPr>
              <a:buFont typeface="Wingdings" charset="0"/>
              <a:buChar char=""/>
              <a:defRPr/>
            </a:pPr>
            <a:r>
              <a:rPr lang="en-US" sz="3200" dirty="0">
                <a:ea typeface="ＭＳ Ｐゴシック" charset="0"/>
              </a:rPr>
              <a:t>Be Problem Focused</a:t>
            </a:r>
          </a:p>
          <a:p>
            <a:pPr marL="0" indent="0">
              <a:buFont typeface="Wingdings" charset="0"/>
              <a:buNone/>
              <a:defRPr/>
            </a:pPr>
            <a:endParaRPr lang="en-US" sz="3200" dirty="0"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>
            <a:extLst>
              <a:ext uri="{FF2B5EF4-FFF2-40B4-BE49-F238E27FC236}">
                <a16:creationId xmlns:a16="http://schemas.microsoft.com/office/drawing/2014/main" id="{23FB3EB6-542E-4E0E-B47B-ABD81CD09BA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News Gothic MT" panose="020B0604020202020204" pitchFamily="34" charset="0"/>
              </a:rPr>
              <a:t>TEND TO YOUR SELF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1B45-01B4-4F37-82E8-BEB80BFF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/>
          <a:lstStyle/>
          <a:p>
            <a:pPr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Exercise </a:t>
            </a:r>
          </a:p>
          <a:p>
            <a:pPr>
              <a:lnSpc>
                <a:spcPct val="80000"/>
              </a:lnSpc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Healthy Coping Mechanisms 	     (George </a:t>
            </a:r>
            <a:r>
              <a:rPr lang="en-US" dirty="0" err="1">
                <a:ea typeface="ＭＳ Ｐゴシック" charset="0"/>
              </a:rPr>
              <a:t>Vaillant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Sublimation</a:t>
            </a:r>
          </a:p>
          <a:p>
            <a:pPr lvl="1"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Altruism</a:t>
            </a:r>
          </a:p>
          <a:p>
            <a:pPr lvl="1"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Anticipation</a:t>
            </a:r>
          </a:p>
          <a:p>
            <a:pPr lvl="1"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Humor</a:t>
            </a:r>
          </a:p>
          <a:p>
            <a:pPr lvl="1"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Suppression</a:t>
            </a:r>
          </a:p>
          <a:p>
            <a:pPr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Be Playful</a:t>
            </a:r>
          </a:p>
          <a:p>
            <a:pPr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Keep your sense of responsibility realistic</a:t>
            </a:r>
          </a:p>
          <a:p>
            <a:pPr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Personal Reflection</a:t>
            </a:r>
          </a:p>
          <a:p>
            <a:pPr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Emotional awareness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ED57C08-7B25-4368-B42F-5D8811520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15950"/>
            <a:ext cx="8534400" cy="941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>
                <a:latin typeface="News Gothic MT" panose="020B0604020202020204" pitchFamily="34" charset="0"/>
              </a:rPr>
              <a:t>WORKING WITH EMOTIONS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AC2F562F-A0D5-4126-9D40-D3091D7AB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1628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Get Curious About Emotions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Put feelings in perspective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Emotional responses are normal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They inform us about ourselves and our environment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Be aware of feelings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Use them as data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charset="0"/>
              <a:buChar char=""/>
              <a:defRPr/>
            </a:pPr>
            <a:r>
              <a:rPr lang="en-US" dirty="0">
                <a:ea typeface="ＭＳ Ｐゴシック" charset="0"/>
              </a:rPr>
              <a:t>Work to</a:t>
            </a:r>
            <a:r>
              <a:rPr lang="en-US" altLang="ja-JP" dirty="0">
                <a:ea typeface="ＭＳ Ｐゴシック" charset="0"/>
              </a:rPr>
              <a:t> understand them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charset="0"/>
              <a:buChar char="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Know your own feelings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2B634F5-BC91-4DD9-9D74-413A4905E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>
                <a:latin typeface="News Gothic MT" panose="020B0604020202020204" pitchFamily="34" charset="0"/>
              </a:rPr>
              <a:t>MANAGING EMOTIONS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8D12929-AF5A-46F4-9C36-86EB9B4962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810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Minimize Inhibition of Emotions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Minimize Negative Emotions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Maximize Positive Emotions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Perceive </a:t>
            </a:r>
            <a:r>
              <a:rPr lang="en-US" altLang="en-US" sz="3200" b="1" dirty="0">
                <a:sym typeface="Zapf Dingbats" charset="2"/>
              </a:rPr>
              <a:t></a:t>
            </a:r>
            <a:r>
              <a:rPr lang="en-US" altLang="en-US" sz="3200" dirty="0"/>
              <a:t> Name </a:t>
            </a:r>
            <a:r>
              <a:rPr lang="en-US" altLang="en-US" sz="3200" b="1" dirty="0">
                <a:sym typeface="Zapf Dingbats" charset="2"/>
              </a:rPr>
              <a:t></a:t>
            </a:r>
            <a:r>
              <a:rPr lang="en-US" altLang="en-US" sz="3200" dirty="0"/>
              <a:t> Meaning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F55A8B1A-D6FB-4721-B4E2-7AE1BDDC1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>
                <a:latin typeface="News Gothic MT" panose="020B0604020202020204" pitchFamily="34" charset="0"/>
              </a:rPr>
              <a:t>MINIMIZE NEGATIVE EMOTIONS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F8E8D9AC-6DA8-412B-BF2E-0E457F1E7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038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Perceive  </a:t>
            </a:r>
            <a:r>
              <a:rPr lang="en-US" altLang="en-US" sz="3600" dirty="0">
                <a:sym typeface="Zapf Dingbats" charset="2"/>
              </a:rPr>
              <a:t>  </a:t>
            </a:r>
            <a:r>
              <a:rPr lang="en-US" altLang="en-US" sz="3600" dirty="0"/>
              <a:t>Name  </a:t>
            </a:r>
            <a:r>
              <a:rPr lang="en-US" altLang="en-US" sz="3600" dirty="0">
                <a:sym typeface="Zapf Dingbats" charset="2"/>
              </a:rPr>
              <a:t>  Meaning</a:t>
            </a:r>
            <a:r>
              <a:rPr lang="en-US" altLang="en-US" sz="3600" dirty="0">
                <a:solidFill>
                  <a:srgbClr val="FFFFFF"/>
                </a:solidFill>
              </a:rPr>
              <a:t>	</a:t>
            </a:r>
          </a:p>
          <a:p>
            <a:pPr lvl="1" eaLnBrk="1" hangingPunct="1"/>
            <a:r>
              <a:rPr lang="en-US" altLang="en-US" sz="3200" dirty="0"/>
              <a:t>Curious About Why</a:t>
            </a:r>
          </a:p>
          <a:p>
            <a:pPr lvl="1" eaLnBrk="1" hangingPunct="1"/>
            <a:r>
              <a:rPr lang="en-US" altLang="en-US" sz="3200" dirty="0"/>
              <a:t>What It Is Signaling</a:t>
            </a:r>
          </a:p>
          <a:p>
            <a:pPr eaLnBrk="1" hangingPunct="1"/>
            <a:r>
              <a:rPr lang="en-US" altLang="en-US" sz="3600" dirty="0"/>
              <a:t>Turn Loose Intellectually</a:t>
            </a:r>
          </a:p>
          <a:p>
            <a:pPr eaLnBrk="1" hangingPunct="1"/>
            <a:r>
              <a:rPr lang="en-US" altLang="en-US" sz="3600" dirty="0"/>
              <a:t>Act To Solve Problem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s9uIq2A2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673</Words>
  <Application>Microsoft Office PowerPoint</Application>
  <PresentationFormat>On-screen Show (4:3)</PresentationFormat>
  <Paragraphs>149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Brush Script MT</vt:lpstr>
      <vt:lpstr>Calibri</vt:lpstr>
      <vt:lpstr>Corbel</vt:lpstr>
      <vt:lpstr>Helvetica</vt:lpstr>
      <vt:lpstr>News Gothic MT</vt:lpstr>
      <vt:lpstr>Times</vt:lpstr>
      <vt:lpstr>Trebuchet MS</vt:lpstr>
      <vt:lpstr>Wingdings</vt:lpstr>
      <vt:lpstr>Office Theme</vt:lpstr>
      <vt:lpstr>Spectrum</vt:lpstr>
      <vt:lpstr>1_Spectrum</vt:lpstr>
      <vt:lpstr>COVID-19 Teleconference</vt:lpstr>
      <vt:lpstr>PowerPoint Presentation</vt:lpstr>
      <vt:lpstr>Emotional Health &amp; Resilience During a Crisis</vt:lpstr>
      <vt:lpstr>FOUR BASIC THINGS TO DO</vt:lpstr>
      <vt:lpstr>MAINTAIN STRUCTURE</vt:lpstr>
      <vt:lpstr>TEND TO YOUR SELF</vt:lpstr>
      <vt:lpstr>WORKING WITH EMOTIONS</vt:lpstr>
      <vt:lpstr>MANAGING EMOTIONS</vt:lpstr>
      <vt:lpstr>MINIMIZE NEGATIVE EMOTIONS</vt:lpstr>
      <vt:lpstr>MAXIMIZE POSITIVE EMOTIONS</vt:lpstr>
      <vt:lpstr>MAXIMIZE POSITIVE EMOTIONS</vt:lpstr>
      <vt:lpstr>RELATIONSHIPS</vt:lpstr>
      <vt:lpstr>Build Supportive Relationships</vt:lpstr>
      <vt:lpstr>Questions? Please use THE Q/A FUNCTION TO SUBMIT YOUR QUESTION</vt:lpstr>
      <vt:lpstr>PowerPoint Presentation</vt:lpstr>
    </vt:vector>
  </TitlesOfParts>
  <Company>ICMA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HRS</dc:creator>
  <cp:lastModifiedBy>Rick Aronhalt</cp:lastModifiedBy>
  <cp:revision>127</cp:revision>
  <cp:lastPrinted>2020-03-09T19:19:57Z</cp:lastPrinted>
  <dcterms:created xsi:type="dcterms:W3CDTF">2016-08-17T00:23:38Z</dcterms:created>
  <dcterms:modified xsi:type="dcterms:W3CDTF">2020-04-03T16:38:59Z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CF1587C5-76BF-4434-A1D4-74CABFC52BD4</vt:lpwstr>
  </property>
  <property fmtid="{D5CDD505-2E9C-101B-9397-08002B2CF9AE}" pid="3" name="ArticulatePath">
    <vt:lpwstr>test presentation</vt:lpwstr>
  </property>
</Properties>
</file>