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1" r:id="rId1"/>
    <p:sldMasterId id="2147484023" r:id="rId2"/>
  </p:sldMasterIdLst>
  <p:notesMasterIdLst>
    <p:notesMasterId r:id="rId35"/>
  </p:notesMasterIdLst>
  <p:sldIdLst>
    <p:sldId id="302" r:id="rId3"/>
    <p:sldId id="308" r:id="rId4"/>
    <p:sldId id="306" r:id="rId5"/>
    <p:sldId id="268" r:id="rId6"/>
    <p:sldId id="297" r:id="rId7"/>
    <p:sldId id="272" r:id="rId8"/>
    <p:sldId id="269" r:id="rId9"/>
    <p:sldId id="271" r:id="rId10"/>
    <p:sldId id="286" r:id="rId11"/>
    <p:sldId id="292" r:id="rId12"/>
    <p:sldId id="279" r:id="rId13"/>
    <p:sldId id="318" r:id="rId14"/>
    <p:sldId id="288" r:id="rId15"/>
    <p:sldId id="309" r:id="rId16"/>
    <p:sldId id="258" r:id="rId17"/>
    <p:sldId id="289" r:id="rId18"/>
    <p:sldId id="310" r:id="rId19"/>
    <p:sldId id="281" r:id="rId20"/>
    <p:sldId id="312" r:id="rId21"/>
    <p:sldId id="315" r:id="rId22"/>
    <p:sldId id="314" r:id="rId23"/>
    <p:sldId id="283" r:id="rId24"/>
    <p:sldId id="290" r:id="rId25"/>
    <p:sldId id="316" r:id="rId26"/>
    <p:sldId id="282" r:id="rId27"/>
    <p:sldId id="285" r:id="rId28"/>
    <p:sldId id="257" r:id="rId29"/>
    <p:sldId id="295" r:id="rId30"/>
    <p:sldId id="296" r:id="rId31"/>
    <p:sldId id="298" r:id="rId32"/>
    <p:sldId id="319" r:id="rId33"/>
    <p:sldId id="301"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w Seth" initials="AS" lastIdx="28" clrIdx="0">
    <p:extLst>
      <p:ext uri="{19B8F6BF-5375-455C-9EA6-DF929625EA0E}">
        <p15:presenceInfo xmlns:p15="http://schemas.microsoft.com/office/powerpoint/2012/main" userId="8bf50b3f88297fb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3469" autoAdjust="0"/>
  </p:normalViewPr>
  <p:slideViewPr>
    <p:cSldViewPr snapToGrid="0">
      <p:cViewPr varScale="1">
        <p:scale>
          <a:sx n="81" d="100"/>
          <a:sy n="81" d="100"/>
        </p:scale>
        <p:origin x="888"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2127" y="6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06T09:43:49.989" idx="7">
    <p:pos x="7382" y="1046"/>
    <p:text>I bumped up the font</p:text>
    <p:extLst>
      <p:ext uri="{C676402C-5697-4E1C-873F-D02D1690AC5C}">
        <p15:threadingInfo xmlns:p15="http://schemas.microsoft.com/office/powerpoint/2012/main" timeZoneBias="240"/>
      </p:ext>
    </p:extLst>
  </p:cm>
</p:cmLst>
</file>

<file path=ppt/diagrams/_rels/data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0E11B9-D518-4DFD-A72C-06267E9E55B6}" type="doc">
      <dgm:prSet loTypeId="urn:microsoft.com/office/officeart/2008/layout/CaptionedPictures" loCatId="picture" qsTypeId="urn:microsoft.com/office/officeart/2005/8/quickstyle/simple1" qsCatId="simple" csTypeId="urn:microsoft.com/office/officeart/2005/8/colors/accent1_2" csCatId="accent1" phldr="1"/>
      <dgm:spPr/>
      <dgm:t>
        <a:bodyPr/>
        <a:lstStyle/>
        <a:p>
          <a:endParaRPr lang="en-US"/>
        </a:p>
      </dgm:t>
    </dgm:pt>
    <dgm:pt modelId="{2DE1DD59-DE83-4AD2-AF0A-6C852FFED23E}">
      <dgm:prSet phldrT="[Text]"/>
      <dgm:spPr/>
      <dgm:t>
        <a:bodyPr/>
        <a:lstStyle/>
        <a:p>
          <a:r>
            <a:rPr lang="en-US" dirty="0"/>
            <a:t>Buildings and Improvements</a:t>
          </a:r>
        </a:p>
      </dgm:t>
    </dgm:pt>
    <dgm:pt modelId="{E944F7E7-8BB7-4C6E-8F41-2FAFAA402AFC}" type="parTrans" cxnId="{A47E5A2A-3EC8-48D5-9BEC-2DCB5EF77592}">
      <dgm:prSet/>
      <dgm:spPr/>
      <dgm:t>
        <a:bodyPr/>
        <a:lstStyle/>
        <a:p>
          <a:endParaRPr lang="en-US"/>
        </a:p>
      </dgm:t>
    </dgm:pt>
    <dgm:pt modelId="{5341FD93-C59D-4C5C-9601-C7B81E22FBB2}" type="sibTrans" cxnId="{A47E5A2A-3EC8-48D5-9BEC-2DCB5EF77592}">
      <dgm:prSet/>
      <dgm:spPr/>
      <dgm:t>
        <a:bodyPr/>
        <a:lstStyle/>
        <a:p>
          <a:endParaRPr lang="en-US"/>
        </a:p>
      </dgm:t>
    </dgm:pt>
    <dgm:pt modelId="{71C039DC-E686-4CCA-88B6-F87ED51281E3}">
      <dgm:prSet phldrT="[Text]"/>
      <dgm:spPr/>
      <dgm:t>
        <a:bodyPr/>
        <a:lstStyle/>
        <a:p>
          <a:r>
            <a:rPr lang="en-US" dirty="0"/>
            <a:t>Assistance to Businesses</a:t>
          </a:r>
        </a:p>
      </dgm:t>
    </dgm:pt>
    <dgm:pt modelId="{1ABDD791-2E3E-4607-B434-69ABC1EE945B}" type="parTrans" cxnId="{4220D8EE-F65F-470F-8B1F-C9AC8B06931B}">
      <dgm:prSet/>
      <dgm:spPr/>
      <dgm:t>
        <a:bodyPr/>
        <a:lstStyle/>
        <a:p>
          <a:endParaRPr lang="en-US"/>
        </a:p>
      </dgm:t>
    </dgm:pt>
    <dgm:pt modelId="{1E0E422D-CB01-4FF2-A0D1-271F629B33D5}" type="sibTrans" cxnId="{4220D8EE-F65F-470F-8B1F-C9AC8B06931B}">
      <dgm:prSet/>
      <dgm:spPr/>
      <dgm:t>
        <a:bodyPr/>
        <a:lstStyle/>
        <a:p>
          <a:endParaRPr lang="en-US"/>
        </a:p>
      </dgm:t>
    </dgm:pt>
    <dgm:pt modelId="{B321F55B-10E7-4B16-8804-747D5AFD76A7}">
      <dgm:prSet phldrT="[Text]"/>
      <dgm:spPr/>
      <dgm:t>
        <a:bodyPr/>
        <a:lstStyle/>
        <a:p>
          <a:r>
            <a:rPr lang="en-US" dirty="0"/>
            <a:t>Public services</a:t>
          </a:r>
        </a:p>
      </dgm:t>
    </dgm:pt>
    <dgm:pt modelId="{0CE9104A-57CC-4FD6-9734-1CAAAE331A99}" type="parTrans" cxnId="{58DF6BC5-7CB0-4971-A0AC-F12D9B515B10}">
      <dgm:prSet/>
      <dgm:spPr/>
      <dgm:t>
        <a:bodyPr/>
        <a:lstStyle/>
        <a:p>
          <a:endParaRPr lang="en-US"/>
        </a:p>
      </dgm:t>
    </dgm:pt>
    <dgm:pt modelId="{E56A156F-3968-4684-AE3D-076DEAA45C3D}" type="sibTrans" cxnId="{58DF6BC5-7CB0-4971-A0AC-F12D9B515B10}">
      <dgm:prSet/>
      <dgm:spPr/>
      <dgm:t>
        <a:bodyPr/>
        <a:lstStyle/>
        <a:p>
          <a:endParaRPr lang="en-US"/>
        </a:p>
      </dgm:t>
    </dgm:pt>
    <dgm:pt modelId="{709EC5E7-B9D2-48DA-9FA2-89A4A9CF85D5}">
      <dgm:prSet phldrT="[Text]"/>
      <dgm:spPr/>
      <dgm:t>
        <a:bodyPr/>
        <a:lstStyle/>
        <a:p>
          <a:r>
            <a:rPr lang="en-US" dirty="0"/>
            <a:t>Planning</a:t>
          </a:r>
        </a:p>
      </dgm:t>
    </dgm:pt>
    <dgm:pt modelId="{13CB3A81-A928-4A20-B325-A207F3323BB7}" type="parTrans" cxnId="{2C0FE105-9439-400C-B415-D9D6A7E0EE52}">
      <dgm:prSet/>
      <dgm:spPr/>
      <dgm:t>
        <a:bodyPr/>
        <a:lstStyle/>
        <a:p>
          <a:endParaRPr lang="en-US"/>
        </a:p>
      </dgm:t>
    </dgm:pt>
    <dgm:pt modelId="{816AEAF1-F09A-4A2E-AABD-9D9159090893}" type="sibTrans" cxnId="{2C0FE105-9439-400C-B415-D9D6A7E0EE52}">
      <dgm:prSet/>
      <dgm:spPr/>
      <dgm:t>
        <a:bodyPr/>
        <a:lstStyle/>
        <a:p>
          <a:endParaRPr lang="en-US"/>
        </a:p>
      </dgm:t>
    </dgm:pt>
    <dgm:pt modelId="{8724DE51-A402-41FB-A47D-19013654B67E}" type="pres">
      <dgm:prSet presAssocID="{890E11B9-D518-4DFD-A72C-06267E9E55B6}" presName="Name0" presStyleCnt="0">
        <dgm:presLayoutVars>
          <dgm:chMax/>
          <dgm:chPref/>
          <dgm:dir/>
        </dgm:presLayoutVars>
      </dgm:prSet>
      <dgm:spPr/>
    </dgm:pt>
    <dgm:pt modelId="{BE143054-B4A7-4F62-A97B-2DEACBC59CA4}" type="pres">
      <dgm:prSet presAssocID="{2DE1DD59-DE83-4AD2-AF0A-6C852FFED23E}" presName="composite" presStyleCnt="0">
        <dgm:presLayoutVars>
          <dgm:chMax val="1"/>
          <dgm:chPref val="1"/>
        </dgm:presLayoutVars>
      </dgm:prSet>
      <dgm:spPr/>
    </dgm:pt>
    <dgm:pt modelId="{1D5F9C30-1858-4BAC-A7A2-C25255F0BF07}" type="pres">
      <dgm:prSet presAssocID="{2DE1DD59-DE83-4AD2-AF0A-6C852FFED23E}" presName="Accent" presStyleLbl="trAlignAcc1" presStyleIdx="0" presStyleCnt="4">
        <dgm:presLayoutVars>
          <dgm:chMax val="0"/>
          <dgm:chPref val="0"/>
        </dgm:presLayoutVars>
      </dgm:prSet>
      <dgm:spPr/>
    </dgm:pt>
    <dgm:pt modelId="{5DE1F7BC-9AA0-4FE5-8173-5D7A8A3820A4}" type="pres">
      <dgm:prSet presAssocID="{2DE1DD59-DE83-4AD2-AF0A-6C852FFED23E}" presName="Image" presStyleLbl="alignImgPlace1" presStyleIdx="0" presStyleCnt="4">
        <dgm:presLayoutVars>
          <dgm:chMax val="0"/>
          <dgm:chPref val="0"/>
        </dgm:presLayoutVars>
      </dgm:prSet>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rane"/>
        </a:ext>
      </dgm:extLst>
    </dgm:pt>
    <dgm:pt modelId="{912CB926-65E2-42F7-8C40-751EDCD253E0}" type="pres">
      <dgm:prSet presAssocID="{2DE1DD59-DE83-4AD2-AF0A-6C852FFED23E}" presName="ChildComposite" presStyleCnt="0"/>
      <dgm:spPr/>
    </dgm:pt>
    <dgm:pt modelId="{0567CE26-5749-48C0-A50B-1A18CF605926}" type="pres">
      <dgm:prSet presAssocID="{2DE1DD59-DE83-4AD2-AF0A-6C852FFED23E}" presName="Child" presStyleLbl="node1" presStyleIdx="0" presStyleCnt="0">
        <dgm:presLayoutVars>
          <dgm:chMax val="0"/>
          <dgm:chPref val="0"/>
          <dgm:bulletEnabled val="1"/>
        </dgm:presLayoutVars>
      </dgm:prSet>
      <dgm:spPr/>
    </dgm:pt>
    <dgm:pt modelId="{F0AE38B2-870D-4F16-8CF5-969C2C954DA5}" type="pres">
      <dgm:prSet presAssocID="{2DE1DD59-DE83-4AD2-AF0A-6C852FFED23E}" presName="Parent" presStyleLbl="revTx" presStyleIdx="0" presStyleCnt="4">
        <dgm:presLayoutVars>
          <dgm:chMax val="1"/>
          <dgm:chPref val="0"/>
          <dgm:bulletEnabled val="1"/>
        </dgm:presLayoutVars>
      </dgm:prSet>
      <dgm:spPr/>
    </dgm:pt>
    <dgm:pt modelId="{4C895457-08A9-4869-AEC1-46859C308B5B}" type="pres">
      <dgm:prSet presAssocID="{5341FD93-C59D-4C5C-9601-C7B81E22FBB2}" presName="sibTrans" presStyleCnt="0"/>
      <dgm:spPr/>
    </dgm:pt>
    <dgm:pt modelId="{F7422F59-2D85-48E1-85C1-EBEE5AE145DB}" type="pres">
      <dgm:prSet presAssocID="{71C039DC-E686-4CCA-88B6-F87ED51281E3}" presName="composite" presStyleCnt="0">
        <dgm:presLayoutVars>
          <dgm:chMax val="1"/>
          <dgm:chPref val="1"/>
        </dgm:presLayoutVars>
      </dgm:prSet>
      <dgm:spPr/>
    </dgm:pt>
    <dgm:pt modelId="{881091E2-1D42-4C33-9801-4C02A325011A}" type="pres">
      <dgm:prSet presAssocID="{71C039DC-E686-4CCA-88B6-F87ED51281E3}" presName="Accent" presStyleLbl="trAlignAcc1" presStyleIdx="1" presStyleCnt="4">
        <dgm:presLayoutVars>
          <dgm:chMax val="0"/>
          <dgm:chPref val="0"/>
        </dgm:presLayoutVars>
      </dgm:prSet>
      <dgm:spPr/>
    </dgm:pt>
    <dgm:pt modelId="{7FE0FEFA-EAA3-450D-8500-69054A1A32B9}" type="pres">
      <dgm:prSet presAssocID="{71C039DC-E686-4CCA-88B6-F87ED51281E3}" presName="Image" presStyleLbl="alignImgPlace1" presStyleIdx="1" presStyleCnt="4">
        <dgm:presLayoutVars>
          <dgm:chMax val="0"/>
          <dgm:chPref val="0"/>
        </dgm:presLayoutVars>
      </dgm:prSet>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Register"/>
        </a:ext>
      </dgm:extLst>
    </dgm:pt>
    <dgm:pt modelId="{326C32C3-9113-4910-B456-3FD2EA956857}" type="pres">
      <dgm:prSet presAssocID="{71C039DC-E686-4CCA-88B6-F87ED51281E3}" presName="ChildComposite" presStyleCnt="0"/>
      <dgm:spPr/>
    </dgm:pt>
    <dgm:pt modelId="{AF916919-5163-420A-9F4A-3BAD6DCB581B}" type="pres">
      <dgm:prSet presAssocID="{71C039DC-E686-4CCA-88B6-F87ED51281E3}" presName="Child" presStyleLbl="node1" presStyleIdx="0" presStyleCnt="0">
        <dgm:presLayoutVars>
          <dgm:chMax val="0"/>
          <dgm:chPref val="0"/>
          <dgm:bulletEnabled val="1"/>
        </dgm:presLayoutVars>
      </dgm:prSet>
      <dgm:spPr/>
    </dgm:pt>
    <dgm:pt modelId="{2E28F0E6-5069-4480-AED0-F526C3ED2F6C}" type="pres">
      <dgm:prSet presAssocID="{71C039DC-E686-4CCA-88B6-F87ED51281E3}" presName="Parent" presStyleLbl="revTx" presStyleIdx="1" presStyleCnt="4">
        <dgm:presLayoutVars>
          <dgm:chMax val="1"/>
          <dgm:chPref val="0"/>
          <dgm:bulletEnabled val="1"/>
        </dgm:presLayoutVars>
      </dgm:prSet>
      <dgm:spPr/>
    </dgm:pt>
    <dgm:pt modelId="{9E5019FD-C1AD-4DBD-B769-EA2708D50ED6}" type="pres">
      <dgm:prSet presAssocID="{1E0E422D-CB01-4FF2-A0D1-271F629B33D5}" presName="sibTrans" presStyleCnt="0"/>
      <dgm:spPr/>
    </dgm:pt>
    <dgm:pt modelId="{952F274F-707E-4498-8DC2-7BAF413B5413}" type="pres">
      <dgm:prSet presAssocID="{B321F55B-10E7-4B16-8804-747D5AFD76A7}" presName="composite" presStyleCnt="0">
        <dgm:presLayoutVars>
          <dgm:chMax val="1"/>
          <dgm:chPref val="1"/>
        </dgm:presLayoutVars>
      </dgm:prSet>
      <dgm:spPr/>
    </dgm:pt>
    <dgm:pt modelId="{3C86066F-B7F9-4042-9587-76EAAE92F0B8}" type="pres">
      <dgm:prSet presAssocID="{B321F55B-10E7-4B16-8804-747D5AFD76A7}" presName="Accent" presStyleLbl="trAlignAcc1" presStyleIdx="2" presStyleCnt="4">
        <dgm:presLayoutVars>
          <dgm:chMax val="0"/>
          <dgm:chPref val="0"/>
        </dgm:presLayoutVars>
      </dgm:prSet>
      <dgm:spPr/>
    </dgm:pt>
    <dgm:pt modelId="{CAED9F8F-CF24-45BE-BB77-922C2B061A3C}" type="pres">
      <dgm:prSet presAssocID="{B321F55B-10E7-4B16-8804-747D5AFD76A7}" presName="Image" presStyleLbl="alignImgPlace1" presStyleIdx="2" presStyleCnt="4">
        <dgm:presLayoutVars>
          <dgm:chMax val="0"/>
          <dgm:chPref val="0"/>
        </dgm:presLayoutVars>
      </dgm:prSet>
      <dgm:spPr>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First aid kit"/>
        </a:ext>
      </dgm:extLst>
    </dgm:pt>
    <dgm:pt modelId="{ACAD7D71-833F-4076-A268-9641DACC470D}" type="pres">
      <dgm:prSet presAssocID="{B321F55B-10E7-4B16-8804-747D5AFD76A7}" presName="ChildComposite" presStyleCnt="0"/>
      <dgm:spPr/>
    </dgm:pt>
    <dgm:pt modelId="{6C5CC389-B815-4C2A-96DF-D5B9DEE91C71}" type="pres">
      <dgm:prSet presAssocID="{B321F55B-10E7-4B16-8804-747D5AFD76A7}" presName="Child" presStyleLbl="node1" presStyleIdx="0" presStyleCnt="0">
        <dgm:presLayoutVars>
          <dgm:chMax val="0"/>
          <dgm:chPref val="0"/>
          <dgm:bulletEnabled val="1"/>
        </dgm:presLayoutVars>
      </dgm:prSet>
      <dgm:spPr/>
    </dgm:pt>
    <dgm:pt modelId="{BFD991AA-FB39-4834-B841-71A36C790111}" type="pres">
      <dgm:prSet presAssocID="{B321F55B-10E7-4B16-8804-747D5AFD76A7}" presName="Parent" presStyleLbl="revTx" presStyleIdx="2" presStyleCnt="4">
        <dgm:presLayoutVars>
          <dgm:chMax val="1"/>
          <dgm:chPref val="0"/>
          <dgm:bulletEnabled val="1"/>
        </dgm:presLayoutVars>
      </dgm:prSet>
      <dgm:spPr/>
    </dgm:pt>
    <dgm:pt modelId="{86DBA282-03CD-4F11-B3F3-62D0E5743A86}" type="pres">
      <dgm:prSet presAssocID="{E56A156F-3968-4684-AE3D-076DEAA45C3D}" presName="sibTrans" presStyleCnt="0"/>
      <dgm:spPr/>
    </dgm:pt>
    <dgm:pt modelId="{2E043193-7B78-4D09-BF52-085197624D7E}" type="pres">
      <dgm:prSet presAssocID="{709EC5E7-B9D2-48DA-9FA2-89A4A9CF85D5}" presName="composite" presStyleCnt="0">
        <dgm:presLayoutVars>
          <dgm:chMax val="1"/>
          <dgm:chPref val="1"/>
        </dgm:presLayoutVars>
      </dgm:prSet>
      <dgm:spPr/>
    </dgm:pt>
    <dgm:pt modelId="{B816F5D9-4770-472C-9EF3-430B80A9A798}" type="pres">
      <dgm:prSet presAssocID="{709EC5E7-B9D2-48DA-9FA2-89A4A9CF85D5}" presName="Accent" presStyleLbl="trAlignAcc1" presStyleIdx="3" presStyleCnt="4">
        <dgm:presLayoutVars>
          <dgm:chMax val="0"/>
          <dgm:chPref val="0"/>
        </dgm:presLayoutVars>
      </dgm:prSet>
      <dgm:spPr/>
    </dgm:pt>
    <dgm:pt modelId="{AF43B9F6-D083-471C-813B-C9CA8FC771FA}" type="pres">
      <dgm:prSet presAssocID="{709EC5E7-B9D2-48DA-9FA2-89A4A9CF85D5}" presName="Image" presStyleLbl="alignImgPlace1" presStyleIdx="3" presStyleCnt="4">
        <dgm:presLayoutVars>
          <dgm:chMax val="0"/>
          <dgm:chPref val="0"/>
        </dgm:presLayoutVars>
      </dgm:prSet>
      <dgm:spPr>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Head with gears"/>
        </a:ext>
      </dgm:extLst>
    </dgm:pt>
    <dgm:pt modelId="{965F5DA3-79B4-4C70-AA7A-670581AEF29F}" type="pres">
      <dgm:prSet presAssocID="{709EC5E7-B9D2-48DA-9FA2-89A4A9CF85D5}" presName="ChildComposite" presStyleCnt="0"/>
      <dgm:spPr/>
    </dgm:pt>
    <dgm:pt modelId="{3AD662E2-453E-46AE-B859-B154DF98A0D0}" type="pres">
      <dgm:prSet presAssocID="{709EC5E7-B9D2-48DA-9FA2-89A4A9CF85D5}" presName="Child" presStyleLbl="node1" presStyleIdx="0" presStyleCnt="0">
        <dgm:presLayoutVars>
          <dgm:chMax val="0"/>
          <dgm:chPref val="0"/>
          <dgm:bulletEnabled val="1"/>
        </dgm:presLayoutVars>
      </dgm:prSet>
      <dgm:spPr/>
    </dgm:pt>
    <dgm:pt modelId="{3C7A05BC-D0C6-4F9B-AE06-C5C2C658FF7D}" type="pres">
      <dgm:prSet presAssocID="{709EC5E7-B9D2-48DA-9FA2-89A4A9CF85D5}" presName="Parent" presStyleLbl="revTx" presStyleIdx="3" presStyleCnt="4">
        <dgm:presLayoutVars>
          <dgm:chMax val="1"/>
          <dgm:chPref val="0"/>
          <dgm:bulletEnabled val="1"/>
        </dgm:presLayoutVars>
      </dgm:prSet>
      <dgm:spPr/>
    </dgm:pt>
  </dgm:ptLst>
  <dgm:cxnLst>
    <dgm:cxn modelId="{2C0FE105-9439-400C-B415-D9D6A7E0EE52}" srcId="{890E11B9-D518-4DFD-A72C-06267E9E55B6}" destId="{709EC5E7-B9D2-48DA-9FA2-89A4A9CF85D5}" srcOrd="3" destOrd="0" parTransId="{13CB3A81-A928-4A20-B325-A207F3323BB7}" sibTransId="{816AEAF1-F09A-4A2E-AABD-9D9159090893}"/>
    <dgm:cxn modelId="{A47E5A2A-3EC8-48D5-9BEC-2DCB5EF77592}" srcId="{890E11B9-D518-4DFD-A72C-06267E9E55B6}" destId="{2DE1DD59-DE83-4AD2-AF0A-6C852FFED23E}" srcOrd="0" destOrd="0" parTransId="{E944F7E7-8BB7-4C6E-8F41-2FAFAA402AFC}" sibTransId="{5341FD93-C59D-4C5C-9601-C7B81E22FBB2}"/>
    <dgm:cxn modelId="{4676E637-165D-45BF-B7DD-F550AB93ABD3}" type="presOf" srcId="{890E11B9-D518-4DFD-A72C-06267E9E55B6}" destId="{8724DE51-A402-41FB-A47D-19013654B67E}" srcOrd="0" destOrd="0" presId="urn:microsoft.com/office/officeart/2008/layout/CaptionedPictures"/>
    <dgm:cxn modelId="{2A727165-AB8B-4159-AB8D-849A2EBD7BAE}" type="presOf" srcId="{709EC5E7-B9D2-48DA-9FA2-89A4A9CF85D5}" destId="{3C7A05BC-D0C6-4F9B-AE06-C5C2C658FF7D}" srcOrd="0" destOrd="0" presId="urn:microsoft.com/office/officeart/2008/layout/CaptionedPictures"/>
    <dgm:cxn modelId="{4EA2EB97-E673-44C2-8193-E876F61DDBDA}" type="presOf" srcId="{71C039DC-E686-4CCA-88B6-F87ED51281E3}" destId="{2E28F0E6-5069-4480-AED0-F526C3ED2F6C}" srcOrd="0" destOrd="0" presId="urn:microsoft.com/office/officeart/2008/layout/CaptionedPictures"/>
    <dgm:cxn modelId="{220903B2-5D6D-4B8B-A56F-FF22B07ECB7C}" type="presOf" srcId="{2DE1DD59-DE83-4AD2-AF0A-6C852FFED23E}" destId="{F0AE38B2-870D-4F16-8CF5-969C2C954DA5}" srcOrd="0" destOrd="0" presId="urn:microsoft.com/office/officeart/2008/layout/CaptionedPictures"/>
    <dgm:cxn modelId="{BD3A10BD-9F48-41C7-90A4-E8FCC49995EA}" type="presOf" srcId="{B321F55B-10E7-4B16-8804-747D5AFD76A7}" destId="{BFD991AA-FB39-4834-B841-71A36C790111}" srcOrd="0" destOrd="0" presId="urn:microsoft.com/office/officeart/2008/layout/CaptionedPictures"/>
    <dgm:cxn modelId="{58DF6BC5-7CB0-4971-A0AC-F12D9B515B10}" srcId="{890E11B9-D518-4DFD-A72C-06267E9E55B6}" destId="{B321F55B-10E7-4B16-8804-747D5AFD76A7}" srcOrd="2" destOrd="0" parTransId="{0CE9104A-57CC-4FD6-9734-1CAAAE331A99}" sibTransId="{E56A156F-3968-4684-AE3D-076DEAA45C3D}"/>
    <dgm:cxn modelId="{4220D8EE-F65F-470F-8B1F-C9AC8B06931B}" srcId="{890E11B9-D518-4DFD-A72C-06267E9E55B6}" destId="{71C039DC-E686-4CCA-88B6-F87ED51281E3}" srcOrd="1" destOrd="0" parTransId="{1ABDD791-2E3E-4607-B434-69ABC1EE945B}" sibTransId="{1E0E422D-CB01-4FF2-A0D1-271F629B33D5}"/>
    <dgm:cxn modelId="{157DB141-4EFD-4087-9D5E-F4904D0BA8E7}" type="presParOf" srcId="{8724DE51-A402-41FB-A47D-19013654B67E}" destId="{BE143054-B4A7-4F62-A97B-2DEACBC59CA4}" srcOrd="0" destOrd="0" presId="urn:microsoft.com/office/officeart/2008/layout/CaptionedPictures"/>
    <dgm:cxn modelId="{9D0702DB-1C3A-46FF-B83C-11F9948BEA82}" type="presParOf" srcId="{BE143054-B4A7-4F62-A97B-2DEACBC59CA4}" destId="{1D5F9C30-1858-4BAC-A7A2-C25255F0BF07}" srcOrd="0" destOrd="0" presId="urn:microsoft.com/office/officeart/2008/layout/CaptionedPictures"/>
    <dgm:cxn modelId="{41C97B63-05E6-446E-ACB8-B4788261C302}" type="presParOf" srcId="{BE143054-B4A7-4F62-A97B-2DEACBC59CA4}" destId="{5DE1F7BC-9AA0-4FE5-8173-5D7A8A3820A4}" srcOrd="1" destOrd="0" presId="urn:microsoft.com/office/officeart/2008/layout/CaptionedPictures"/>
    <dgm:cxn modelId="{F1D13A2B-0707-4242-9607-7B3FC80A9470}" type="presParOf" srcId="{BE143054-B4A7-4F62-A97B-2DEACBC59CA4}" destId="{912CB926-65E2-42F7-8C40-751EDCD253E0}" srcOrd="2" destOrd="0" presId="urn:microsoft.com/office/officeart/2008/layout/CaptionedPictures"/>
    <dgm:cxn modelId="{3E8F607E-946E-47DB-9C1D-2F1A6188B1D4}" type="presParOf" srcId="{912CB926-65E2-42F7-8C40-751EDCD253E0}" destId="{0567CE26-5749-48C0-A50B-1A18CF605926}" srcOrd="0" destOrd="0" presId="urn:microsoft.com/office/officeart/2008/layout/CaptionedPictures"/>
    <dgm:cxn modelId="{ECA21430-69EC-4151-A939-DC45D05CA74F}" type="presParOf" srcId="{912CB926-65E2-42F7-8C40-751EDCD253E0}" destId="{F0AE38B2-870D-4F16-8CF5-969C2C954DA5}" srcOrd="1" destOrd="0" presId="urn:microsoft.com/office/officeart/2008/layout/CaptionedPictures"/>
    <dgm:cxn modelId="{5B2B7504-EF60-4C4F-99F5-3D92F789CDFE}" type="presParOf" srcId="{8724DE51-A402-41FB-A47D-19013654B67E}" destId="{4C895457-08A9-4869-AEC1-46859C308B5B}" srcOrd="1" destOrd="0" presId="urn:microsoft.com/office/officeart/2008/layout/CaptionedPictures"/>
    <dgm:cxn modelId="{49289BF4-364A-46C4-B051-4AED5C365217}" type="presParOf" srcId="{8724DE51-A402-41FB-A47D-19013654B67E}" destId="{F7422F59-2D85-48E1-85C1-EBEE5AE145DB}" srcOrd="2" destOrd="0" presId="urn:microsoft.com/office/officeart/2008/layout/CaptionedPictures"/>
    <dgm:cxn modelId="{11AC0B1F-DFF1-48F5-A595-617EFAD1D666}" type="presParOf" srcId="{F7422F59-2D85-48E1-85C1-EBEE5AE145DB}" destId="{881091E2-1D42-4C33-9801-4C02A325011A}" srcOrd="0" destOrd="0" presId="urn:microsoft.com/office/officeart/2008/layout/CaptionedPictures"/>
    <dgm:cxn modelId="{DC8240B9-C0B5-44F1-BBCF-906A0BE39245}" type="presParOf" srcId="{F7422F59-2D85-48E1-85C1-EBEE5AE145DB}" destId="{7FE0FEFA-EAA3-450D-8500-69054A1A32B9}" srcOrd="1" destOrd="0" presId="urn:microsoft.com/office/officeart/2008/layout/CaptionedPictures"/>
    <dgm:cxn modelId="{E69B66C4-0F69-4D88-B9EB-77D5BD10E7EB}" type="presParOf" srcId="{F7422F59-2D85-48E1-85C1-EBEE5AE145DB}" destId="{326C32C3-9113-4910-B456-3FD2EA956857}" srcOrd="2" destOrd="0" presId="urn:microsoft.com/office/officeart/2008/layout/CaptionedPictures"/>
    <dgm:cxn modelId="{60F7327D-9E45-41D2-AADD-1AC9137A9CE6}" type="presParOf" srcId="{326C32C3-9113-4910-B456-3FD2EA956857}" destId="{AF916919-5163-420A-9F4A-3BAD6DCB581B}" srcOrd="0" destOrd="0" presId="urn:microsoft.com/office/officeart/2008/layout/CaptionedPictures"/>
    <dgm:cxn modelId="{F345D54A-78E3-4654-B66E-F4BD91571789}" type="presParOf" srcId="{326C32C3-9113-4910-B456-3FD2EA956857}" destId="{2E28F0E6-5069-4480-AED0-F526C3ED2F6C}" srcOrd="1" destOrd="0" presId="urn:microsoft.com/office/officeart/2008/layout/CaptionedPictures"/>
    <dgm:cxn modelId="{9C934432-177E-476D-8579-BC62F1CCE002}" type="presParOf" srcId="{8724DE51-A402-41FB-A47D-19013654B67E}" destId="{9E5019FD-C1AD-4DBD-B769-EA2708D50ED6}" srcOrd="3" destOrd="0" presId="urn:microsoft.com/office/officeart/2008/layout/CaptionedPictures"/>
    <dgm:cxn modelId="{B975DB54-B7CA-4FCF-AE9D-D0DB4EC61280}" type="presParOf" srcId="{8724DE51-A402-41FB-A47D-19013654B67E}" destId="{952F274F-707E-4498-8DC2-7BAF413B5413}" srcOrd="4" destOrd="0" presId="urn:microsoft.com/office/officeart/2008/layout/CaptionedPictures"/>
    <dgm:cxn modelId="{716B664E-2F51-4CE8-8AEE-A3A68BA56CC3}" type="presParOf" srcId="{952F274F-707E-4498-8DC2-7BAF413B5413}" destId="{3C86066F-B7F9-4042-9587-76EAAE92F0B8}" srcOrd="0" destOrd="0" presId="urn:microsoft.com/office/officeart/2008/layout/CaptionedPictures"/>
    <dgm:cxn modelId="{84BB3CAB-4D2C-4676-9A43-289AE4DEA0FB}" type="presParOf" srcId="{952F274F-707E-4498-8DC2-7BAF413B5413}" destId="{CAED9F8F-CF24-45BE-BB77-922C2B061A3C}" srcOrd="1" destOrd="0" presId="urn:microsoft.com/office/officeart/2008/layout/CaptionedPictures"/>
    <dgm:cxn modelId="{9B8DF2E8-61A9-4D69-B29D-B84EB38D95B9}" type="presParOf" srcId="{952F274F-707E-4498-8DC2-7BAF413B5413}" destId="{ACAD7D71-833F-4076-A268-9641DACC470D}" srcOrd="2" destOrd="0" presId="urn:microsoft.com/office/officeart/2008/layout/CaptionedPictures"/>
    <dgm:cxn modelId="{00773B74-0F1F-48A6-AC66-678F5E6F340C}" type="presParOf" srcId="{ACAD7D71-833F-4076-A268-9641DACC470D}" destId="{6C5CC389-B815-4C2A-96DF-D5B9DEE91C71}" srcOrd="0" destOrd="0" presId="urn:microsoft.com/office/officeart/2008/layout/CaptionedPictures"/>
    <dgm:cxn modelId="{B1F01DCF-848F-4CD2-A7F9-183024468326}" type="presParOf" srcId="{ACAD7D71-833F-4076-A268-9641DACC470D}" destId="{BFD991AA-FB39-4834-B841-71A36C790111}" srcOrd="1" destOrd="0" presId="urn:microsoft.com/office/officeart/2008/layout/CaptionedPictures"/>
    <dgm:cxn modelId="{9F9AEFB9-696F-4C94-8B69-7672DC7600C5}" type="presParOf" srcId="{8724DE51-A402-41FB-A47D-19013654B67E}" destId="{86DBA282-03CD-4F11-B3F3-62D0E5743A86}" srcOrd="5" destOrd="0" presId="urn:microsoft.com/office/officeart/2008/layout/CaptionedPictures"/>
    <dgm:cxn modelId="{6B323635-0C44-4CA1-B05E-54E88423C392}" type="presParOf" srcId="{8724DE51-A402-41FB-A47D-19013654B67E}" destId="{2E043193-7B78-4D09-BF52-085197624D7E}" srcOrd="6" destOrd="0" presId="urn:microsoft.com/office/officeart/2008/layout/CaptionedPictures"/>
    <dgm:cxn modelId="{E5C34C98-CA1C-49C9-A993-1B46BFE0BCB3}" type="presParOf" srcId="{2E043193-7B78-4D09-BF52-085197624D7E}" destId="{B816F5D9-4770-472C-9EF3-430B80A9A798}" srcOrd="0" destOrd="0" presId="urn:microsoft.com/office/officeart/2008/layout/CaptionedPictures"/>
    <dgm:cxn modelId="{3F320420-7863-4CEA-B419-8D904974B046}" type="presParOf" srcId="{2E043193-7B78-4D09-BF52-085197624D7E}" destId="{AF43B9F6-D083-471C-813B-C9CA8FC771FA}" srcOrd="1" destOrd="0" presId="urn:microsoft.com/office/officeart/2008/layout/CaptionedPictures"/>
    <dgm:cxn modelId="{1B02A7AD-A3D8-4828-B8CE-820615571D50}" type="presParOf" srcId="{2E043193-7B78-4D09-BF52-085197624D7E}" destId="{965F5DA3-79B4-4C70-AA7A-670581AEF29F}" srcOrd="2" destOrd="0" presId="urn:microsoft.com/office/officeart/2008/layout/CaptionedPictures"/>
    <dgm:cxn modelId="{49581E0B-D602-43D6-B11F-0A537BD4E53E}" type="presParOf" srcId="{965F5DA3-79B4-4C70-AA7A-670581AEF29F}" destId="{3AD662E2-453E-46AE-B859-B154DF98A0D0}" srcOrd="0" destOrd="0" presId="urn:microsoft.com/office/officeart/2008/layout/CaptionedPictures"/>
    <dgm:cxn modelId="{32FBDB6A-C0FC-4AEB-B163-DAA1B4C1F4F2}" type="presParOf" srcId="{965F5DA3-79B4-4C70-AA7A-670581AEF29F}" destId="{3C7A05BC-D0C6-4F9B-AE06-C5C2C658FF7D}" srcOrd="1" destOrd="0" presId="urn:microsoft.com/office/officeart/2008/layout/CaptionedPicture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5F9C30-1858-4BAC-A7A2-C25255F0BF07}">
      <dsp:nvSpPr>
        <dsp:cNvPr id="0" name=""/>
        <dsp:cNvSpPr/>
      </dsp:nvSpPr>
      <dsp:spPr>
        <a:xfrm>
          <a:off x="505300" y="26140"/>
          <a:ext cx="1351141" cy="1589578"/>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DE1F7BC-9AA0-4FE5-8173-5D7A8A3820A4}">
      <dsp:nvSpPr>
        <dsp:cNvPr id="0" name=""/>
        <dsp:cNvSpPr/>
      </dsp:nvSpPr>
      <dsp:spPr>
        <a:xfrm>
          <a:off x="572857" y="89724"/>
          <a:ext cx="1216027" cy="1033225"/>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AE38B2-870D-4F16-8CF5-969C2C954DA5}">
      <dsp:nvSpPr>
        <dsp:cNvPr id="0" name=""/>
        <dsp:cNvSpPr/>
      </dsp:nvSpPr>
      <dsp:spPr>
        <a:xfrm>
          <a:off x="572857" y="1122949"/>
          <a:ext cx="1216027" cy="429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Buildings and Improvements</a:t>
          </a:r>
        </a:p>
      </dsp:txBody>
      <dsp:txXfrm>
        <a:off x="572857" y="1122949"/>
        <a:ext cx="1216027" cy="429186"/>
      </dsp:txXfrm>
    </dsp:sp>
    <dsp:sp modelId="{881091E2-1D42-4C33-9801-4C02A325011A}">
      <dsp:nvSpPr>
        <dsp:cNvPr id="0" name=""/>
        <dsp:cNvSpPr/>
      </dsp:nvSpPr>
      <dsp:spPr>
        <a:xfrm>
          <a:off x="2040439" y="26140"/>
          <a:ext cx="1351141" cy="1589578"/>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7FE0FEFA-EAA3-450D-8500-69054A1A32B9}">
      <dsp:nvSpPr>
        <dsp:cNvPr id="0" name=""/>
        <dsp:cNvSpPr/>
      </dsp:nvSpPr>
      <dsp:spPr>
        <a:xfrm>
          <a:off x="2107996" y="89724"/>
          <a:ext cx="1216027" cy="1033225"/>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E28F0E6-5069-4480-AED0-F526C3ED2F6C}">
      <dsp:nvSpPr>
        <dsp:cNvPr id="0" name=""/>
        <dsp:cNvSpPr/>
      </dsp:nvSpPr>
      <dsp:spPr>
        <a:xfrm>
          <a:off x="2107996" y="1122949"/>
          <a:ext cx="1216027" cy="429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Assistance to Businesses</a:t>
          </a:r>
        </a:p>
      </dsp:txBody>
      <dsp:txXfrm>
        <a:off x="2107996" y="1122949"/>
        <a:ext cx="1216027" cy="429186"/>
      </dsp:txXfrm>
    </dsp:sp>
    <dsp:sp modelId="{3C86066F-B7F9-4042-9587-76EAAE92F0B8}">
      <dsp:nvSpPr>
        <dsp:cNvPr id="0" name=""/>
        <dsp:cNvSpPr/>
      </dsp:nvSpPr>
      <dsp:spPr>
        <a:xfrm>
          <a:off x="505300" y="1750833"/>
          <a:ext cx="1351141" cy="1589578"/>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CAED9F8F-CF24-45BE-BB77-922C2B061A3C}">
      <dsp:nvSpPr>
        <dsp:cNvPr id="0" name=""/>
        <dsp:cNvSpPr/>
      </dsp:nvSpPr>
      <dsp:spPr>
        <a:xfrm>
          <a:off x="572857" y="1814416"/>
          <a:ext cx="1216027" cy="1033225"/>
        </a:xfrm>
        <a:prstGeom prst="rect">
          <a:avLst/>
        </a:prstGeom>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FD991AA-FB39-4834-B841-71A36C790111}">
      <dsp:nvSpPr>
        <dsp:cNvPr id="0" name=""/>
        <dsp:cNvSpPr/>
      </dsp:nvSpPr>
      <dsp:spPr>
        <a:xfrm>
          <a:off x="572857" y="2847641"/>
          <a:ext cx="1216027" cy="429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Public services</a:t>
          </a:r>
        </a:p>
      </dsp:txBody>
      <dsp:txXfrm>
        <a:off x="572857" y="2847641"/>
        <a:ext cx="1216027" cy="429186"/>
      </dsp:txXfrm>
    </dsp:sp>
    <dsp:sp modelId="{B816F5D9-4770-472C-9EF3-430B80A9A798}">
      <dsp:nvSpPr>
        <dsp:cNvPr id="0" name=""/>
        <dsp:cNvSpPr/>
      </dsp:nvSpPr>
      <dsp:spPr>
        <a:xfrm>
          <a:off x="2040439" y="1750833"/>
          <a:ext cx="1351141" cy="1589578"/>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AF43B9F6-D083-471C-813B-C9CA8FC771FA}">
      <dsp:nvSpPr>
        <dsp:cNvPr id="0" name=""/>
        <dsp:cNvSpPr/>
      </dsp:nvSpPr>
      <dsp:spPr>
        <a:xfrm>
          <a:off x="2107996" y="1814416"/>
          <a:ext cx="1216027" cy="1033225"/>
        </a:xfrm>
        <a:prstGeom prst="rect">
          <a:avLst/>
        </a:prstGeom>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C7A05BC-D0C6-4F9B-AE06-C5C2C658FF7D}">
      <dsp:nvSpPr>
        <dsp:cNvPr id="0" name=""/>
        <dsp:cNvSpPr/>
      </dsp:nvSpPr>
      <dsp:spPr>
        <a:xfrm>
          <a:off x="2107996" y="2847641"/>
          <a:ext cx="1216027" cy="429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Planning</a:t>
          </a:r>
        </a:p>
      </dsp:txBody>
      <dsp:txXfrm>
        <a:off x="2107996" y="2847641"/>
        <a:ext cx="1216027" cy="429186"/>
      </dsp:txXfrm>
    </dsp:sp>
  </dsp:spTree>
</dsp:drawing>
</file>

<file path=ppt/diagrams/layout1.xml><?xml version="1.0" encoding="utf-8"?>
<dgm:layoutDef xmlns:dgm="http://schemas.openxmlformats.org/drawingml/2006/diagram" xmlns:a="http://schemas.openxmlformats.org/drawingml/2006/main" uniqueId="urn:microsoft.com/office/officeart/2008/layout/CaptionedPictures">
  <dgm:title val=""/>
  <dgm:desc val=""/>
  <dgm:catLst>
    <dgm:cat type="picture" pri="5000"/>
    <dgm:cat type="pictureconvert" pri="5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Name0">
    <dgm:varLst>
      <dgm:chMax/>
      <dgm:chPref/>
      <dgm:dir/>
    </dgm:varLst>
    <dgm:choose name="Name1">
      <dgm:if name="Name2" func="var" arg="dir" op="equ" val="norm">
        <dgm:alg type="snake">
          <dgm:param type="off" val="ctr"/>
        </dgm:alg>
      </dgm:if>
      <dgm:else name="Name3">
        <dgm:alg type="snake">
          <dgm:param type="grDir" val="tR"/>
          <dgm:param type="off" val="ctr"/>
        </dgm:alg>
      </dgm:else>
    </dgm:choose>
    <dgm:shape xmlns:r="http://schemas.openxmlformats.org/officeDocument/2006/relationships" r:blip="">
      <dgm:adjLst/>
    </dgm:shape>
    <dgm:constrLst>
      <dgm:constr type="primFontSz" for="des" forName="Parent" op="equ"/>
      <dgm:constr type="primFontSz" for="des" forName="Child" refType="primFontSz" refFor="des" refForName="Parent" op="lte"/>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val="1"/>
          <dgm:chPref val="1"/>
        </dgm:varLst>
        <dgm:alg type="composite">
          <dgm:param type="ar" val="0.85"/>
        </dgm:alg>
        <dgm:shape xmlns:r="http://schemas.openxmlformats.org/officeDocument/2006/relationships" r:blip="">
          <dgm:adjLst/>
        </dgm:shape>
        <dgm:constrLst>
          <dgm:constr type="l" for="ch" forName="Accent" refType="w" fact="0"/>
          <dgm:constr type="t" for="ch" forName="Accent" refType="h" fact="0"/>
          <dgm:constr type="w" for="ch" forName="Accent" refType="w"/>
          <dgm:constr type="h" for="ch" forName="Accent" refType="h"/>
          <dgm:constr type="l" for="ch" forName="Image" refType="w" fact="0.05"/>
          <dgm:constr type="t" for="ch" forName="Image" refType="h" fact="0.04"/>
          <dgm:constr type="w" for="ch" forName="Image" refType="w" fact="0.9"/>
          <dgm:constr type="h" for="ch" forName="Image" refType="h" fact="0.65"/>
          <dgm:constr type="l" for="ch" forName="ChildComposite" refType="w" fact="0.05"/>
          <dgm:constr type="t" for="ch" forName="ChildComposite" refType="h" fact="0.69"/>
          <dgm:constr type="w" for="ch" forName="ChildComposite" refType="w" fact="0.9"/>
          <dgm:constr type="h" for="ch" forName="ChildComposite" refType="h" fact="0.27"/>
        </dgm:constrLst>
        <dgm:layoutNode name="Accent" styleLbl="trAlignAcc1">
          <dgm:varLst>
            <dgm:chMax val="0"/>
            <dgm:chPref val="0"/>
          </dgm:varLst>
          <dgm:alg type="sp"/>
          <dgm:shape xmlns:r="http://schemas.openxmlformats.org/officeDocument/2006/relationships" type="rect" r:blip="">
            <dgm:adjLst/>
          </dgm:shape>
          <dgm:presOf/>
        </dgm:layoutNode>
        <dgm:layoutNode name="Image" styleLbl="alignImgPlace1">
          <dgm:varLst>
            <dgm:chMax val="0"/>
            <dgm:chPref val="0"/>
          </dgm:varLst>
          <dgm:alg type="sp"/>
          <dgm:shape xmlns:r="http://schemas.openxmlformats.org/officeDocument/2006/relationships" type="rect" r:blip="" blipPhldr="1">
            <dgm:adjLst/>
          </dgm:shape>
          <dgm:presOf/>
        </dgm:layoutNode>
        <dgm:layoutNode name="ChildComposite">
          <dgm:alg type="composite"/>
          <dgm:shape xmlns:r="http://schemas.openxmlformats.org/officeDocument/2006/relationships" r:blip="">
            <dgm:adjLst/>
          </dgm:shape>
          <dgm:choose name="Name4">
            <dgm:if name="Name5" axis="ch" ptType="node" func="cnt" op="gte" val="1">
              <dgm:constrLst>
                <dgm:constr type="l" for="ch" forName="Parent" refType="w" fact="0"/>
                <dgm:constr type="t" for="ch" forName="Parent" refType="h" fact="0"/>
                <dgm:constr type="w" for="ch" forName="Parent" refType="w"/>
                <dgm:constr type="h" for="ch" forName="Parent" refType="h" fact="0.3704"/>
                <dgm:constr type="l" for="ch" forName="Child" refType="w" fact="0"/>
                <dgm:constr type="t" for="ch" forName="Child" refType="h" fact="0.3704"/>
                <dgm:constr type="w" for="ch" forName="Child" refType="w"/>
                <dgm:constr type="h" for="ch" forName="Child" refType="h" fact="0.6296"/>
              </dgm:constrLst>
            </dgm:if>
            <dgm:else name="Name6">
              <dgm:constrLst>
                <dgm:constr type="l" for="ch" forName="Parent" refType="w" fact="0"/>
                <dgm:constr type="t" for="ch" forName="Parent" refType="h" fact="0"/>
                <dgm:constr type="w" for="ch" forName="Parent" refType="w"/>
                <dgm:constr type="h" for="ch" forName="Parent" refType="h"/>
                <dgm:constr type="l" for="ch" forName="Child" refType="w" fact="0"/>
                <dgm:constr type="t" for="ch" forName="Child" refType="h" fact="0"/>
                <dgm:constr type="w" for="ch" forName="Child" refType="w" fact="0"/>
                <dgm:constr type="h" for="ch" forName="Child" refType="h" fact="0"/>
              </dgm:constrLst>
            </dgm:else>
          </dgm:choose>
          <dgm:layoutNode name="Child" styleLbl="node1">
            <dgm:varLst>
              <dgm:chMax val="0"/>
              <dgm:chPref val="0"/>
              <dgm:bulletEnabled val="1"/>
            </dgm:varLst>
            <dgm:choose name="Name7">
              <dgm:if name="Name8" axis="ch" ptType="node" func="cnt" op="gt" val="1">
                <dgm:alg type="tx">
                  <dgm:param type="parTxLTRAlign" val="l"/>
                  <dgm:param type="parTxRTLAlign" val="r"/>
                  <dgm:param type="txAnchorVert" val="mid"/>
                  <dgm:param type="txAnchorVertCh" val="mid"/>
                </dgm:alg>
              </dgm:if>
              <dgm:else name="Name9">
                <dgm:alg type="tx">
                  <dgm:param type="parTxLTRAlign" val="ctr"/>
                  <dgm:param type="parTxRTLAlign" val="ctr"/>
                  <dgm:param type="shpTxLTRAlignCh" val="l"/>
                  <dgm:param type="shpTxRTLAlignCh" val="r"/>
                  <dgm:param type="txAnchorVert" val="mid"/>
                  <dgm:param type="txAnchorVertCh" val="mid"/>
                </dgm:alg>
              </dgm:else>
            </dgm:choose>
            <dgm:choose name="Name10">
              <dgm:if name="Name11" axis="ch" ptType="node" func="cnt" op="gte" val="1">
                <dgm:shape xmlns:r="http://schemas.openxmlformats.org/officeDocument/2006/relationships" type="rect" r:blip="">
                  <dgm:adjLst/>
                </dgm:shape>
              </dgm:if>
              <dgm:else name="Name12">
                <dgm:shape xmlns:r="http://schemas.openxmlformats.org/officeDocument/2006/relationships" type="rect" r:blip="" hideGeom="1">
                  <dgm:adjLst/>
                </dgm:shape>
              </dgm:else>
            </dgm:choose>
            <dgm:choose name="Name13">
              <dgm:if name="Name14" axis="ch" ptType="node" func="cnt" op="gte" val="1">
                <dgm:presOf axis="des" ptType="node"/>
              </dgm:if>
              <dgm:else name="Name15">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 styleLbl="revTx">
            <dgm:varLst>
              <dgm:chMax val="1"/>
              <dgm:chPref val="0"/>
              <dgm:bulletEnabled val="1"/>
            </dgm:varLst>
            <dgm:alg type="tx">
              <dgm:param type="shpTxLTRAlignCh" val="ctr"/>
              <dgm:param type="txAnchorVert" val="mid"/>
            </dgm:alg>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A80193-A50B-4EC8-B6CC-49C7C37860D0}" type="datetimeFigureOut">
              <a:rPr lang="en-US" smtClean="0"/>
              <a:t>4/8/2020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FB5653-2E50-42A7-8D03-03BA4AFDDDF4}" type="slidenum">
              <a:rPr lang="en-US" smtClean="0"/>
              <a:t>‹#›</a:t>
            </a:fld>
            <a:endParaRPr lang="en-US"/>
          </a:p>
        </p:txBody>
      </p:sp>
    </p:spTree>
    <p:extLst>
      <p:ext uri="{BB962C8B-B14F-4D97-AF65-F5344CB8AC3E}">
        <p14:creationId xmlns:p14="http://schemas.microsoft.com/office/powerpoint/2010/main" val="3870083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citiesspeak.org/2020/03/20/seeking-fema-assistance-to-the-covid-19-pandemic/"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clasp.org/publications/fact-sheet/covid-19-and-state-child-care-assistance-programs"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files.hudexchange.info/resources/documents/Eligible-ESG-Program-Costs-for-Infectious-Disease-Preparedness.pdf" TargetMode="External"/><Relationship Id="rId5" Type="http://schemas.openxmlformats.org/officeDocument/2006/relationships/hyperlink" Target="https://eclkc.ohs.acf.hhs.gov/physical-health/article/coronavirus-prevention-response" TargetMode="External"/><Relationship Id="rId4" Type="http://schemas.openxmlformats.org/officeDocument/2006/relationships/hyperlink" Target="https://www.acf.hhs.gov/ocs/resource/liheap-dcl-initial-covid-19-program-guidance"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dol.gov/newsroom/releases/eta/eta20200318"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www.sba.gov/disaster-assistance/coronavirus-covid-19"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https://www.sba.gov/funding-programs/loans/coronavirus-relief-options/sba-debt-relief" TargetMode="Externa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www.nortonrosefulbright.com/en/knowledge/publications/e51a0529/congress-cares-act"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1</a:t>
            </a:fld>
            <a:endParaRPr lang="en-US"/>
          </a:p>
        </p:txBody>
      </p:sp>
    </p:spTree>
    <p:extLst>
      <p:ext uri="{BB962C8B-B14F-4D97-AF65-F5344CB8AC3E}">
        <p14:creationId xmlns:p14="http://schemas.microsoft.com/office/powerpoint/2010/main" val="2047740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Internal</a:t>
            </a:r>
          </a:p>
        </p:txBody>
      </p:sp>
      <p:sp>
        <p:nvSpPr>
          <p:cNvPr id="4" name="Slide Number Placeholder 3"/>
          <p:cNvSpPr>
            <a:spLocks noGrp="1"/>
          </p:cNvSpPr>
          <p:nvPr>
            <p:ph type="sldNum" sz="quarter" idx="5"/>
          </p:nvPr>
        </p:nvSpPr>
        <p:spPr/>
        <p:txBody>
          <a:bodyPr/>
          <a:lstStyle/>
          <a:p>
            <a:fld id="{99FB5653-2E50-42A7-8D03-03BA4AFDDDF4}" type="slidenum">
              <a:rPr lang="en-US" smtClean="0"/>
              <a:t>11</a:t>
            </a:fld>
            <a:endParaRPr lang="en-US"/>
          </a:p>
        </p:txBody>
      </p:sp>
    </p:spTree>
    <p:extLst>
      <p:ext uri="{BB962C8B-B14F-4D97-AF65-F5344CB8AC3E}">
        <p14:creationId xmlns:p14="http://schemas.microsoft.com/office/powerpoint/2010/main" val="345687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Internal</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FB5653-2E50-42A7-8D03-03BA4AFDDDF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834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13</a:t>
            </a:fld>
            <a:endParaRPr lang="en-US"/>
          </a:p>
        </p:txBody>
      </p:sp>
    </p:spTree>
    <p:extLst>
      <p:ext uri="{BB962C8B-B14F-4D97-AF65-F5344CB8AC3E}">
        <p14:creationId xmlns:p14="http://schemas.microsoft.com/office/powerpoint/2010/main" val="584377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Internal</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FB5653-2E50-42A7-8D03-03BA4AFDDDF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4510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Disaster Relief Fund (DRF) is an appropriation against which FEMA can direct, coordinate, manage, and fund eligible response and recovery efforts associated with domestic major disasters and emergencies that overwhelm State resources pursuant to the Robert T. Stafford Disaster Relief and Emergency Assistance Act. Through the DRF, FEMA can fund authorized Federal disaster support activities as well as eligible State, territorial, tribal, and local actions, such as providing emergency protection and debris removal.  The DRF also funds: (1) the repair and restoration of qualifying disaster-damaged public infrastructure; (2) hazard mitigation initiatives; (3) financial assistance to eligible disaster survivors; and (4) Fire Management Assistance Grants for qualifying large forest or grassland wildfires.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accordance with section 502 of the Robert T. Stafford Disaster Relief and Emergency Assistance Act, 42 U.S.C. 5121-5207 (the “Stafford Act”),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Work with the State PA Representative and the FEMA Public Assistance Coordinator (PAC) Crew Leader who will be assigned to you to determine if facilities, work, and costs meet Public Assistance Program eligibility criteria under the Presidential National Emergency Declaration.</a:t>
            </a:r>
          </a:p>
          <a:p>
            <a:r>
              <a:rPr lang="en-US" sz="1200" b="0" i="0" kern="1200" dirty="0">
                <a:solidFill>
                  <a:schemeClr val="tx1"/>
                </a:solidFill>
                <a:effectLst/>
                <a:latin typeface="+mn-lt"/>
                <a:ea typeface="+mn-ea"/>
                <a:cs typeface="+mn-cs"/>
              </a:rPr>
              <a:t>Work with the FEMA PAC to help guide you through the steps to obtaining funding.</a:t>
            </a:r>
          </a:p>
          <a:p>
            <a:r>
              <a:rPr lang="en-US" sz="1200" b="0" i="0" kern="1200" dirty="0">
                <a:solidFill>
                  <a:schemeClr val="tx1"/>
                </a:solidFill>
                <a:effectLst/>
                <a:latin typeface="+mn-lt"/>
                <a:ea typeface="+mn-ea"/>
                <a:cs typeface="+mn-cs"/>
              </a:rPr>
              <a:t>The FEMA PAC Crew Leader will advise you on eligibility issues, obtain specialists to assist with projects, and approve certain project costs. </a:t>
            </a:r>
            <a:r>
              <a:rPr lang="en-US" dirty="0">
                <a:hlinkClick r:id="rId3"/>
              </a:rPr>
              <a:t>https://citiesspeak.org/2020/03/20/seeking-fema-assistance-to-the-covid-19-pandemic/</a:t>
            </a: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15</a:t>
            </a:fld>
            <a:endParaRPr lang="en-US"/>
          </a:p>
        </p:txBody>
      </p:sp>
    </p:spTree>
    <p:extLst>
      <p:ext uri="{BB962C8B-B14F-4D97-AF65-F5344CB8AC3E}">
        <p14:creationId xmlns:p14="http://schemas.microsoft.com/office/powerpoint/2010/main" val="16931426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Six directly funded localities (Chicago, Houston, Los Angeles County, New York City, Philadelphia, and Washington, DC)</a:t>
            </a:r>
          </a:p>
        </p:txBody>
      </p:sp>
      <p:sp>
        <p:nvSpPr>
          <p:cNvPr id="4" name="Slide Number Placeholder 3"/>
          <p:cNvSpPr>
            <a:spLocks noGrp="1"/>
          </p:cNvSpPr>
          <p:nvPr>
            <p:ph type="sldNum" sz="quarter" idx="5"/>
          </p:nvPr>
        </p:nvSpPr>
        <p:spPr/>
        <p:txBody>
          <a:bodyPr/>
          <a:lstStyle/>
          <a:p>
            <a:fld id="{99FB5653-2E50-42A7-8D03-03BA4AFDDDF4}" type="slidenum">
              <a:rPr lang="en-US" smtClean="0"/>
              <a:t>16</a:t>
            </a:fld>
            <a:endParaRPr lang="en-US"/>
          </a:p>
        </p:txBody>
      </p:sp>
    </p:spTree>
    <p:extLst>
      <p:ext uri="{BB962C8B-B14F-4D97-AF65-F5344CB8AC3E}">
        <p14:creationId xmlns:p14="http://schemas.microsoft.com/office/powerpoint/2010/main" val="1456467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FB5653-2E50-42A7-8D03-03BA4AFDDDF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87290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heavy" kern="1200" dirty="0">
                <a:solidFill>
                  <a:schemeClr val="tx1"/>
                </a:solidFill>
                <a:effectLst/>
                <a:latin typeface="+mn-lt"/>
                <a:ea typeface="+mn-ea"/>
                <a:cs typeface="+mn-cs"/>
              </a:rPr>
              <a:t>Social Services Resources </a:t>
            </a:r>
            <a:r>
              <a:rPr lang="en-US" sz="1200" kern="1200" dirty="0">
                <a:solidFill>
                  <a:schemeClr val="tx1"/>
                </a:solidFill>
                <a:effectLst/>
                <a:latin typeface="+mn-lt"/>
                <a:ea typeface="+mn-ea"/>
                <a:cs typeface="+mn-cs"/>
              </a:rPr>
              <a:t>including this $6.495 billion:</a:t>
            </a:r>
          </a:p>
          <a:p>
            <a:pPr lvl="0"/>
            <a:r>
              <a:rPr lang="en-US" sz="1200" kern="1200" dirty="0">
                <a:solidFill>
                  <a:schemeClr val="tx1"/>
                </a:solidFill>
                <a:effectLst/>
                <a:latin typeface="+mn-lt"/>
                <a:ea typeface="+mn-ea"/>
                <a:cs typeface="+mn-cs"/>
              </a:rPr>
              <a:t>$3.5 billion in Child Care and Development Grants; </a:t>
            </a:r>
            <a:r>
              <a:rPr lang="en-US" sz="1200" u="sng" kern="1200" dirty="0">
                <a:solidFill>
                  <a:schemeClr val="tx1"/>
                </a:solidFill>
                <a:effectLst/>
                <a:latin typeface="+mn-lt"/>
                <a:ea typeface="+mn-ea"/>
                <a:cs typeface="+mn-cs"/>
                <a:hlinkClick r:id="rId3"/>
              </a:rPr>
              <a:t>funding to states</a:t>
            </a:r>
            <a:r>
              <a:rPr lang="en-US" sz="1200" kern="1200" dirty="0">
                <a:solidFill>
                  <a:schemeClr val="tx1"/>
                </a:solidFill>
                <a:effectLst/>
                <a:latin typeface="+mn-lt"/>
                <a:ea typeface="+mn-ea"/>
                <a:cs typeface="+mn-cs"/>
              </a:rPr>
              <a:t> for childcare subsidies</a:t>
            </a:r>
          </a:p>
          <a:p>
            <a:pPr lvl="0"/>
            <a:r>
              <a:rPr lang="en-US" sz="1200" kern="1200" dirty="0">
                <a:solidFill>
                  <a:schemeClr val="tx1"/>
                </a:solidFill>
                <a:effectLst/>
                <a:latin typeface="+mn-lt"/>
                <a:ea typeface="+mn-ea"/>
                <a:cs typeface="+mn-cs"/>
              </a:rPr>
              <a:t>$1 billion in Community Service Block Grants; funds state-administered network of local agencies providing services to low-income Americans</a:t>
            </a:r>
          </a:p>
          <a:p>
            <a:pPr lvl="0"/>
            <a:r>
              <a:rPr lang="en-US" sz="1200" kern="1200" dirty="0">
                <a:solidFill>
                  <a:schemeClr val="tx1"/>
                </a:solidFill>
                <a:effectLst/>
                <a:latin typeface="+mn-lt"/>
                <a:ea typeface="+mn-ea"/>
                <a:cs typeface="+mn-cs"/>
              </a:rPr>
              <a:t>$900 million in Low Income Housing Energy Assistance Program (LIHEAP) funding; funding for </a:t>
            </a:r>
            <a:r>
              <a:rPr lang="en-US" sz="1200" b="0" i="0" kern="1200" dirty="0">
                <a:solidFill>
                  <a:schemeClr val="tx1"/>
                </a:solidFill>
                <a:effectLst/>
                <a:latin typeface="+mn-lt"/>
                <a:ea typeface="+mn-ea"/>
                <a:cs typeface="+mn-cs"/>
              </a:rPr>
              <a:t>provides critical financial assistance to low-income families in order to heat or cool their homes during times of extreme </a:t>
            </a:r>
            <a:r>
              <a:rPr lang="en-US" sz="1200" b="0" i="0" kern="1200" dirty="0" err="1">
                <a:solidFill>
                  <a:schemeClr val="tx1"/>
                </a:solidFill>
                <a:effectLst/>
                <a:latin typeface="+mn-lt"/>
                <a:ea typeface="+mn-ea"/>
                <a:cs typeface="+mn-cs"/>
              </a:rPr>
              <a:t>weathe</a:t>
            </a:r>
            <a:r>
              <a:rPr lang="en-US" sz="1200" kern="1200" dirty="0">
                <a:solidFill>
                  <a:schemeClr val="tx1"/>
                </a:solidFill>
                <a:effectLst/>
                <a:latin typeface="+mn-lt"/>
                <a:ea typeface="+mn-ea"/>
                <a:cs typeface="+mn-cs"/>
              </a:rPr>
              <a:t> </a:t>
            </a:r>
            <a:r>
              <a:rPr lang="en-US" sz="1200" u="sng" kern="1200" dirty="0">
                <a:solidFill>
                  <a:schemeClr val="tx1"/>
                </a:solidFill>
                <a:effectLst/>
                <a:latin typeface="+mn-lt"/>
                <a:ea typeface="+mn-ea"/>
                <a:cs typeface="+mn-cs"/>
                <a:hlinkClick r:id="rId4"/>
              </a:rPr>
              <a:t>program administered by States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$750 million for Head Start; grants are awarded directly to public or private non-profit organizations, including community-based and faith-based organizations, or for-profit agencies within a community that wish to compete for funds – </a:t>
            </a:r>
            <a:r>
              <a:rPr lang="en-US" sz="1200" u="sng" kern="1200" dirty="0">
                <a:solidFill>
                  <a:schemeClr val="tx1"/>
                </a:solidFill>
                <a:effectLst/>
                <a:latin typeface="+mn-lt"/>
                <a:ea typeface="+mn-ea"/>
                <a:cs typeface="+mn-cs"/>
                <a:hlinkClick r:id="rId5"/>
              </a:rPr>
              <a:t>COVID-19 response</a:t>
            </a:r>
            <a:r>
              <a:rPr lang="en-US" sz="1200" kern="1200" dirty="0">
                <a:solidFill>
                  <a:schemeClr val="tx1"/>
                </a:solidFill>
                <a:effectLst/>
                <a:latin typeface="+mn-lt"/>
                <a:ea typeface="+mn-ea"/>
                <a:cs typeface="+mn-cs"/>
              </a:rPr>
              <a:t> has created flexibility in Child and Adult Care Food Program to allow distribution of meals and snacks</a:t>
            </a:r>
          </a:p>
          <a:p>
            <a:r>
              <a:rPr lang="en-US" sz="1200" b="1" u="heavy" kern="1200" dirty="0">
                <a:solidFill>
                  <a:schemeClr val="tx1"/>
                </a:solidFill>
                <a:effectLst/>
                <a:latin typeface="+mn-lt"/>
                <a:ea typeface="+mn-ea"/>
                <a:cs typeface="+mn-cs"/>
              </a:rPr>
              <a:t>Housing Assistance Resources </a:t>
            </a:r>
            <a:r>
              <a:rPr lang="en-US" sz="1200" kern="1200" dirty="0">
                <a:solidFill>
                  <a:schemeClr val="tx1"/>
                </a:solidFill>
                <a:effectLst/>
                <a:latin typeface="+mn-lt"/>
                <a:ea typeface="+mn-ea"/>
                <a:cs typeface="+mn-cs"/>
              </a:rPr>
              <a:t>including this $5.935 billion:</a:t>
            </a:r>
          </a:p>
          <a:p>
            <a:pPr lvl="0"/>
            <a:r>
              <a:rPr lang="en-US" sz="1200" kern="1200" dirty="0">
                <a:solidFill>
                  <a:schemeClr val="tx1"/>
                </a:solidFill>
                <a:effectLst/>
                <a:latin typeface="+mn-lt"/>
                <a:ea typeface="+mn-ea"/>
                <a:cs typeface="+mn-cs"/>
              </a:rPr>
              <a:t>$4 billion for HUD Homeless Assistance Grants; distributed to states and locals through the </a:t>
            </a:r>
            <a:r>
              <a:rPr lang="en-US" sz="1200" u="sng" kern="1200" dirty="0">
                <a:solidFill>
                  <a:schemeClr val="tx1"/>
                </a:solidFill>
                <a:effectLst/>
                <a:latin typeface="+mn-lt"/>
                <a:ea typeface="+mn-ea"/>
                <a:cs typeface="+mn-cs"/>
                <a:hlinkClick r:id="rId6"/>
              </a:rPr>
              <a:t>Emergency Solutions Grant</a:t>
            </a:r>
            <a:r>
              <a:rPr lang="en-US" sz="1200" kern="1200" dirty="0">
                <a:solidFill>
                  <a:schemeClr val="tx1"/>
                </a:solidFill>
                <a:effectLst/>
                <a:latin typeface="+mn-lt"/>
                <a:ea typeface="+mn-ea"/>
                <a:cs typeface="+mn-cs"/>
              </a:rPr>
              <a:t> – formula grant; states must subgrant all of their ESG funds to local government or non-profits orgs; some cities receives ESG formula grants  bill eliminates requirements for matching funds, local planning, and procurement standards. It eliminates the cap on shelter funding. It eliminates habitability and environmental review standards for temporary emergency shelters. It allows up to ten percent of the funding to be used for administration. - </a:t>
            </a:r>
          </a:p>
          <a:p>
            <a:pPr lvl="0"/>
            <a:r>
              <a:rPr lang="en-US" sz="1200" kern="1200" dirty="0">
                <a:solidFill>
                  <a:schemeClr val="tx1"/>
                </a:solidFill>
                <a:effectLst/>
                <a:latin typeface="+mn-lt"/>
                <a:ea typeface="+mn-ea"/>
                <a:cs typeface="+mn-cs"/>
              </a:rPr>
              <a:t>$1.25 billion in HUD tenant-based and $1 billion in project-based rental assistance resources;</a:t>
            </a:r>
          </a:p>
          <a:p>
            <a:pPr fontAlgn="base"/>
            <a:r>
              <a:rPr lang="en-US" sz="1200" kern="1200" dirty="0">
                <a:solidFill>
                  <a:schemeClr val="tx1"/>
                </a:solidFill>
                <a:effectLst/>
                <a:latin typeface="+mn-lt"/>
                <a:ea typeface="+mn-ea"/>
                <a:cs typeface="+mn-cs"/>
              </a:rPr>
              <a:t>$685 million for public housing authority operations </a:t>
            </a:r>
            <a:r>
              <a:rPr lang="en-US" dirty="0"/>
              <a:t>to maintain normal operations and take other necessary actions while the public housing program is impacted by COVID-19. Amounts are to be distributed using the operating fund formula and, through December 31, 2020, all public housing capital and operating funds (other than any amounts in prior appropriations acts that are set-asides) can be used flexibly for any eligible capital or operating fund activities and for other expenses related to COVID-19, including supporting the health and safety of residents and activities to support education and child care for impacted families. HUD may extend this flexibility period for additional 12-month </a:t>
            </a:r>
            <a:r>
              <a:rPr lang="en-US" dirty="0" err="1"/>
              <a:t>increments.Operating</a:t>
            </a:r>
            <a:r>
              <a:rPr lang="en-US" dirty="0"/>
              <a:t> Funds can be used to cover staff labor hours for planning and response, PPE, and cleaning supplies such as disinfectants, sanitizers, etc. If a PHA chooses to contract out specialized cleaning services, operating subsidy can be used. Additionally, Operating Funds may be used for costs to transport staff to perform essential functions.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18</a:t>
            </a:fld>
            <a:endParaRPr lang="en-US"/>
          </a:p>
        </p:txBody>
      </p:sp>
    </p:spTree>
    <p:extLst>
      <p:ext uri="{BB962C8B-B14F-4D97-AF65-F5344CB8AC3E}">
        <p14:creationId xmlns:p14="http://schemas.microsoft.com/office/powerpoint/2010/main" val="2575063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FB5653-2E50-42A7-8D03-03BA4AFDDDF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83046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/operating funds Distributed using the operating fund formula and, through December 31, 2020, all public housing capital and operating funds (other than any amounts in prior appropriations acts that are set-asides) can be used flexibly for any eligible capital or operating fund activities and for other expenses related to COVID-19, including supporting the health and safety of residents and activities to support education and child care for impacted families. HUD may extend this flexibility period for additional 12-month increments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Authorizes HUD to define new eligible expenditures for Section 8 tenant-based assistance, in addition to currently authorized expenditures, to include “activities to support or maintain the health and safety of assisted individuals and families, and costs related to retention and support of participating owners.”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Enhanced flexibility and broad discretion for waivers or changes to requirements out of COVID-19 related necessity, other than fair housing, nondiscrimination, labor standards and environmental requirements</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FB5653-2E50-42A7-8D03-03BA4AFDDDF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4919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2</a:t>
            </a:fld>
            <a:endParaRPr lang="en-US"/>
          </a:p>
        </p:txBody>
      </p:sp>
    </p:spTree>
    <p:extLst>
      <p:ext uri="{BB962C8B-B14F-4D97-AF65-F5344CB8AC3E}">
        <p14:creationId xmlns:p14="http://schemas.microsoft.com/office/powerpoint/2010/main" val="38102902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CDBG is a flexible community and economic development program administered by the Department of Housing and Urban Development (HUD) that provides formula-based block grant funding to “entitlement communities”—broadly, cities with populations of 50,000 or greater, or urban counties of 200,000— which makes up approximately 70% of CDBG spending, and to the states and territories, which </a:t>
            </a:r>
            <a:r>
              <a:rPr lang="en-US" dirty="0" err="1"/>
              <a:t>suballocate</a:t>
            </a:r>
            <a:r>
              <a:rPr lang="en-US" dirty="0"/>
              <a:t> funds to non-entitlement communities.</a:t>
            </a:r>
          </a:p>
          <a:p>
            <a:endParaRPr lang="en-US" dirty="0"/>
          </a:p>
          <a:p>
            <a:r>
              <a:rPr lang="en-US" dirty="0"/>
              <a:t>The CARES Act allocates $1 billion specifically to states, $2 billion to previous grantees in Fiscal Year 2020, and $2 billion “directly to the State or unit of general local government, at the discretion of the Secretary,” prioritizing the following: risk of transmission of coronavirus, number of cases compared to national average, and economic and housing market disruptions from it. $10 million of this will go towards technical assistance and capacity building. </a:t>
            </a:r>
          </a:p>
          <a:p>
            <a:endParaRPr lang="en-US" dirty="0"/>
          </a:p>
          <a:p>
            <a:r>
              <a:rPr lang="en-US" dirty="0"/>
              <a:t>Buildings and Improvements, Including Public Facilities:</a:t>
            </a:r>
          </a:p>
          <a:p>
            <a:r>
              <a:rPr lang="en-US" dirty="0"/>
              <a:t>Construct a facility for testing, diagnosis, or treatment. Rehabilitate a community facility to establish an infectious disease treatment clinic. </a:t>
            </a:r>
          </a:p>
          <a:p>
            <a:r>
              <a:rPr lang="en-US" dirty="0"/>
              <a:t>Acquire and rehabilitate, or construct, a group living facility that may be used to centralize patients undergoing treatment. Rehabilitation of buildings and improvements (including interim assistance). </a:t>
            </a:r>
          </a:p>
          <a:p>
            <a:r>
              <a:rPr lang="en-US" dirty="0"/>
              <a:t>Rehabilitate a commercial building or closed school building to establish an infectious disease treatment clinic, e.g., by replacing the HVAC system. </a:t>
            </a:r>
          </a:p>
          <a:p>
            <a:r>
              <a:rPr lang="en-US" dirty="0"/>
              <a:t>Acquire, and quickly rehabilitate (if necessary) a motel or hotel building to expand capacity of hospitals to accommodate isolation of patients during recovery. </a:t>
            </a:r>
          </a:p>
          <a:p>
            <a:r>
              <a:rPr lang="en-US" dirty="0"/>
              <a:t>Make interim improvements to private properties to enable an individual patient to remain quarantined on a temporary basis. </a:t>
            </a:r>
          </a:p>
          <a:p>
            <a:endParaRPr lang="en-US" dirty="0"/>
          </a:p>
          <a:p>
            <a:r>
              <a:rPr lang="en-US" dirty="0"/>
              <a:t>Assistance to Businesses, including Special Economic Development Assistance </a:t>
            </a:r>
          </a:p>
          <a:p>
            <a:r>
              <a:rPr lang="en-US" dirty="0"/>
              <a:t>Provide grants or loans to support new businesses or business expansion to create jobs and manufacture medical supplies necessary to respond to infectious disease. </a:t>
            </a:r>
          </a:p>
          <a:p>
            <a:r>
              <a:rPr lang="en-US" dirty="0"/>
              <a:t>Avoid job loss caused by business closures related to social distancing by providing short-term working capital assistance to small businesses to enable retention of jobs held by low- and moderate-income persons. </a:t>
            </a:r>
          </a:p>
          <a:p>
            <a:r>
              <a:rPr lang="en-US" dirty="0"/>
              <a:t>Provide technical assistance, grants, loans, and other financial assistance to establish, stabilize, and expand microenterprises that provide medical, food delivery, cleaning, and other services to support home health and quarantine. </a:t>
            </a:r>
          </a:p>
          <a:p>
            <a:endParaRPr lang="en-US" dirty="0"/>
          </a:p>
          <a:p>
            <a:r>
              <a:rPr lang="en-US" dirty="0"/>
              <a:t>Public Services (Capped at 15 percent)</a:t>
            </a:r>
          </a:p>
          <a:p>
            <a:r>
              <a:rPr lang="en-US" dirty="0"/>
              <a:t>Carry out job training to expand the pool of health care workers and technicians that are available to treat disease within a community. </a:t>
            </a:r>
          </a:p>
          <a:p>
            <a:r>
              <a:rPr lang="en-US" dirty="0"/>
              <a:t>Provide testing, diagnosis or other services at a fixed or mobile location. Increase the capacity and availability of targeted health services for infectious disease response within existing health facilities. </a:t>
            </a:r>
          </a:p>
          <a:p>
            <a:r>
              <a:rPr lang="en-US" dirty="0"/>
              <a:t>Provide equipment, supplies, and materials necessary to carry-out a public service. </a:t>
            </a:r>
          </a:p>
          <a:p>
            <a:r>
              <a:rPr lang="en-US" dirty="0"/>
              <a:t>Deliver meals on wheels to quarantined individuals or individuals that need to maintain social distancing due to medical vulnerabilities. </a:t>
            </a:r>
          </a:p>
          <a:p>
            <a:endParaRPr lang="en-US" dirty="0"/>
          </a:p>
          <a:p>
            <a:r>
              <a:rPr lang="en-US" dirty="0"/>
              <a:t>Planning, Capacity Building, and Technical Assistance </a:t>
            </a:r>
          </a:p>
          <a:p>
            <a:r>
              <a:rPr lang="en-US" dirty="0"/>
              <a:t>If you are an entitlement community, you can gather data and develop non-project specific emergency infectious disease response plans.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FB5653-2E50-42A7-8D03-03BA4AFDDDF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0882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$100 million in grant funding to states for </a:t>
            </a:r>
            <a:r>
              <a:rPr lang="en-US" sz="1200" u="sng" kern="1200" dirty="0">
                <a:solidFill>
                  <a:schemeClr val="tx1"/>
                </a:solidFill>
                <a:effectLst/>
                <a:latin typeface="+mn-lt"/>
                <a:ea typeface="+mn-ea"/>
                <a:cs typeface="+mn-cs"/>
                <a:hlinkClick r:id="rId3"/>
              </a:rPr>
              <a:t>Disaster Recovery Dislocated Worker Grants</a:t>
            </a:r>
            <a:r>
              <a:rPr lang="en-US" sz="1200" kern="1200" dirty="0">
                <a:solidFill>
                  <a:schemeClr val="tx1"/>
                </a:solidFill>
                <a:effectLst/>
                <a:latin typeface="+mn-lt"/>
                <a:ea typeface="+mn-ea"/>
                <a:cs typeface="+mn-cs"/>
              </a:rPr>
              <a:t> to provide eligible participants with both disaster-relief employment and employment and training activities. These participants can include dislocated workers, workers who were laid-off as a result of the disaster, self-employed individuals who are unemployed or underemployed as a result of the disaster, and long-term unemployed individuals.</a:t>
            </a:r>
          </a:p>
          <a:p>
            <a:endParaRPr lang="en-US" sz="1200" kern="1200" dirty="0">
              <a:solidFill>
                <a:schemeClr val="tx1"/>
              </a:solidFill>
              <a:effectLst/>
              <a:latin typeface="+mn-lt"/>
              <a:ea typeface="+mn-ea"/>
              <a:cs typeface="+mn-cs"/>
            </a:endParaRPr>
          </a:p>
          <a:p>
            <a:r>
              <a:rPr lang="en-US" dirty="0"/>
              <a:t>This funding will be distributed to airports to prevent, prepare for, and respond to the impacts of the COVID-19 public health emergency.</a:t>
            </a:r>
          </a:p>
        </p:txBody>
      </p:sp>
      <p:sp>
        <p:nvSpPr>
          <p:cNvPr id="4" name="Slide Number Placeholder 3"/>
          <p:cNvSpPr>
            <a:spLocks noGrp="1"/>
          </p:cNvSpPr>
          <p:nvPr>
            <p:ph type="sldNum" sz="quarter" idx="5"/>
          </p:nvPr>
        </p:nvSpPr>
        <p:spPr/>
        <p:txBody>
          <a:bodyPr/>
          <a:lstStyle/>
          <a:p>
            <a:fld id="{99FB5653-2E50-42A7-8D03-03BA4AFDDDF4}" type="slidenum">
              <a:rPr lang="en-US" smtClean="0"/>
              <a:t>22</a:t>
            </a:fld>
            <a:endParaRPr lang="en-US"/>
          </a:p>
        </p:txBody>
      </p:sp>
    </p:spTree>
    <p:extLst>
      <p:ext uri="{BB962C8B-B14F-4D97-AF65-F5344CB8AC3E}">
        <p14:creationId xmlns:p14="http://schemas.microsoft.com/office/powerpoint/2010/main" val="35024427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CARES Act provides $1.5 billion in disaster economic recovery funding for the EAA program. This amount is nearly five times the recent annual appropriation for EDA. In FY2020, Congress appropriated $333 million for programs and administration of the EDA (P.L. 116-93), with $37 million of its FY2020 appropriations allocated to the EAA program.</a:t>
            </a:r>
          </a:p>
          <a:p>
            <a:endParaRPr lang="en-US" dirty="0"/>
          </a:p>
          <a:p>
            <a:r>
              <a:rPr lang="en-US" dirty="0"/>
              <a:t>State and local governments may face budget shortfalls as a result of the coronavirus because of declining revenues and increased demand for services. EDA’s role in the pandemic response will likely emphasize coordinated, long-term, regional, and strategic responses to economic recovery. Short-term responses to address budget shortfalls or proposals to address rural residential infrastructure needs are not likely to be competitive in the EAA program. In prior rounds of Disaster Supplemental Notice of Funding Opportunities, EDA sought proposals that created “resiliency” in order to respond to future economic shocks. </a:t>
            </a:r>
          </a:p>
          <a:p>
            <a:endParaRPr lang="en-US" dirty="0"/>
          </a:p>
          <a:p>
            <a:r>
              <a:rPr lang="en-US" dirty="0"/>
              <a:t>The strength of the nexus to the disaster is drawn from the consequences of the relevant disaster(s) and the intended project outcomes that fulfill the community’s specific </a:t>
            </a:r>
            <a:r>
              <a:rPr lang="en-US" dirty="0" err="1"/>
              <a:t>postdisaster</a:t>
            </a:r>
            <a:r>
              <a:rPr lang="en-US" dirty="0"/>
              <a:t> needs</a:t>
            </a:r>
          </a:p>
          <a:p>
            <a:endParaRPr lang="en-US" dirty="0"/>
          </a:p>
          <a:p>
            <a:r>
              <a:rPr lang="en-US" dirty="0"/>
              <a:t>EDR’s are recommending that any jurisdictions with an active RLF immediately apply to recapitalize; also encouraging local governments to pursue new RLF funding regardless of eligibility under current distress criteria</a:t>
            </a:r>
          </a:p>
        </p:txBody>
      </p:sp>
      <p:sp>
        <p:nvSpPr>
          <p:cNvPr id="4" name="Slide Number Placeholder 3"/>
          <p:cNvSpPr>
            <a:spLocks noGrp="1"/>
          </p:cNvSpPr>
          <p:nvPr>
            <p:ph type="sldNum" sz="quarter" idx="5"/>
          </p:nvPr>
        </p:nvSpPr>
        <p:spPr/>
        <p:txBody>
          <a:bodyPr/>
          <a:lstStyle/>
          <a:p>
            <a:fld id="{99FB5653-2E50-42A7-8D03-03BA4AFDDDF4}" type="slidenum">
              <a:rPr lang="en-US" smtClean="0"/>
              <a:t>23</a:t>
            </a:fld>
            <a:endParaRPr lang="en-US"/>
          </a:p>
        </p:txBody>
      </p:sp>
    </p:spTree>
    <p:extLst>
      <p:ext uri="{BB962C8B-B14F-4D97-AF65-F5344CB8AC3E}">
        <p14:creationId xmlns:p14="http://schemas.microsoft.com/office/powerpoint/2010/main" val="19867678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accent2"/>
              </a:buClr>
            </a:pPr>
            <a:r>
              <a:rPr lang="en-US" sz="1200" dirty="0"/>
              <a:t>Operating expenses incurred beginning January 20, 2020 for all rural and urban recipients are also eligible, including operating expenses to maintain transit services as well as paying for administrative leave for transit personnel due to reduced operations during an emergency</a:t>
            </a:r>
            <a:endParaRPr lang="en-US" sz="1200" strike="sngStrike" dirty="0">
              <a:solidFill>
                <a:srgbClr val="FF0000"/>
              </a:solidFill>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FB5653-2E50-42A7-8D03-03BA4AFDDDF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68384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no guidance available yet on Development Centers, WBC, or Minority Business Centers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stay-at-home order to help slow the spread of the coronavirus has crippled small businesses across the county.  The largest lifeline made available to provide relief to small businesses is the $349 </a:t>
            </a:r>
            <a:r>
              <a:rPr lang="en-US" sz="1200" b="1" kern="1200" dirty="0">
                <a:solidFill>
                  <a:schemeClr val="tx1"/>
                </a:solidFill>
                <a:effectLst/>
                <a:latin typeface="+mn-lt"/>
                <a:ea typeface="+mn-ea"/>
                <a:cs typeface="+mn-cs"/>
              </a:rPr>
              <a:t>Paycheck Protection Program</a:t>
            </a:r>
            <a:r>
              <a:rPr lang="en-US" sz="1200" kern="1200" dirty="0">
                <a:solidFill>
                  <a:schemeClr val="tx1"/>
                </a:solidFill>
                <a:effectLst/>
                <a:latin typeface="+mn-lt"/>
                <a:ea typeface="+mn-ea"/>
                <a:cs typeface="+mn-cs"/>
              </a:rPr>
              <a:t> established in the CARES Act to support job retention and other expenses of small businesses. Employers and nonprofit, tribal, and veterans’ organizations with 500 employees or less may request up to $10 million for cash-flow assistance. The SBA will forgive 100% of the loan if all employees are kept on the payroll for eight weeks and the money is used for payroll, rent, mortgage interest, or utilities not to exceed the principal amount of the loan.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CARES Act also introduced an expansion of the existing SBA Economic Injury Disaster Loan (EIDL) Program. The EIDL program provides working capital to small businesses via low-interest loans in amounts of up to $2 million.  In addition to EIDL loans, businesses may also apply for a $10,000 </a:t>
            </a:r>
            <a:r>
              <a:rPr lang="en-US" sz="1200" b="1" kern="1200" dirty="0">
                <a:solidFill>
                  <a:schemeClr val="tx1"/>
                </a:solidFill>
                <a:effectLst/>
                <a:latin typeface="+mn-lt"/>
                <a:ea typeface="+mn-ea"/>
                <a:cs typeface="+mn-cs"/>
              </a:rPr>
              <a:t>Emergency Economic Injury</a:t>
            </a:r>
            <a:r>
              <a:rPr lang="en-US" sz="1200" b="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Emergency Advance</a:t>
            </a:r>
            <a:r>
              <a:rPr lang="en-US" sz="1200" kern="1200" dirty="0">
                <a:solidFill>
                  <a:schemeClr val="tx1"/>
                </a:solidFill>
                <a:effectLst/>
                <a:latin typeface="+mn-lt"/>
                <a:ea typeface="+mn-ea"/>
                <a:cs typeface="+mn-cs"/>
              </a:rPr>
              <a:t>  that can be issued within three days of applying for an EIDL and will not need to be repaid by the borrower.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Application materials, borrower, and lender resources are all available on the SBA coronavirus </a:t>
            </a:r>
            <a:r>
              <a:rPr lang="en-US" sz="1200" u="sng" kern="1200" dirty="0">
                <a:solidFill>
                  <a:schemeClr val="tx1"/>
                </a:solidFill>
                <a:effectLst/>
                <a:latin typeface="+mn-lt"/>
                <a:ea typeface="+mn-ea"/>
                <a:cs typeface="+mn-cs"/>
                <a:hlinkClick r:id="rId3" tooltip="https://www.sba.gov/disaster-assistance/coronavirus-covid-19"/>
              </a:rPr>
              <a:t>webpage</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These programs in addition to IRS updated business tax provisions such the Peoples First Initiative and payroll tax deferments, </a:t>
            </a:r>
            <a:r>
              <a:rPr lang="en-US" sz="1200" u="sng" kern="1200" dirty="0">
                <a:solidFill>
                  <a:schemeClr val="tx1"/>
                </a:solidFill>
                <a:effectLst/>
                <a:latin typeface="+mn-lt"/>
                <a:ea typeface="+mn-ea"/>
                <a:cs typeface="+mn-cs"/>
                <a:hlinkClick r:id="rId4" tooltip="https://www.sba.gov/funding-programs/loans/coronavirus-relief-options/sba-debt-relief"/>
              </a:rPr>
              <a:t>debt relief options</a:t>
            </a:r>
            <a:r>
              <a:rPr lang="en-US" sz="1200" kern="1200" dirty="0">
                <a:solidFill>
                  <a:schemeClr val="tx1"/>
                </a:solidFill>
                <a:effectLst/>
                <a:latin typeface="+mn-lt"/>
                <a:ea typeface="+mn-ea"/>
                <a:cs typeface="+mn-cs"/>
              </a:rPr>
              <a:t>, technical assistance resources, and direct payments to individuals help to alleviate the uneven burden played on our small businesses. </a:t>
            </a:r>
          </a:p>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25</a:t>
            </a:fld>
            <a:endParaRPr lang="en-US"/>
          </a:p>
        </p:txBody>
      </p:sp>
    </p:spTree>
    <p:extLst>
      <p:ext uri="{BB962C8B-B14F-4D97-AF65-F5344CB8AC3E}">
        <p14:creationId xmlns:p14="http://schemas.microsoft.com/office/powerpoint/2010/main" val="8549111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26</a:t>
            </a:fld>
            <a:endParaRPr lang="en-US"/>
          </a:p>
        </p:txBody>
      </p:sp>
    </p:spTree>
    <p:extLst>
      <p:ext uri="{BB962C8B-B14F-4D97-AF65-F5344CB8AC3E}">
        <p14:creationId xmlns:p14="http://schemas.microsoft.com/office/powerpoint/2010/main" val="18597195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CARES Act provides $454 billion to Treasury’s Exchange Stabilization Fund for loans, loan guarantees, and investments through the Federal Reserve’s lending programs and facilities to support states, municipalities, and "eligible businesses." </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Goal to unlock $2-4 trillion in private lending in primarily direct loans (not permitted to be part of private sector syndicated loan, loan originated by a financial institution in the ordinary course of business, or securities or capital markets transaction</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Act does not address whether any loan guarantees and other federal assistance to provide liquidity for state and municipal debt through the Fed will be deemed a guaranty of municipal securities and run afoul of Internal Revenue Code Section 149(b), which bars even indirect federal guarantees of tax-exempt debt. If not clarified, application of Section 149(b) might further suppress the anticipated impact of the financial assistance for government borrowers, depending possibly on how liquidity is structured.</a:t>
            </a:r>
            <a:r>
              <a:rPr lang="en-US" dirty="0">
                <a:hlinkClick r:id="rId3"/>
              </a:rPr>
              <a:t> https://www.nortonrosefulbright.com/en/knowledge/publications/e51a0529/congress-cares-act</a:t>
            </a:r>
            <a:endParaRPr lang="en-US" dirty="0"/>
          </a:p>
          <a:p>
            <a:endParaRPr lang="en-US" dirty="0"/>
          </a:p>
          <a:p>
            <a:pPr fontAlgn="base"/>
            <a:r>
              <a:rPr lang="en-US" sz="1200" b="0" i="0" kern="1200" dirty="0">
                <a:solidFill>
                  <a:schemeClr val="tx1"/>
                </a:solidFill>
                <a:effectLst/>
                <a:latin typeface="+mn-lt"/>
                <a:ea typeface="+mn-ea"/>
                <a:cs typeface="+mn-cs"/>
              </a:rPr>
              <a:t>The Federal Reserve tiptoed into the market for municipal debt on Friday, a small move that economists, lawmakers and state treasurers say should be expanded as the coronavirus places huge financial pressure on local governments.</a:t>
            </a:r>
          </a:p>
          <a:p>
            <a:pPr fontAlgn="base"/>
            <a:r>
              <a:rPr lang="en-US" sz="1200" b="0" i="0" kern="1200" dirty="0">
                <a:solidFill>
                  <a:schemeClr val="tx1"/>
                </a:solidFill>
                <a:effectLst/>
                <a:latin typeface="+mn-lt"/>
                <a:ea typeface="+mn-ea"/>
                <a:cs typeface="+mn-cs"/>
              </a:rPr>
              <a:t>The Fed will now let banks tap cheap loans by pledging short-term, highly rated municipal debt as collateral. That gives banks an incentive to buy local debt from money market mutual funds, creating demand for securities that had become hard to trade amid broader financial turmoil.</a:t>
            </a:r>
          </a:p>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27</a:t>
            </a:fld>
            <a:endParaRPr lang="en-US"/>
          </a:p>
        </p:txBody>
      </p:sp>
    </p:spTree>
    <p:extLst>
      <p:ext uri="{BB962C8B-B14F-4D97-AF65-F5344CB8AC3E}">
        <p14:creationId xmlns:p14="http://schemas.microsoft.com/office/powerpoint/2010/main" val="35756143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States, tribes, and local governments are incurring huge new costs as they seek to contain and treat the coronavirus and respond to the virus-induced spike in joblessness and related human needs. At the same time, they’re projecting sharply lower tax revenues due to the widespread collapse of economic activity brought about by the virus’ spread and needed containment activities. If they respond to this dire fiscal crisis by laying off state and tribal employees, scaling back government contracts for businesses, and cutting public services and other forms of spending, those actions will make the recession worse. Tribes are uniquely vulnerable to the downturn since tribal businesses deeply affected by the virus and downturn, such as casinos, often generate vital government revenue for tribes to run programs such as public health and child care.</a:t>
            </a:r>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28</a:t>
            </a:fld>
            <a:endParaRPr lang="en-US"/>
          </a:p>
        </p:txBody>
      </p:sp>
    </p:spTree>
    <p:extLst>
      <p:ext uri="{BB962C8B-B14F-4D97-AF65-F5344CB8AC3E}">
        <p14:creationId xmlns:p14="http://schemas.microsoft.com/office/powerpoint/2010/main" val="527396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Request that Treasury develop guidance for the state recipients of the funding consistent with Congress’s intent that local governments with populations below 500,000 should receive their fair share of the remaining funding allocated to the state. Clearly, Congress intended to provide fiscal support not only to states and larger local jurisdictions, but also to acutely affected local jurisdictions with fewer than 500,000 residents.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While the statute requires paying state, tribal, and local governments within 30 days of enactment, we urge you to move much faster than that deadline, given the urgency of the budgetary issues faced by state, tribal, and local governments, especially those most acutely affected by the COVID-19 pandemic. </a:t>
            </a:r>
          </a:p>
          <a:p>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29</a:t>
            </a:fld>
            <a:endParaRPr lang="en-US"/>
          </a:p>
        </p:txBody>
      </p:sp>
    </p:spTree>
    <p:extLst>
      <p:ext uri="{BB962C8B-B14F-4D97-AF65-F5344CB8AC3E}">
        <p14:creationId xmlns:p14="http://schemas.microsoft.com/office/powerpoint/2010/main" val="7641336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30</a:t>
            </a:fld>
            <a:endParaRPr lang="en-US"/>
          </a:p>
        </p:txBody>
      </p:sp>
    </p:spTree>
    <p:extLst>
      <p:ext uri="{BB962C8B-B14F-4D97-AF65-F5344CB8AC3E}">
        <p14:creationId xmlns:p14="http://schemas.microsoft.com/office/powerpoint/2010/main" val="2046833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4</a:t>
            </a:fld>
            <a:endParaRPr lang="en-US"/>
          </a:p>
        </p:txBody>
      </p:sp>
    </p:spTree>
    <p:extLst>
      <p:ext uri="{BB962C8B-B14F-4D97-AF65-F5344CB8AC3E}">
        <p14:creationId xmlns:p14="http://schemas.microsoft.com/office/powerpoint/2010/main" val="2527641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FB5653-2E50-42A7-8D03-03BA4AFDDDF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33123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32</a:t>
            </a:fld>
            <a:endParaRPr lang="en-US"/>
          </a:p>
        </p:txBody>
      </p:sp>
    </p:spTree>
    <p:extLst>
      <p:ext uri="{BB962C8B-B14F-4D97-AF65-F5344CB8AC3E}">
        <p14:creationId xmlns:p14="http://schemas.microsoft.com/office/powerpoint/2010/main" val="2644786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5</a:t>
            </a:fld>
            <a:endParaRPr lang="en-US"/>
          </a:p>
        </p:txBody>
      </p:sp>
    </p:spTree>
    <p:extLst>
      <p:ext uri="{BB962C8B-B14F-4D97-AF65-F5344CB8AC3E}">
        <p14:creationId xmlns:p14="http://schemas.microsoft.com/office/powerpoint/2010/main" val="3454310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6</a:t>
            </a:fld>
            <a:endParaRPr lang="en-US"/>
          </a:p>
        </p:txBody>
      </p:sp>
    </p:spTree>
    <p:extLst>
      <p:ext uri="{BB962C8B-B14F-4D97-AF65-F5344CB8AC3E}">
        <p14:creationId xmlns:p14="http://schemas.microsoft.com/office/powerpoint/2010/main" val="2871884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Initial awards of $25 million went to 65 eligible jurisdictions that are on the approved but unfunded list</a:t>
            </a:r>
          </a:p>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7</a:t>
            </a:fld>
            <a:endParaRPr lang="en-US"/>
          </a:p>
        </p:txBody>
      </p:sp>
    </p:spTree>
    <p:extLst>
      <p:ext uri="{BB962C8B-B14F-4D97-AF65-F5344CB8AC3E}">
        <p14:creationId xmlns:p14="http://schemas.microsoft.com/office/powerpoint/2010/main" val="3155667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8</a:t>
            </a:fld>
            <a:endParaRPr lang="en-US"/>
          </a:p>
        </p:txBody>
      </p:sp>
    </p:spTree>
    <p:extLst>
      <p:ext uri="{BB962C8B-B14F-4D97-AF65-F5344CB8AC3E}">
        <p14:creationId xmlns:p14="http://schemas.microsoft.com/office/powerpoint/2010/main" val="2010004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9</a:t>
            </a:fld>
            <a:endParaRPr lang="en-US"/>
          </a:p>
        </p:txBody>
      </p:sp>
    </p:spTree>
    <p:extLst>
      <p:ext uri="{BB962C8B-B14F-4D97-AF65-F5344CB8AC3E}">
        <p14:creationId xmlns:p14="http://schemas.microsoft.com/office/powerpoint/2010/main" val="528508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FB5653-2E50-42A7-8D03-03BA4AFDDDF4}" type="slidenum">
              <a:rPr lang="en-US" smtClean="0"/>
              <a:t>10</a:t>
            </a:fld>
            <a:endParaRPr lang="en-US"/>
          </a:p>
        </p:txBody>
      </p:sp>
    </p:spTree>
    <p:extLst>
      <p:ext uri="{BB962C8B-B14F-4D97-AF65-F5344CB8AC3E}">
        <p14:creationId xmlns:p14="http://schemas.microsoft.com/office/powerpoint/2010/main" val="1697620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F1ABB9-CB4A-4B52-9D83-EBD3F5CAE9B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C5FD0-7C42-4A76-BEE8-C0AC3F7DF7FD}" type="slidenum">
              <a:rPr lang="en-US" smtClean="0"/>
              <a:t>‹#›</a:t>
            </a:fld>
            <a:endParaRPr lang="en-US"/>
          </a:p>
        </p:txBody>
      </p:sp>
    </p:spTree>
    <p:extLst>
      <p:ext uri="{BB962C8B-B14F-4D97-AF65-F5344CB8AC3E}">
        <p14:creationId xmlns:p14="http://schemas.microsoft.com/office/powerpoint/2010/main" val="3984654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F1ABB9-CB4A-4B52-9D83-EBD3F5CAE9B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C5FD0-7C42-4A76-BEE8-C0AC3F7DF7FD}" type="slidenum">
              <a:rPr lang="en-US" smtClean="0"/>
              <a:t>‹#›</a:t>
            </a:fld>
            <a:endParaRPr lang="en-US"/>
          </a:p>
        </p:txBody>
      </p:sp>
    </p:spTree>
    <p:extLst>
      <p:ext uri="{BB962C8B-B14F-4D97-AF65-F5344CB8AC3E}">
        <p14:creationId xmlns:p14="http://schemas.microsoft.com/office/powerpoint/2010/main" val="1453791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F1ABB9-CB4A-4B52-9D83-EBD3F5CAE9B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C5FD0-7C42-4A76-BEE8-C0AC3F7DF7FD}" type="slidenum">
              <a:rPr lang="en-US" smtClean="0"/>
              <a:t>‹#›</a:t>
            </a:fld>
            <a:endParaRPr lang="en-US"/>
          </a:p>
        </p:txBody>
      </p:sp>
    </p:spTree>
    <p:extLst>
      <p:ext uri="{BB962C8B-B14F-4D97-AF65-F5344CB8AC3E}">
        <p14:creationId xmlns:p14="http://schemas.microsoft.com/office/powerpoint/2010/main" val="3339550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F1ABB9-CB4A-4B52-9D83-EBD3F5CAE9B1}" type="datetimeFigureOut">
              <a:rPr lang="en-US" smtClean="0"/>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C5FD0-7C42-4A76-BEE8-C0AC3F7DF7FD}" type="slidenum">
              <a:rPr lang="en-US" smtClean="0"/>
              <a:t>‹#›</a:t>
            </a:fld>
            <a:endParaRPr lang="en-US" dirty="0"/>
          </a:p>
        </p:txBody>
      </p:sp>
    </p:spTree>
    <p:extLst>
      <p:ext uri="{BB962C8B-B14F-4D97-AF65-F5344CB8AC3E}">
        <p14:creationId xmlns:p14="http://schemas.microsoft.com/office/powerpoint/2010/main" val="2893471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F1ABB9-CB4A-4B52-9D83-EBD3F5CAE9B1}" type="datetimeFigureOut">
              <a:rPr lang="en-US" smtClean="0"/>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C5FD0-7C42-4A76-BEE8-C0AC3F7DF7FD}" type="slidenum">
              <a:rPr lang="en-US" smtClean="0"/>
              <a:t>‹#›</a:t>
            </a:fld>
            <a:endParaRPr lang="en-US" dirty="0"/>
          </a:p>
        </p:txBody>
      </p:sp>
    </p:spTree>
    <p:extLst>
      <p:ext uri="{BB962C8B-B14F-4D97-AF65-F5344CB8AC3E}">
        <p14:creationId xmlns:p14="http://schemas.microsoft.com/office/powerpoint/2010/main" val="2442765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F1ABB9-CB4A-4B52-9D83-EBD3F5CAE9B1}" type="datetimeFigureOut">
              <a:rPr lang="en-US" smtClean="0"/>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C5FD0-7C42-4A76-BEE8-C0AC3F7DF7FD}" type="slidenum">
              <a:rPr lang="en-US" smtClean="0"/>
              <a:t>‹#›</a:t>
            </a:fld>
            <a:endParaRPr lang="en-US" dirty="0"/>
          </a:p>
        </p:txBody>
      </p:sp>
    </p:spTree>
    <p:extLst>
      <p:ext uri="{BB962C8B-B14F-4D97-AF65-F5344CB8AC3E}">
        <p14:creationId xmlns:p14="http://schemas.microsoft.com/office/powerpoint/2010/main" val="2496020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F1ABB9-CB4A-4B52-9D83-EBD3F5CAE9B1}" type="datetimeFigureOut">
              <a:rPr lang="en-US" smtClean="0"/>
              <a:t>4/8/2020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0C5FD0-7C42-4A76-BEE8-C0AC3F7DF7FD}" type="slidenum">
              <a:rPr lang="en-US" smtClean="0"/>
              <a:t>‹#›</a:t>
            </a:fld>
            <a:endParaRPr lang="en-US" dirty="0"/>
          </a:p>
        </p:txBody>
      </p:sp>
    </p:spTree>
    <p:extLst>
      <p:ext uri="{BB962C8B-B14F-4D97-AF65-F5344CB8AC3E}">
        <p14:creationId xmlns:p14="http://schemas.microsoft.com/office/powerpoint/2010/main" val="584251376"/>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F1ABB9-CB4A-4B52-9D83-EBD3F5CAE9B1}" type="datetimeFigureOut">
              <a:rPr lang="en-US" smtClean="0"/>
              <a:t>4/8/2020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0C5FD0-7C42-4A76-BEE8-C0AC3F7DF7FD}" type="slidenum">
              <a:rPr lang="en-US" smtClean="0"/>
              <a:t>‹#›</a:t>
            </a:fld>
            <a:endParaRPr lang="en-US" dirty="0"/>
          </a:p>
        </p:txBody>
      </p:sp>
    </p:spTree>
    <p:extLst>
      <p:ext uri="{BB962C8B-B14F-4D97-AF65-F5344CB8AC3E}">
        <p14:creationId xmlns:p14="http://schemas.microsoft.com/office/powerpoint/2010/main" val="281069544"/>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F1ABB9-CB4A-4B52-9D83-EBD3F5CAE9B1}" type="datetimeFigureOut">
              <a:rPr lang="en-US" smtClean="0"/>
              <a:t>4/8/2020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0C5FD0-7C42-4A76-BEE8-C0AC3F7DF7FD}" type="slidenum">
              <a:rPr lang="en-US" smtClean="0"/>
              <a:t>‹#›</a:t>
            </a:fld>
            <a:endParaRPr lang="en-US" dirty="0"/>
          </a:p>
        </p:txBody>
      </p:sp>
    </p:spTree>
    <p:extLst>
      <p:ext uri="{BB962C8B-B14F-4D97-AF65-F5344CB8AC3E}">
        <p14:creationId xmlns:p14="http://schemas.microsoft.com/office/powerpoint/2010/main" val="32348919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F1ABB9-CB4A-4B52-9D83-EBD3F5CAE9B1}" type="datetimeFigureOut">
              <a:rPr lang="en-US" smtClean="0"/>
              <a:t>4/8/2020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0C5FD0-7C42-4A76-BEE8-C0AC3F7DF7FD}" type="slidenum">
              <a:rPr lang="en-US" smtClean="0"/>
              <a:t>‹#›</a:t>
            </a:fld>
            <a:endParaRPr lang="en-US" dirty="0"/>
          </a:p>
        </p:txBody>
      </p:sp>
    </p:spTree>
    <p:extLst>
      <p:ext uri="{BB962C8B-B14F-4D97-AF65-F5344CB8AC3E}">
        <p14:creationId xmlns:p14="http://schemas.microsoft.com/office/powerpoint/2010/main" val="14574389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F1ABB9-CB4A-4B52-9D83-EBD3F5CAE9B1}" type="datetimeFigureOut">
              <a:rPr lang="en-US" smtClean="0"/>
              <a:t>4/8/2020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0C5FD0-7C42-4A76-BEE8-C0AC3F7DF7FD}" type="slidenum">
              <a:rPr lang="en-US" smtClean="0"/>
              <a:t>‹#›</a:t>
            </a:fld>
            <a:endParaRPr lang="en-US" dirty="0"/>
          </a:p>
        </p:txBody>
      </p:sp>
    </p:spTree>
    <p:extLst>
      <p:ext uri="{BB962C8B-B14F-4D97-AF65-F5344CB8AC3E}">
        <p14:creationId xmlns:p14="http://schemas.microsoft.com/office/powerpoint/2010/main" val="335032970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F1ABB9-CB4A-4B52-9D83-EBD3F5CAE9B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C5FD0-7C42-4A76-BEE8-C0AC3F7DF7FD}" type="slidenum">
              <a:rPr lang="en-US" smtClean="0"/>
              <a:t>‹#›</a:t>
            </a:fld>
            <a:endParaRPr lang="en-US"/>
          </a:p>
        </p:txBody>
      </p:sp>
    </p:spTree>
    <p:extLst>
      <p:ext uri="{BB962C8B-B14F-4D97-AF65-F5344CB8AC3E}">
        <p14:creationId xmlns:p14="http://schemas.microsoft.com/office/powerpoint/2010/main" val="2839644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F1ABB9-CB4A-4B52-9D83-EBD3F5CAE9B1}" type="datetimeFigureOut">
              <a:rPr lang="en-US" smtClean="0"/>
              <a:t>4/8/2020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0C5FD0-7C42-4A76-BEE8-C0AC3F7DF7FD}" type="slidenum">
              <a:rPr lang="en-US" smtClean="0"/>
              <a:t>‹#›</a:t>
            </a:fld>
            <a:endParaRPr lang="en-US" dirty="0"/>
          </a:p>
        </p:txBody>
      </p:sp>
    </p:spTree>
    <p:extLst>
      <p:ext uri="{BB962C8B-B14F-4D97-AF65-F5344CB8AC3E}">
        <p14:creationId xmlns:p14="http://schemas.microsoft.com/office/powerpoint/2010/main" val="3912741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F1ABB9-CB4A-4B52-9D83-EBD3F5CAE9B1}" type="datetimeFigureOut">
              <a:rPr lang="en-US" smtClean="0"/>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C5FD0-7C42-4A76-BEE8-C0AC3F7DF7FD}" type="slidenum">
              <a:rPr lang="en-US" smtClean="0"/>
              <a:t>‹#›</a:t>
            </a:fld>
            <a:endParaRPr lang="en-US" dirty="0"/>
          </a:p>
        </p:txBody>
      </p:sp>
    </p:spTree>
    <p:extLst>
      <p:ext uri="{BB962C8B-B14F-4D97-AF65-F5344CB8AC3E}">
        <p14:creationId xmlns:p14="http://schemas.microsoft.com/office/powerpoint/2010/main" val="40075317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F1ABB9-CB4A-4B52-9D83-EBD3F5CAE9B1}" type="datetimeFigureOut">
              <a:rPr lang="en-US" smtClean="0"/>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C5FD0-7C42-4A76-BEE8-C0AC3F7DF7FD}" type="slidenum">
              <a:rPr lang="en-US" smtClean="0"/>
              <a:t>‹#›</a:t>
            </a:fld>
            <a:endParaRPr lang="en-US" dirty="0"/>
          </a:p>
        </p:txBody>
      </p:sp>
    </p:spTree>
    <p:extLst>
      <p:ext uri="{BB962C8B-B14F-4D97-AF65-F5344CB8AC3E}">
        <p14:creationId xmlns:p14="http://schemas.microsoft.com/office/powerpoint/2010/main" val="117459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F1ABB9-CB4A-4B52-9D83-EBD3F5CAE9B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C5FD0-7C42-4A76-BEE8-C0AC3F7DF7FD}" type="slidenum">
              <a:rPr lang="en-US" smtClean="0"/>
              <a:t>‹#›</a:t>
            </a:fld>
            <a:endParaRPr lang="en-US"/>
          </a:p>
        </p:txBody>
      </p:sp>
    </p:spTree>
    <p:extLst>
      <p:ext uri="{BB962C8B-B14F-4D97-AF65-F5344CB8AC3E}">
        <p14:creationId xmlns:p14="http://schemas.microsoft.com/office/powerpoint/2010/main" val="858896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F1ABB9-CB4A-4B52-9D83-EBD3F5CAE9B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0C5FD0-7C42-4A76-BEE8-C0AC3F7DF7FD}" type="slidenum">
              <a:rPr lang="en-US" smtClean="0"/>
              <a:t>‹#›</a:t>
            </a:fld>
            <a:endParaRPr lang="en-US"/>
          </a:p>
        </p:txBody>
      </p:sp>
    </p:spTree>
    <p:extLst>
      <p:ext uri="{BB962C8B-B14F-4D97-AF65-F5344CB8AC3E}">
        <p14:creationId xmlns:p14="http://schemas.microsoft.com/office/powerpoint/2010/main" val="266837151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F1ABB9-CB4A-4B52-9D83-EBD3F5CAE9B1}"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0C5FD0-7C42-4A76-BEE8-C0AC3F7DF7FD}" type="slidenum">
              <a:rPr lang="en-US" smtClean="0"/>
              <a:t>‹#›</a:t>
            </a:fld>
            <a:endParaRPr lang="en-US"/>
          </a:p>
        </p:txBody>
      </p:sp>
    </p:spTree>
    <p:extLst>
      <p:ext uri="{BB962C8B-B14F-4D97-AF65-F5344CB8AC3E}">
        <p14:creationId xmlns:p14="http://schemas.microsoft.com/office/powerpoint/2010/main" val="270854480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F1ABB9-CB4A-4B52-9D83-EBD3F5CAE9B1}"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0C5FD0-7C42-4A76-BEE8-C0AC3F7DF7FD}" type="slidenum">
              <a:rPr lang="en-US" smtClean="0"/>
              <a:t>‹#›</a:t>
            </a:fld>
            <a:endParaRPr lang="en-US"/>
          </a:p>
        </p:txBody>
      </p:sp>
    </p:spTree>
    <p:extLst>
      <p:ext uri="{BB962C8B-B14F-4D97-AF65-F5344CB8AC3E}">
        <p14:creationId xmlns:p14="http://schemas.microsoft.com/office/powerpoint/2010/main" val="771027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F1ABB9-CB4A-4B52-9D83-EBD3F5CAE9B1}"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0C5FD0-7C42-4A76-BEE8-C0AC3F7DF7FD}" type="slidenum">
              <a:rPr lang="en-US" smtClean="0"/>
              <a:t>‹#›</a:t>
            </a:fld>
            <a:endParaRPr lang="en-US"/>
          </a:p>
        </p:txBody>
      </p:sp>
    </p:spTree>
    <p:extLst>
      <p:ext uri="{BB962C8B-B14F-4D97-AF65-F5344CB8AC3E}">
        <p14:creationId xmlns:p14="http://schemas.microsoft.com/office/powerpoint/2010/main" val="48205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F1ABB9-CB4A-4B52-9D83-EBD3F5CAE9B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0C5FD0-7C42-4A76-BEE8-C0AC3F7DF7FD}" type="slidenum">
              <a:rPr lang="en-US" smtClean="0"/>
              <a:t>‹#›</a:t>
            </a:fld>
            <a:endParaRPr lang="en-US"/>
          </a:p>
        </p:txBody>
      </p:sp>
    </p:spTree>
    <p:extLst>
      <p:ext uri="{BB962C8B-B14F-4D97-AF65-F5344CB8AC3E}">
        <p14:creationId xmlns:p14="http://schemas.microsoft.com/office/powerpoint/2010/main" val="145754604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F1ABB9-CB4A-4B52-9D83-EBD3F5CAE9B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0C5FD0-7C42-4A76-BEE8-C0AC3F7DF7FD}" type="slidenum">
              <a:rPr lang="en-US" smtClean="0"/>
              <a:t>‹#›</a:t>
            </a:fld>
            <a:endParaRPr lang="en-US"/>
          </a:p>
        </p:txBody>
      </p:sp>
    </p:spTree>
    <p:extLst>
      <p:ext uri="{BB962C8B-B14F-4D97-AF65-F5344CB8AC3E}">
        <p14:creationId xmlns:p14="http://schemas.microsoft.com/office/powerpoint/2010/main" val="376637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1ABB9-CB4A-4B52-9D83-EBD3F5CAE9B1}" type="datetimeFigureOut">
              <a:rPr lang="en-US" smtClean="0"/>
              <a:t>4/8/2020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C5FD0-7C42-4A76-BEE8-C0AC3F7DF7FD}" type="slidenum">
              <a:rPr lang="en-US" smtClean="0"/>
              <a:t>‹#›</a:t>
            </a:fld>
            <a:endParaRPr lang="en-US"/>
          </a:p>
        </p:txBody>
      </p:sp>
    </p:spTree>
    <p:extLst>
      <p:ext uri="{BB962C8B-B14F-4D97-AF65-F5344CB8AC3E}">
        <p14:creationId xmlns:p14="http://schemas.microsoft.com/office/powerpoint/2010/main" val="3443229169"/>
      </p:ext>
    </p:extLst>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1ABB9-CB4A-4B52-9D83-EBD3F5CAE9B1}" type="datetimeFigureOut">
              <a:rPr lang="en-US" smtClean="0"/>
              <a:t>4/8/2020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C5FD0-7C42-4A76-BEE8-C0AC3F7DF7FD}" type="slidenum">
              <a:rPr lang="en-US" smtClean="0"/>
              <a:t>‹#›</a:t>
            </a:fld>
            <a:endParaRPr lang="en-US" dirty="0"/>
          </a:p>
        </p:txBody>
      </p:sp>
    </p:spTree>
    <p:extLst>
      <p:ext uri="{BB962C8B-B14F-4D97-AF65-F5344CB8AC3E}">
        <p14:creationId xmlns:p14="http://schemas.microsoft.com/office/powerpoint/2010/main" val="2039406426"/>
      </p:ext>
    </p:extLst>
  </p:cSld>
  <p:clrMap bg1="lt1" tx1="dk1" bg2="lt2" tx2="dk2" accent1="accent1" accent2="accent2" accent3="accent3" accent4="accent4" accent5="accent5" accent6="accent6" hlink="hlink" folHlink="folHlink"/>
  <p:sldLayoutIdLst>
    <p:sldLayoutId id="2147484024" r:id="rId1"/>
    <p:sldLayoutId id="2147484025"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icma.org/" TargetMode="External"/><Relationship Id="rId5" Type="http://schemas.openxmlformats.org/officeDocument/2006/relationships/image" Target="../media/image2.png"/><Relationship Id="rId4" Type="http://schemas.openxmlformats.org/officeDocument/2006/relationships/hyperlink" Target="http://www.strategiesdc.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strategiesdc.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icma.org/" TargetMode="Externa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2.xml.rels><?xml version="1.0" encoding="UTF-8" standalone="yes"?>
<Relationships xmlns="http://schemas.openxmlformats.org/package/2006/relationships"><Relationship Id="rId8" Type="http://schemas.openxmlformats.org/officeDocument/2006/relationships/hyperlink" Target="http://www.strategiesdc.com/" TargetMode="External"/><Relationship Id="rId3" Type="http://schemas.openxmlformats.org/officeDocument/2006/relationships/hyperlink" Target="https://icma.org/coronavirus-crisis-response-resources-your-community" TargetMode="External"/><Relationship Id="rId7" Type="http://schemas.openxmlformats.org/officeDocument/2006/relationships/hyperlink" Target="https://www.naco.org/resources/featured/coronavirus-disease-2019"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naccho.org/programs/our-covid-19-response" TargetMode="External"/><Relationship Id="rId5" Type="http://schemas.openxmlformats.org/officeDocument/2006/relationships/hyperlink" Target="https://www.usmayors.org/issues/covid-19/" TargetMode="External"/><Relationship Id="rId4" Type="http://schemas.openxmlformats.org/officeDocument/2006/relationships/hyperlink" Target="https://covid19.nlc.org/" TargetMode="External"/><Relationship Id="rId9"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bja.ojp.gov/funding/opportunities/bja-2020-18553" TargetMode="External"/><Relationship Id="rId3" Type="http://schemas.openxmlformats.org/officeDocument/2006/relationships/hyperlink" Target="https://www.fema.gov/news-release/2020/03/23/coronavirus-covid-19-pandemic-public-assistance-simplified-application" TargetMode="External"/><Relationship Id="rId7" Type="http://schemas.openxmlformats.org/officeDocument/2006/relationships/hyperlink" Target="https://www.cdc.gov/cpr/readiness/funding-covid.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fema.gov/media-library/assets/documents/24422" TargetMode="External"/><Relationship Id="rId5" Type="http://schemas.openxmlformats.org/officeDocument/2006/relationships/hyperlink" Target="https://www.fema.gov/emergency-management-performance-grant-program" TargetMode="External"/><Relationship Id="rId10" Type="http://schemas.openxmlformats.org/officeDocument/2006/relationships/hyperlink" Target="Emergency%20Grants%20to%20Address%20Mental%20and%20Substance%20Use%20Disorders%20During%20COVID-19" TargetMode="External"/><Relationship Id="rId4" Type="http://schemas.openxmlformats.org/officeDocument/2006/relationships/hyperlink" Target="https://www.fema.gov/assistance-firefighters-grant" TargetMode="External"/><Relationship Id="rId9" Type="http://schemas.openxmlformats.org/officeDocument/2006/relationships/hyperlink" Target="https://www.fiercehealthcare.com/tech/fcc-approves-100m-connected-care-pilot-to-benefit-low-income-patients-veteran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ema.gov/media-library-data/1525468328389-4a038bbef9081cd7dfe7538e7751aa9c/PAPPG_3.1_508_FINAL_5-4-2018.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www.fema.gov/emergency-management-agencies" TargetMode="External"/><Relationship Id="rId4" Type="http://schemas.openxmlformats.org/officeDocument/2006/relationships/hyperlink" Target="https://icma.org/documents/covid-19-resources-tools-and-techniques-managing-covid-19-recovery-cos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funding%20to%20prevent,%20prepare%20for,%20and%20respond%20to%20Coronavirus%20Disease%202019%20(COVID-19)"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nacchopreparedness.org/covid-19-news-and-resources-updated-weekly/" TargetMode="External"/><Relationship Id="rId4" Type="http://schemas.openxmlformats.org/officeDocument/2006/relationships/hyperlink" Target="https://www.cdc.gov/publichealthgateway/healthdirectories/healthdepartments.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bja.ojp.gov/program/fy20-cesf-allocation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bja.ojp.gov/funding/opportunities/bja-2020-18553"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hudexchange.info/programs/cdbg-dr/https:/www.hudexchange.info/programs/cdbg-dr/" TargetMode="External"/><Relationship Id="rId3" Type="http://schemas.openxmlformats.org/officeDocument/2006/relationships/hyperlink" Target="https://www.clasp.org/publications/fact-sheet/covid-19-and-state-child-care-assistance-programs" TargetMode="External"/><Relationship Id="rId7" Type="http://schemas.openxmlformats.org/officeDocument/2006/relationships/hyperlink" Target="https://www.hud.gov/hudprograms/hcvp"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hudexchange.info/programs/esg/" TargetMode="External"/><Relationship Id="rId5" Type="http://schemas.openxmlformats.org/officeDocument/2006/relationships/hyperlink" Target="https://www.acf.hhs.gov/ocs/resource/liheap-dcl-initial-covid-19-program-guidance" TargetMode="External"/><Relationship Id="rId10" Type="http://schemas.openxmlformats.org/officeDocument/2006/relationships/hyperlink" Target="https://www.neh.gov/news/neh-receives-75-million-distribute-cultural-institutions-affected-coronavirus" TargetMode="External"/><Relationship Id="rId4" Type="http://schemas.openxmlformats.org/officeDocument/2006/relationships/hyperlink" Target="https://www.acf.hhs.gov/ocs/programs/csbg/about" TargetMode="External"/><Relationship Id="rId9" Type="http://schemas.openxmlformats.org/officeDocument/2006/relationships/hyperlink" Target="https://www.arts.gov/news/2020/national-endowment-arts-distribute-75-million-relief-aid-arts-organizations-need"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hudexchange.info/programs/es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hyperlink" Target="list%20of%20ESG%20activities%20to%20protect%20homeless%20people%20from%20COVID-19."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strategiesdc.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icma.org/" TargetMode="Externa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hyperlink" Target="https://www.hud.gov/program_offices/public_indian_housing/pha/contact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hyperlink" Target="https://www.ncsha.org/housing-help/"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files.hudexchange.info/resources/documents/Quick-Guide-CDBG-Infectious-Disease-Response.pdf"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eda.gov/funding-opportunitie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faa.gov/news/media/attachments/CARES%20Act%20Airport%20Grants%20%E2%80%93%20Frequently%20Asked%20Questions.pdf" TargetMode="External"/><Relationship Id="rId5" Type="http://schemas.openxmlformats.org/officeDocument/2006/relationships/hyperlink" Target="https://www.transit.dot.gov/about/news/coronavirus-aid-relief-and-economic-security-cares-act" TargetMode="External"/><Relationship Id="rId4" Type="http://schemas.openxmlformats.org/officeDocument/2006/relationships/hyperlink" Target="https://www.grants.gov/web/grants/search-grants.html?keywords=dislocated%20worker%20grantd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eda.gov/pdf/about/Economic-Adjustment-Assistance-Program-1-Pager.pdf"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hyperlink" Target="https://www.eda.gov/contact/"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transit.dot.gov/about/news/us-transportation-secretary-elaine-l-chao-announces-25-billion-help-nations-public"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hyperlink" Target="https://www.transit.dot.gov/funding/apportionments/fiscal-year-2020-cares-act-supplemental-public-transportation-apportionment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sba.gov/funding-programs/loans/coronavirus-relief-options/paycheck-protection-program-ppp"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sustainablestrategies.sharepoint.com/Website%20Documents%20External%20Use/Forms/AllItems.aspx?id=%2FWebsite%20Documents%20External%20Use%2FFederal%20Resources%20for%20Small%20Business%20Owners%20Memo%2Epdf&amp;parent=%2FWebsite%20Documents%20External%20Use&amp;p=true&amp;originalPath=aHR0cHM6Ly9zdXN0YWluYWJsZXN0cmF0ZWdpZXMuc2hhcmVwb2ludC5jb20vOmI6L2cvRVVua1pHVFhGRTlObXZ3Rkdsb0k0a1lCLXJmQV8ydlpVNktsa3RfdVJ3NDNvQT9ydGltZT1zcUI5WkdEYTEwZw" TargetMode="External"/><Relationship Id="rId4" Type="http://schemas.openxmlformats.org/officeDocument/2006/relationships/hyperlink" Target="https://www.sba.gov/funding-programs/loans/coronavirus-relief-options/economic-injury-disaster-loan-emergency-advance"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federalreserve.gov/newsevents/pressreleases/monetary20200320b.ht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ncsl.org/Portals/1/Documents/statefed/COVID_Relief_Fund.pd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2.jpeg"/><Relationship Id="rId7"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icma.org/" TargetMode="External"/><Relationship Id="rId5" Type="http://schemas.openxmlformats.org/officeDocument/2006/relationships/image" Target="../media/image4.png"/><Relationship Id="rId4" Type="http://schemas.openxmlformats.org/officeDocument/2006/relationships/hyperlink" Target="http://www.strategiesdc.com/"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8" Type="http://schemas.openxmlformats.org/officeDocument/2006/relationships/hyperlink" Target="mailto:Mat.Ward@StrategiesDC.com" TargetMode="External"/><Relationship Id="rId3" Type="http://schemas.openxmlformats.org/officeDocument/2006/relationships/image" Target="../media/image23.jpeg"/><Relationship Id="rId7" Type="http://schemas.openxmlformats.org/officeDocument/2006/relationships/image" Target="../media/image25.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icma.org/" TargetMode="External"/><Relationship Id="rId11" Type="http://schemas.openxmlformats.org/officeDocument/2006/relationships/hyperlink" Target="mailto:tmcgalliard@ICMA.org" TargetMode="External"/><Relationship Id="rId5" Type="http://schemas.openxmlformats.org/officeDocument/2006/relationships/image" Target="../media/image24.png"/><Relationship Id="rId10" Type="http://schemas.openxmlformats.org/officeDocument/2006/relationships/hyperlink" Target="mailto:Ashley.Badesch@StrategiesDC.com" TargetMode="External"/><Relationship Id="rId4" Type="http://schemas.openxmlformats.org/officeDocument/2006/relationships/hyperlink" Target="http://www.strategiesdc.com/" TargetMode="External"/><Relationship Id="rId9" Type="http://schemas.openxmlformats.org/officeDocument/2006/relationships/hyperlink" Target="mailto:ekellar@ICMA.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rategiesdc.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icma.o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hyperlink" Target="https://www.congress.gov/116/plaws/publ123/PLAW-116publ123.pdf" TargetMode="External"/><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ustainablestrategies.sharepoint.com/Website%20Documents%20External%20Use/Forms/AllItems.aspx?id=%2FWebsite%20Documents%20External%20Use%2FS2%20Federal%20CARES%20Act%20Alert%2Epdf&amp;parent=%2FWebsite%20Documents%20External%20Use&amp;p=true&amp;originalPath=aHR0cHM6Ly9zdXN0YWluYWJsZXN0cmF0ZWdpZXMuc2hhcmVwb2ludC5jb20vOmI6L2cvRVhST282TGRzUDlMaEpFa1NPbkxyWVFCYzJyclFHVWRETF8zRWQ0SElRcWdHQT9ydGltZT1IdnlVQ1VfYTEwZwhttps://sustainablestrategies.sharepoint.com/Website%20Documents%20External%20Use/Forms/AllItems.aspx?id=%2FWebsite%20Documents%20External%20Use%2FS2%20Federal%20CARES%20Act%20Alert%2Epdf&amp;parent=%2FWebsite%20Documents%20External%20Use&amp;p=true&amp;originalPath=aHR0cHM6Ly9zdXN0YWluYWJsZXN0cmF0ZWdpZXMuc2hhcmVwb2ludC5jb20vOmI6L2cvRVhST282TGRzUDlMaEpFa1NPbkxyWVFCYzJyclFHVWRETF8zRWQ0SElRcWdHQT9ydGltZT1IdnlVQ1VfYTEwZw" TargetMode="External"/><Relationship Id="rId5" Type="http://schemas.openxmlformats.org/officeDocument/2006/relationships/hyperlink" Target="https://www.congress.gov/116/bills/hr748/BILLS-116hr748enr.pdf" TargetMode="External"/><Relationship Id="rId4" Type="http://schemas.openxmlformats.org/officeDocument/2006/relationships/hyperlink" Target="https://www.congress.gov/116/plaws/publ127/PLAW-116publ127.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Coronavirus%20Preparedness%20and%20Response%20Supplemental%20Appropriations%20Act%20(H.R.%206074),"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kff.org/global-health-policy/issue-brief/the-u-s-response-to-coronavirus-summary-of-the-coronavirus-preparedness-and-response-supplemental-appropriations-act-202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Family%20First%20Coronavirus%20Response%20(H.R.%20260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kff.org/global-health-policy/issue-brief/the-families-first-coronavirus-response-act-summary-of-key-provision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Coronavirus%20Aid,%20Relief,%20and%20Economic%20Security%20(CARES)%20Act%20(H.R.%20748),"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sustainablestrategies.sharepoint.com/Website%20Documents%20External%20Use/Forms/AllItems.aspx?id=%2FWebsite%20Documents%20External%20Use%2FS2%20Federal%20CARES%20Act%20Alert%2Epdf&amp;parent=%2FWebsite%20Documents%20External%20Use&amp;p=true&amp;originalPath=aHR0cHM6Ly9zdXN0YWluYWJsZXN0cmF0ZWdpZXMuc2hhcmVwb2ludC5jb20vOmI6L2cvRVhST282TGRzUDlMaEpFa1NPbkxyWVFCYzJyclFHVWRETF8zRWQ0SElRcWdHQT9ydGltZT1IdnlVQ1VfYTEwZwhttps://sustainablestrategies.sharepoint.com/Website%20Documents%20External%20Use/Forms/AllItems.aspx?id=%2FWebsite%20Documents%20External%20Use%2FS2%20Federal%20CARES%20Act%20Alert%2Epdf&amp;parent=%2FWebsite%20Documents%20External%20Use&amp;p=true&amp;originalPath=aHR0cHM6Ly9zdXN0YWluYWJsZXN0cmF0ZWdpZXMuc2hhcmVwb2ludC5jb20vOmI6L2cvRVhST282TGRzUDlMaEpFa1NPbkxyWVFCYzJyclFHVWRETF8zRWQ0SElRcWdHQT9ydGltZT1IdnlVQ1VfYTEwZ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3" name="Rectangle 92">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clothing, diaper&#10;&#10;Description automatically generated">
            <a:extLst>
              <a:ext uri="{FF2B5EF4-FFF2-40B4-BE49-F238E27FC236}">
                <a16:creationId xmlns:a16="http://schemas.microsoft.com/office/drawing/2014/main" id="{89D42408-AB6E-45B7-BA33-FF6E17A0E6C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659527" y="3429000"/>
            <a:ext cx="4334250" cy="3428990"/>
          </a:xfrm>
          <a:prstGeom prst="rect">
            <a:avLst/>
          </a:prstGeom>
        </p:spPr>
      </p:pic>
      <p:sp>
        <p:nvSpPr>
          <p:cNvPr id="95" name="Rectangle 94">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0F88BBEB-0D0E-457D-B35A-AC50B50D11BC}"/>
              </a:ext>
            </a:extLst>
          </p:cNvPr>
          <p:cNvSpPr>
            <a:spLocks noGrp="1"/>
          </p:cNvSpPr>
          <p:nvPr>
            <p:ph type="ctrTitle"/>
          </p:nvPr>
        </p:nvSpPr>
        <p:spPr>
          <a:xfrm>
            <a:off x="477981" y="1122363"/>
            <a:ext cx="7685716" cy="3204134"/>
          </a:xfrm>
        </p:spPr>
        <p:txBody>
          <a:bodyPr anchor="b">
            <a:normAutofit/>
          </a:bodyPr>
          <a:lstStyle/>
          <a:p>
            <a:pPr algn="l"/>
            <a:r>
              <a:rPr lang="en-US" sz="4400" dirty="0"/>
              <a:t>Resources for Local Governments </a:t>
            </a:r>
            <a:r>
              <a:rPr lang="en-US" sz="2800" dirty="0"/>
              <a:t>in Federal Coronavirus Response Laws &amp; Programs</a:t>
            </a:r>
            <a:endParaRPr lang="en-US" sz="3700" dirty="0"/>
          </a:p>
        </p:txBody>
      </p:sp>
      <p:sp>
        <p:nvSpPr>
          <p:cNvPr id="5" name="Subtitle 4">
            <a:extLst>
              <a:ext uri="{FF2B5EF4-FFF2-40B4-BE49-F238E27FC236}">
                <a16:creationId xmlns:a16="http://schemas.microsoft.com/office/drawing/2014/main" id="{34E36A31-0C27-4C69-939D-9295D29F6B95}"/>
              </a:ext>
            </a:extLst>
          </p:cNvPr>
          <p:cNvSpPr>
            <a:spLocks noGrp="1"/>
          </p:cNvSpPr>
          <p:nvPr>
            <p:ph type="subTitle" idx="1"/>
          </p:nvPr>
        </p:nvSpPr>
        <p:spPr>
          <a:xfrm>
            <a:off x="477980" y="4872922"/>
            <a:ext cx="5149934" cy="1208141"/>
          </a:xfrm>
        </p:spPr>
        <p:txBody>
          <a:bodyPr>
            <a:normAutofit/>
          </a:bodyPr>
          <a:lstStyle/>
          <a:p>
            <a:pPr algn="l"/>
            <a:r>
              <a:rPr lang="en-US" sz="2000" dirty="0"/>
              <a:t>Webcast by ICMA &amp; Sustainable Strategies DC</a:t>
            </a:r>
          </a:p>
        </p:txBody>
      </p:sp>
      <p:sp>
        <p:nvSpPr>
          <p:cNvPr id="97" name="Rectangle 9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99" name="Rectangle 9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148" name="Picture 4" descr="Funding Opportunities by&#10;Sustainable Strategies DC">
            <a:hlinkClick r:id="rId4"/>
            <a:extLst>
              <a:ext uri="{FF2B5EF4-FFF2-40B4-BE49-F238E27FC236}">
                <a16:creationId xmlns:a16="http://schemas.microsoft.com/office/drawing/2014/main" id="{097A7894-4E09-4598-8896-E17D2B5BE9F0}"/>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55628" y="1116024"/>
            <a:ext cx="1858978" cy="138042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CMA Brand Logos and Assets | icma.org">
            <a:hlinkClick r:id="rId6"/>
            <a:extLst>
              <a:ext uri="{FF2B5EF4-FFF2-40B4-BE49-F238E27FC236}">
                <a16:creationId xmlns:a16="http://schemas.microsoft.com/office/drawing/2014/main" id="{14FC9491-1820-4611-BEB6-8D1383D96D7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203023" y="1490604"/>
            <a:ext cx="1957419" cy="631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937014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4B2603-8CF2-4520-9922-3C62A90C32F5}"/>
              </a:ext>
            </a:extLst>
          </p:cNvPr>
          <p:cNvSpPr>
            <a:spLocks noGrp="1"/>
          </p:cNvSpPr>
          <p:nvPr>
            <p:ph type="title"/>
          </p:nvPr>
        </p:nvSpPr>
        <p:spPr>
          <a:xfrm>
            <a:off x="838199" y="1093788"/>
            <a:ext cx="10506455" cy="2967208"/>
          </a:xfrm>
        </p:spPr>
        <p:txBody>
          <a:bodyPr vert="horz" lIns="91440" tIns="45720" rIns="91440" bIns="45720" rtlCol="0" anchor="b">
            <a:normAutofit/>
          </a:bodyPr>
          <a:lstStyle/>
          <a:p>
            <a:r>
              <a:rPr lang="en-US" sz="6000" kern="1200">
                <a:solidFill>
                  <a:schemeClr val="tx1"/>
                </a:solidFill>
                <a:latin typeface="+mj-lt"/>
                <a:ea typeface="+mj-ea"/>
                <a:cs typeface="+mj-cs"/>
              </a:rPr>
              <a:t>10 Tips for Organizing Effectively to Secure COVID-19 Resources</a:t>
            </a:r>
            <a:endParaRPr lang="en-US" sz="6000" kern="1200" dirty="0">
              <a:solidFill>
                <a:schemeClr val="tx1"/>
              </a:solidFill>
              <a:latin typeface="+mj-lt"/>
              <a:ea typeface="+mj-ea"/>
              <a:cs typeface="+mj-cs"/>
            </a:endParaRPr>
          </a:p>
        </p:txBody>
      </p:sp>
      <p:sp>
        <p:nvSpPr>
          <p:cNvPr id="9" name="Rectangle 8">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1" name="Rectangle 10">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4" descr="Funding Opportunities by&#10;Sustainable Strategies DC">
            <a:hlinkClick r:id="rId3"/>
            <a:extLst>
              <a:ext uri="{FF2B5EF4-FFF2-40B4-BE49-F238E27FC236}">
                <a16:creationId xmlns:a16="http://schemas.microsoft.com/office/drawing/2014/main" id="{BD14B940-B2FB-42DE-88DE-E7C9CF19DE8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462985" y="4699979"/>
            <a:ext cx="2213511" cy="164369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MA Brand Logos and Assets | icma.org">
            <a:hlinkClick r:id="rId5"/>
            <a:extLst>
              <a:ext uri="{FF2B5EF4-FFF2-40B4-BE49-F238E27FC236}">
                <a16:creationId xmlns:a16="http://schemas.microsoft.com/office/drawing/2014/main" id="{90337DFB-36BE-40C4-AAD8-CA79E91B9BEB}"/>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9676496" y="5187190"/>
            <a:ext cx="1957419" cy="631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0192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7" name="Rectangle 57">
            <a:extLst>
              <a:ext uri="{FF2B5EF4-FFF2-40B4-BE49-F238E27FC236}">
                <a16:creationId xmlns:a16="http://schemas.microsoft.com/office/drawing/2014/main" id="{560AFAAC-EA6C-45A9-9E03-C9C9F0193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8" name="Freeform: Shape 59">
            <a:extLst>
              <a:ext uri="{FF2B5EF4-FFF2-40B4-BE49-F238E27FC236}">
                <a16:creationId xmlns:a16="http://schemas.microsoft.com/office/drawing/2014/main" id="{83549E37-C86B-4401-90BD-D8BF83859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3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3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3" y="0"/>
                </a:lnTo>
                <a:lnTo>
                  <a:pt x="4946006" y="69271"/>
                </a:lnTo>
                <a:cubicBezTo>
                  <a:pt x="5656532" y="929100"/>
                  <a:pt x="6096001" y="2116944"/>
                  <a:pt x="6096001" y="3429000"/>
                </a:cubicBezTo>
                <a:cubicBezTo>
                  <a:pt x="6096001" y="4741056"/>
                  <a:pt x="5656532" y="5928900"/>
                  <a:pt x="4946006" y="6788730"/>
                </a:cubicBezTo>
                <a:lnTo>
                  <a:pt x="4883023"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69" name="Freeform: Shape 61">
            <a:extLst>
              <a:ext uri="{FF2B5EF4-FFF2-40B4-BE49-F238E27FC236}">
                <a16:creationId xmlns:a16="http://schemas.microsoft.com/office/drawing/2014/main" id="{8A17784E-76D8-4521-A77D-0D2EBB9230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86857" cy="6858000"/>
          </a:xfrm>
          <a:custGeom>
            <a:avLst/>
            <a:gdLst>
              <a:gd name="connsiteX0" fmla="*/ 0 w 6086857"/>
              <a:gd name="connsiteY0" fmla="*/ 0 h 6858000"/>
              <a:gd name="connsiteX1" fmla="*/ 4873879 w 6086857"/>
              <a:gd name="connsiteY1" fmla="*/ 0 h 6858000"/>
              <a:gd name="connsiteX2" fmla="*/ 4936862 w 6086857"/>
              <a:gd name="connsiteY2" fmla="*/ 69271 h 6858000"/>
              <a:gd name="connsiteX3" fmla="*/ 6086857 w 6086857"/>
              <a:gd name="connsiteY3" fmla="*/ 3429000 h 6858000"/>
              <a:gd name="connsiteX4" fmla="*/ 4936862 w 6086857"/>
              <a:gd name="connsiteY4" fmla="*/ 6788730 h 6858000"/>
              <a:gd name="connsiteX5" fmla="*/ 4873879 w 6086857"/>
              <a:gd name="connsiteY5" fmla="*/ 6858000 h 6858000"/>
              <a:gd name="connsiteX6" fmla="*/ 0 w 608685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6857" h="6858000">
                <a:moveTo>
                  <a:pt x="0" y="0"/>
                </a:moveTo>
                <a:lnTo>
                  <a:pt x="4873879" y="0"/>
                </a:lnTo>
                <a:lnTo>
                  <a:pt x="4936862" y="69271"/>
                </a:lnTo>
                <a:cubicBezTo>
                  <a:pt x="5647388" y="929100"/>
                  <a:pt x="6086857" y="2116944"/>
                  <a:pt x="6086857" y="3429000"/>
                </a:cubicBezTo>
                <a:cubicBezTo>
                  <a:pt x="6086857" y="4741056"/>
                  <a:pt x="5647388" y="5928900"/>
                  <a:pt x="4936862" y="6788730"/>
                </a:cubicBezTo>
                <a:lnTo>
                  <a:pt x="487387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59B4FCC0-7F8B-4A17-882B-BB6B9B866186}"/>
              </a:ext>
            </a:extLst>
          </p:cNvPr>
          <p:cNvSpPr>
            <a:spLocks noGrp="1"/>
          </p:cNvSpPr>
          <p:nvPr>
            <p:ph type="title"/>
          </p:nvPr>
        </p:nvSpPr>
        <p:spPr>
          <a:xfrm>
            <a:off x="374904" y="856488"/>
            <a:ext cx="4992624" cy="1243584"/>
          </a:xfrm>
        </p:spPr>
        <p:txBody>
          <a:bodyPr anchor="ctr">
            <a:normAutofit/>
          </a:bodyPr>
          <a:lstStyle/>
          <a:p>
            <a:r>
              <a:rPr lang="en-US" sz="2900"/>
              <a:t>10 Tips for Effectively Organizing to Secure COVID-19 Resources</a:t>
            </a:r>
          </a:p>
        </p:txBody>
      </p:sp>
      <p:sp>
        <p:nvSpPr>
          <p:cNvPr id="70" name="Rectangle 63">
            <a:extLst>
              <a:ext uri="{FF2B5EF4-FFF2-40B4-BE49-F238E27FC236}">
                <a16:creationId xmlns:a16="http://schemas.microsoft.com/office/drawing/2014/main" id="{C0036C6B-F09C-4EAB-AE02-8D056EE748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325"/>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66" name="Rectangle 65">
            <a:extLst>
              <a:ext uri="{FF2B5EF4-FFF2-40B4-BE49-F238E27FC236}">
                <a16:creationId xmlns:a16="http://schemas.microsoft.com/office/drawing/2014/main" id="{FC8D5885-2804-4D3C-BE31-902E4D327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769" y="2195336"/>
            <a:ext cx="49834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6" name="Content Placeholder 5">
            <a:extLst>
              <a:ext uri="{FF2B5EF4-FFF2-40B4-BE49-F238E27FC236}">
                <a16:creationId xmlns:a16="http://schemas.microsoft.com/office/drawing/2014/main" id="{7F9020E9-4E67-47FD-9C3B-B53AA5997A12}"/>
              </a:ext>
            </a:extLst>
          </p:cNvPr>
          <p:cNvSpPr>
            <a:spLocks noGrp="1"/>
          </p:cNvSpPr>
          <p:nvPr>
            <p:ph idx="1"/>
          </p:nvPr>
        </p:nvSpPr>
        <p:spPr>
          <a:xfrm>
            <a:off x="6342889" y="1124325"/>
            <a:ext cx="5721095" cy="4911366"/>
          </a:xfrm>
        </p:spPr>
        <p:txBody>
          <a:bodyPr anchor="t">
            <a:normAutofit/>
          </a:bodyPr>
          <a:lstStyle/>
          <a:p>
            <a:pPr marL="514350" indent="-514350">
              <a:buClr>
                <a:schemeClr val="accent2"/>
              </a:buClr>
              <a:buFont typeface="+mj-lt"/>
              <a:buAutoNum type="arabicParenR"/>
            </a:pPr>
            <a:r>
              <a:rPr lang="en-US" sz="2200" dirty="0"/>
              <a:t>Organize a task force to coordinate local needs, resources, and messaging</a:t>
            </a:r>
          </a:p>
          <a:p>
            <a:pPr marL="514350" indent="-514350">
              <a:buClr>
                <a:schemeClr val="accent2"/>
              </a:buClr>
              <a:buFont typeface="+mj-lt"/>
              <a:buAutoNum type="arabicParenR"/>
            </a:pPr>
            <a:r>
              <a:rPr lang="en-US" sz="2200" dirty="0"/>
              <a:t>Track local resources dedicated to COVID-19 response</a:t>
            </a:r>
          </a:p>
          <a:p>
            <a:pPr lvl="1">
              <a:buClr>
                <a:schemeClr val="accent2"/>
              </a:buClr>
            </a:pPr>
            <a:r>
              <a:rPr lang="en-US" sz="2200" dirty="0"/>
              <a:t>Direct spending on first responders, PPE, communications, utilities, etc.</a:t>
            </a:r>
          </a:p>
          <a:p>
            <a:pPr marL="514350" indent="-514350">
              <a:buClr>
                <a:schemeClr val="accent2"/>
              </a:buClr>
              <a:buFont typeface="+mj-lt"/>
              <a:buAutoNum type="arabicParenR"/>
            </a:pPr>
            <a:r>
              <a:rPr lang="en-US" sz="2200" dirty="0"/>
              <a:t>Track lost revenues </a:t>
            </a:r>
          </a:p>
          <a:p>
            <a:pPr lvl="1">
              <a:buClr>
                <a:schemeClr val="accent2"/>
              </a:buClr>
            </a:pPr>
            <a:r>
              <a:rPr lang="en-US" sz="2200" dirty="0"/>
              <a:t>Decline in taxes, service charges, fees </a:t>
            </a:r>
          </a:p>
          <a:p>
            <a:pPr marL="514350" indent="-514350">
              <a:buClr>
                <a:schemeClr val="accent2"/>
              </a:buClr>
              <a:buFont typeface="+mj-lt"/>
              <a:buAutoNum type="arabicParenR"/>
            </a:pPr>
            <a:r>
              <a:rPr lang="en-US" sz="2200" dirty="0"/>
              <a:t>Identify top priority funding needs &amp; projects</a:t>
            </a:r>
          </a:p>
          <a:p>
            <a:pPr marL="514350" indent="-514350">
              <a:buClr>
                <a:schemeClr val="accent2"/>
              </a:buClr>
              <a:buFont typeface="+mj-lt"/>
              <a:buAutoNum type="arabicParenR"/>
            </a:pPr>
            <a:r>
              <a:rPr lang="en-US" sz="2200" dirty="0"/>
              <a:t>Align priority projects and funding needs with available resources</a:t>
            </a:r>
          </a:p>
          <a:p>
            <a:pPr lvl="1"/>
            <a:endParaRPr lang="en-US" sz="1600" dirty="0"/>
          </a:p>
        </p:txBody>
      </p:sp>
      <p:pic>
        <p:nvPicPr>
          <p:cNvPr id="50" name="Picture 49" descr="A picture containing table, man&#10;&#10;Description automatically generated">
            <a:extLst>
              <a:ext uri="{FF2B5EF4-FFF2-40B4-BE49-F238E27FC236}">
                <a16:creationId xmlns:a16="http://schemas.microsoft.com/office/drawing/2014/main" id="{5FD90585-C304-4FF4-844D-D8F64D4B0EF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3226" y="2431365"/>
            <a:ext cx="4472565" cy="2982845"/>
          </a:xfrm>
          <a:prstGeom prst="rect">
            <a:avLst/>
          </a:prstGeom>
        </p:spPr>
      </p:pic>
    </p:spTree>
    <p:extLst>
      <p:ext uri="{BB962C8B-B14F-4D97-AF65-F5344CB8AC3E}">
        <p14:creationId xmlns:p14="http://schemas.microsoft.com/office/powerpoint/2010/main" val="1001311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7" name="Rectangle 57">
            <a:extLst>
              <a:ext uri="{FF2B5EF4-FFF2-40B4-BE49-F238E27FC236}">
                <a16:creationId xmlns:a16="http://schemas.microsoft.com/office/drawing/2014/main" id="{560AFAAC-EA6C-45A9-9E03-C9C9F0193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68" name="Freeform: Shape 59">
            <a:extLst>
              <a:ext uri="{FF2B5EF4-FFF2-40B4-BE49-F238E27FC236}">
                <a16:creationId xmlns:a16="http://schemas.microsoft.com/office/drawing/2014/main" id="{83549E37-C86B-4401-90BD-D8BF83859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3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3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3" y="0"/>
                </a:lnTo>
                <a:lnTo>
                  <a:pt x="4946006" y="69271"/>
                </a:lnTo>
                <a:cubicBezTo>
                  <a:pt x="5656532" y="929100"/>
                  <a:pt x="6096001" y="2116944"/>
                  <a:pt x="6096001" y="3429000"/>
                </a:cubicBezTo>
                <a:cubicBezTo>
                  <a:pt x="6096001" y="4741056"/>
                  <a:pt x="5656532" y="5928900"/>
                  <a:pt x="4946006" y="6788730"/>
                </a:cubicBezTo>
                <a:lnTo>
                  <a:pt x="4883023"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69" name="Freeform: Shape 61">
            <a:extLst>
              <a:ext uri="{FF2B5EF4-FFF2-40B4-BE49-F238E27FC236}">
                <a16:creationId xmlns:a16="http://schemas.microsoft.com/office/drawing/2014/main" id="{8A17784E-76D8-4521-A77D-0D2EBB9230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86857" cy="6858000"/>
          </a:xfrm>
          <a:custGeom>
            <a:avLst/>
            <a:gdLst>
              <a:gd name="connsiteX0" fmla="*/ 0 w 6086857"/>
              <a:gd name="connsiteY0" fmla="*/ 0 h 6858000"/>
              <a:gd name="connsiteX1" fmla="*/ 4873879 w 6086857"/>
              <a:gd name="connsiteY1" fmla="*/ 0 h 6858000"/>
              <a:gd name="connsiteX2" fmla="*/ 4936862 w 6086857"/>
              <a:gd name="connsiteY2" fmla="*/ 69271 h 6858000"/>
              <a:gd name="connsiteX3" fmla="*/ 6086857 w 6086857"/>
              <a:gd name="connsiteY3" fmla="*/ 3429000 h 6858000"/>
              <a:gd name="connsiteX4" fmla="*/ 4936862 w 6086857"/>
              <a:gd name="connsiteY4" fmla="*/ 6788730 h 6858000"/>
              <a:gd name="connsiteX5" fmla="*/ 4873879 w 6086857"/>
              <a:gd name="connsiteY5" fmla="*/ 6858000 h 6858000"/>
              <a:gd name="connsiteX6" fmla="*/ 0 w 608685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6857" h="6858000">
                <a:moveTo>
                  <a:pt x="0" y="0"/>
                </a:moveTo>
                <a:lnTo>
                  <a:pt x="4873879" y="0"/>
                </a:lnTo>
                <a:lnTo>
                  <a:pt x="4936862" y="69271"/>
                </a:lnTo>
                <a:cubicBezTo>
                  <a:pt x="5647388" y="929100"/>
                  <a:pt x="6086857" y="2116944"/>
                  <a:pt x="6086857" y="3429000"/>
                </a:cubicBezTo>
                <a:cubicBezTo>
                  <a:pt x="6086857" y="4741056"/>
                  <a:pt x="5647388" y="5928900"/>
                  <a:pt x="4936862" y="6788730"/>
                </a:cubicBezTo>
                <a:lnTo>
                  <a:pt x="487387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59B4FCC0-7F8B-4A17-882B-BB6B9B866186}"/>
              </a:ext>
            </a:extLst>
          </p:cNvPr>
          <p:cNvSpPr>
            <a:spLocks noGrp="1"/>
          </p:cNvSpPr>
          <p:nvPr>
            <p:ph type="title"/>
          </p:nvPr>
        </p:nvSpPr>
        <p:spPr>
          <a:xfrm>
            <a:off x="374904" y="856488"/>
            <a:ext cx="4992624" cy="1243584"/>
          </a:xfrm>
        </p:spPr>
        <p:txBody>
          <a:bodyPr anchor="ctr">
            <a:normAutofit/>
          </a:bodyPr>
          <a:lstStyle/>
          <a:p>
            <a:r>
              <a:rPr lang="en-US" sz="2900"/>
              <a:t>10 Tips for Effectively Organizing to Secure COVID-19 Resources</a:t>
            </a:r>
          </a:p>
        </p:txBody>
      </p:sp>
      <p:sp>
        <p:nvSpPr>
          <p:cNvPr id="70" name="Rectangle 63">
            <a:extLst>
              <a:ext uri="{FF2B5EF4-FFF2-40B4-BE49-F238E27FC236}">
                <a16:creationId xmlns:a16="http://schemas.microsoft.com/office/drawing/2014/main" id="{C0036C6B-F09C-4EAB-AE02-8D056EE748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325"/>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6" name="Rectangle 65">
            <a:extLst>
              <a:ext uri="{FF2B5EF4-FFF2-40B4-BE49-F238E27FC236}">
                <a16:creationId xmlns:a16="http://schemas.microsoft.com/office/drawing/2014/main" id="{FC8D5885-2804-4D3C-BE31-902E4D327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769" y="2195336"/>
            <a:ext cx="49834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7F9020E9-4E67-47FD-9C3B-B53AA5997A12}"/>
              </a:ext>
            </a:extLst>
          </p:cNvPr>
          <p:cNvSpPr>
            <a:spLocks noGrp="1"/>
          </p:cNvSpPr>
          <p:nvPr>
            <p:ph idx="1"/>
          </p:nvPr>
        </p:nvSpPr>
        <p:spPr>
          <a:xfrm>
            <a:off x="6342889" y="528033"/>
            <a:ext cx="5621589" cy="6167799"/>
          </a:xfrm>
        </p:spPr>
        <p:txBody>
          <a:bodyPr anchor="t">
            <a:noAutofit/>
          </a:bodyPr>
          <a:lstStyle/>
          <a:p>
            <a:pPr marL="514350" indent="-514350">
              <a:buClr>
                <a:schemeClr val="accent2"/>
              </a:buClr>
              <a:buFont typeface="+mj-lt"/>
              <a:buAutoNum type="arabicParenR" startAt="6"/>
            </a:pPr>
            <a:r>
              <a:rPr lang="en-US" sz="2200" dirty="0"/>
              <a:t>Generate briefing sheets and talking points for priority projects and funding needs</a:t>
            </a:r>
          </a:p>
          <a:p>
            <a:pPr marL="514350" indent="-514350">
              <a:buClr>
                <a:schemeClr val="accent2"/>
              </a:buClr>
              <a:buFont typeface="+mj-lt"/>
              <a:buAutoNum type="arabicParenR" startAt="6"/>
            </a:pPr>
            <a:r>
              <a:rPr lang="en-US" sz="2200" dirty="0"/>
              <a:t>Coordinate with Governor’s Office, state and county health departments, and other key agencies; create contact list of federal-state-local chain of command </a:t>
            </a:r>
          </a:p>
          <a:p>
            <a:pPr marL="514350" indent="-514350">
              <a:buClr>
                <a:schemeClr val="accent2"/>
              </a:buClr>
              <a:buFont typeface="+mj-lt"/>
              <a:buAutoNum type="arabicParenR" startAt="6"/>
            </a:pPr>
            <a:r>
              <a:rPr lang="en-US" sz="2200" dirty="0"/>
              <a:t>Communicate your challenges to congressional delegation </a:t>
            </a:r>
          </a:p>
          <a:p>
            <a:pPr marL="514350" indent="-514350">
              <a:buClr>
                <a:schemeClr val="accent2"/>
              </a:buClr>
              <a:buFont typeface="+mj-lt"/>
              <a:buAutoNum type="arabicParenR" startAt="6"/>
            </a:pPr>
            <a:r>
              <a:rPr lang="en-US" sz="2200" dirty="0"/>
              <a:t>Distribute handouts to local businesses, non-profit groups, and other local interests to outline available federal and state resources</a:t>
            </a:r>
          </a:p>
          <a:p>
            <a:pPr marL="514350" indent="-514350">
              <a:buClr>
                <a:schemeClr val="accent2"/>
              </a:buClr>
              <a:buFont typeface="+mj-lt"/>
              <a:buAutoNum type="arabicParenR" startAt="6"/>
            </a:pPr>
            <a:r>
              <a:rPr lang="en-US" sz="2200" dirty="0"/>
              <a:t>Stay tuned for opportunities to shape aid and infrastructure packages by tracking alerts from </a:t>
            </a:r>
            <a:r>
              <a:rPr lang="en-US" sz="2200" dirty="0">
                <a:hlinkClick r:id="rId3"/>
              </a:rPr>
              <a:t>ICMA</a:t>
            </a:r>
            <a:r>
              <a:rPr lang="en-US" sz="2200" dirty="0"/>
              <a:t>, </a:t>
            </a:r>
            <a:r>
              <a:rPr lang="en-US" sz="2200" dirty="0">
                <a:hlinkClick r:id="rId4"/>
              </a:rPr>
              <a:t>NLC</a:t>
            </a:r>
            <a:r>
              <a:rPr lang="en-US" sz="2200" dirty="0"/>
              <a:t>, </a:t>
            </a:r>
            <a:r>
              <a:rPr lang="en-US" sz="2200" dirty="0">
                <a:hlinkClick r:id="rId5"/>
              </a:rPr>
              <a:t>USCM</a:t>
            </a:r>
            <a:r>
              <a:rPr lang="en-US" sz="2200" dirty="0"/>
              <a:t>,</a:t>
            </a:r>
            <a:r>
              <a:rPr lang="en-US" sz="2200" dirty="0">
                <a:hlinkClick r:id="rId6"/>
              </a:rPr>
              <a:t> </a:t>
            </a:r>
            <a:r>
              <a:rPr lang="en-US" sz="2200" dirty="0">
                <a:solidFill>
                  <a:srgbClr val="0563C1"/>
                </a:solidFill>
                <a:hlinkClick r:id="rId6"/>
              </a:rPr>
              <a:t>NAACHO</a:t>
            </a:r>
            <a:r>
              <a:rPr lang="en-US" sz="2200" dirty="0"/>
              <a:t>, </a:t>
            </a:r>
            <a:r>
              <a:rPr lang="en-US" sz="2200" dirty="0">
                <a:hlinkClick r:id="rId7"/>
              </a:rPr>
              <a:t>NACo</a:t>
            </a:r>
            <a:r>
              <a:rPr lang="en-US" sz="2200" dirty="0"/>
              <a:t> and </a:t>
            </a:r>
            <a:r>
              <a:rPr lang="en-US" sz="2200" dirty="0">
                <a:hlinkClick r:id="rId8"/>
              </a:rPr>
              <a:t>Sustainable Strategies DC</a:t>
            </a:r>
            <a:endParaRPr lang="en-US" sz="2200" dirty="0"/>
          </a:p>
        </p:txBody>
      </p:sp>
      <p:pic>
        <p:nvPicPr>
          <p:cNvPr id="7" name="Picture 6" descr="A picture containing circuit, cake&#10;&#10;Description automatically generated">
            <a:extLst>
              <a:ext uri="{FF2B5EF4-FFF2-40B4-BE49-F238E27FC236}">
                <a16:creationId xmlns:a16="http://schemas.microsoft.com/office/drawing/2014/main" id="{E7A67D01-B2E1-4F9D-8DB8-37A7224FF857}"/>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743414" y="2419598"/>
            <a:ext cx="4255604" cy="2837069"/>
          </a:xfrm>
          <a:prstGeom prst="rect">
            <a:avLst/>
          </a:prstGeom>
        </p:spPr>
      </p:pic>
    </p:spTree>
    <p:extLst>
      <p:ext uri="{BB962C8B-B14F-4D97-AF65-F5344CB8AC3E}">
        <p14:creationId xmlns:p14="http://schemas.microsoft.com/office/powerpoint/2010/main" val="3779442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FFAA11-294A-4259-AACA-929E8CCAF5E7}"/>
              </a:ext>
            </a:extLst>
          </p:cNvPr>
          <p:cNvSpPr>
            <a:spLocks noGrp="1"/>
          </p:cNvSpPr>
          <p:nvPr>
            <p:ph type="title"/>
          </p:nvPr>
        </p:nvSpPr>
        <p:spPr>
          <a:xfrm>
            <a:off x="841248" y="426720"/>
            <a:ext cx="10506456" cy="1919141"/>
          </a:xfrm>
        </p:spPr>
        <p:txBody>
          <a:bodyPr anchor="b">
            <a:normAutofit/>
          </a:bodyPr>
          <a:lstStyle/>
          <a:p>
            <a:pPr lvl="0"/>
            <a:r>
              <a:rPr lang="en-US" dirty="0"/>
              <a:t>Resources for Local Governments in Federal COVID-19 Response Programs </a:t>
            </a:r>
          </a:p>
        </p:txBody>
      </p:sp>
      <p:sp>
        <p:nvSpPr>
          <p:cNvPr id="10" name="Rectangle 9">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2899927"/>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76031"/>
            <a:ext cx="1873457"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EC3A50B5-4183-4487-951B-C80EFAC5E141}"/>
              </a:ext>
            </a:extLst>
          </p:cNvPr>
          <p:cNvSpPr>
            <a:spLocks noGrp="1"/>
          </p:cNvSpPr>
          <p:nvPr>
            <p:ph idx="1"/>
          </p:nvPr>
        </p:nvSpPr>
        <p:spPr>
          <a:xfrm>
            <a:off x="841248" y="3337269"/>
            <a:ext cx="10509504" cy="2905686"/>
          </a:xfrm>
        </p:spPr>
        <p:txBody>
          <a:bodyPr>
            <a:normAutofit/>
          </a:bodyPr>
          <a:lstStyle/>
          <a:p>
            <a:r>
              <a:rPr lang="en-US" sz="2200" dirty="0"/>
              <a:t>Public Health &amp; Safety</a:t>
            </a:r>
          </a:p>
          <a:p>
            <a:r>
              <a:rPr lang="en-US" sz="2200" dirty="0"/>
              <a:t>Social Services, Housing, &amp; Community Development</a:t>
            </a:r>
          </a:p>
          <a:p>
            <a:r>
              <a:rPr lang="en-US" sz="2200" dirty="0"/>
              <a:t>Economic Development &amp; Infrastructure</a:t>
            </a:r>
          </a:p>
          <a:p>
            <a:r>
              <a:rPr lang="en-US" sz="2200" dirty="0"/>
              <a:t>Small Business Assistance</a:t>
            </a:r>
          </a:p>
          <a:p>
            <a:r>
              <a:rPr lang="en-US" sz="2200" dirty="0"/>
              <a:t>Local Government Stabilization </a:t>
            </a:r>
          </a:p>
          <a:p>
            <a:endParaRPr lang="en-US" sz="2200" dirty="0"/>
          </a:p>
        </p:txBody>
      </p:sp>
      <p:pic>
        <p:nvPicPr>
          <p:cNvPr id="9" name="Picture 8" descr="A close up of text on a white background&#10;&#10;Description automatically generated">
            <a:extLst>
              <a:ext uri="{FF2B5EF4-FFF2-40B4-BE49-F238E27FC236}">
                <a16:creationId xmlns:a16="http://schemas.microsoft.com/office/drawing/2014/main" id="{2CFD6797-C9E3-474A-B446-486703F6B37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63679" y="4711557"/>
            <a:ext cx="3867712" cy="1635977"/>
          </a:xfrm>
          <a:prstGeom prst="rect">
            <a:avLst/>
          </a:prstGeom>
        </p:spPr>
      </p:pic>
    </p:spTree>
    <p:extLst>
      <p:ext uri="{BB962C8B-B14F-4D97-AF65-F5344CB8AC3E}">
        <p14:creationId xmlns:p14="http://schemas.microsoft.com/office/powerpoint/2010/main" val="2977378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59B4FCC0-7F8B-4A17-882B-BB6B9B866186}"/>
              </a:ext>
            </a:extLst>
          </p:cNvPr>
          <p:cNvSpPr>
            <a:spLocks noGrp="1"/>
          </p:cNvSpPr>
          <p:nvPr>
            <p:ph type="title"/>
          </p:nvPr>
        </p:nvSpPr>
        <p:spPr>
          <a:xfrm>
            <a:off x="838200" y="963877"/>
            <a:ext cx="3494362" cy="4930246"/>
          </a:xfrm>
        </p:spPr>
        <p:txBody>
          <a:bodyPr>
            <a:normAutofit/>
          </a:bodyPr>
          <a:lstStyle/>
          <a:p>
            <a:pPr algn="r"/>
            <a:r>
              <a:rPr lang="en-US" dirty="0">
                <a:solidFill>
                  <a:schemeClr val="accent6">
                    <a:lumMod val="50000"/>
                  </a:schemeClr>
                </a:solidFill>
              </a:rPr>
              <a:t>Public Health &amp; Safety</a:t>
            </a:r>
          </a:p>
        </p:txBody>
      </p:sp>
      <p:cxnSp>
        <p:nvCxnSpPr>
          <p:cNvPr id="117" name="Straight Connector 116">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 name="Content Placeholder 5">
            <a:extLst>
              <a:ext uri="{FF2B5EF4-FFF2-40B4-BE49-F238E27FC236}">
                <a16:creationId xmlns:a16="http://schemas.microsoft.com/office/drawing/2014/main" id="{7F9020E9-4E67-47FD-9C3B-B53AA5997A12}"/>
              </a:ext>
            </a:extLst>
          </p:cNvPr>
          <p:cNvSpPr>
            <a:spLocks noGrp="1"/>
          </p:cNvSpPr>
          <p:nvPr>
            <p:ph idx="1"/>
          </p:nvPr>
        </p:nvSpPr>
        <p:spPr>
          <a:xfrm>
            <a:off x="4976031" y="963877"/>
            <a:ext cx="6377769" cy="4930246"/>
          </a:xfrm>
        </p:spPr>
        <p:txBody>
          <a:bodyPr anchor="ctr">
            <a:normAutofit fontScale="92500" lnSpcReduction="10000"/>
          </a:bodyPr>
          <a:lstStyle/>
          <a:p>
            <a:pPr lvl="0">
              <a:spcBef>
                <a:spcPts val="1200"/>
              </a:spcBef>
              <a:buClr>
                <a:schemeClr val="accent2"/>
              </a:buClr>
            </a:pPr>
            <a:r>
              <a:rPr lang="en-US" sz="2400" dirty="0"/>
              <a:t>$45 billion for a </a:t>
            </a:r>
            <a:r>
              <a:rPr lang="en-US" sz="2400" dirty="0">
                <a:hlinkClick r:id="rId3"/>
              </a:rPr>
              <a:t>FEMA Disaster Relief Fund </a:t>
            </a:r>
            <a:r>
              <a:rPr lang="en-US" sz="2400" dirty="0"/>
              <a:t>plus additional $400 million in federal grants including </a:t>
            </a:r>
            <a:r>
              <a:rPr lang="en-US" sz="2400" dirty="0">
                <a:hlinkClick r:id="rId4"/>
              </a:rPr>
              <a:t>Assistance to Firefighters</a:t>
            </a:r>
            <a:r>
              <a:rPr lang="en-US" sz="2400" dirty="0"/>
              <a:t>, </a:t>
            </a:r>
            <a:r>
              <a:rPr lang="en-US" sz="2400" dirty="0">
                <a:hlinkClick r:id="rId5"/>
              </a:rPr>
              <a:t>Emergency Management Performance</a:t>
            </a:r>
            <a:r>
              <a:rPr lang="en-US" sz="2400" dirty="0"/>
              <a:t>, and </a:t>
            </a:r>
            <a:r>
              <a:rPr lang="en-US" sz="2400" dirty="0">
                <a:hlinkClick r:id="rId6"/>
              </a:rPr>
              <a:t>Emergency Food and Shelter Program grants</a:t>
            </a:r>
            <a:endParaRPr lang="en-US" sz="2400" dirty="0"/>
          </a:p>
          <a:p>
            <a:pPr lvl="0">
              <a:spcBef>
                <a:spcPts val="1200"/>
              </a:spcBef>
              <a:buClr>
                <a:schemeClr val="accent2"/>
              </a:buClr>
            </a:pPr>
            <a:r>
              <a:rPr lang="en-US" sz="2400" dirty="0"/>
              <a:t>$1.5 billion for </a:t>
            </a:r>
            <a:r>
              <a:rPr lang="en-US" sz="2400" dirty="0">
                <a:hlinkClick r:id="rId7"/>
              </a:rPr>
              <a:t>CDC State and Local Preparedness</a:t>
            </a:r>
            <a:endParaRPr lang="en-US" sz="2400" dirty="0"/>
          </a:p>
          <a:p>
            <a:pPr>
              <a:spcBef>
                <a:spcPts val="1200"/>
              </a:spcBef>
              <a:buClr>
                <a:schemeClr val="accent2"/>
              </a:buClr>
            </a:pPr>
            <a:r>
              <a:rPr lang="en-US" sz="2400" dirty="0"/>
              <a:t>$850 million for </a:t>
            </a:r>
            <a:r>
              <a:rPr lang="en-US" sz="2400" dirty="0">
                <a:hlinkClick r:id="rId8"/>
              </a:rPr>
              <a:t>BJA Coronavirus Emergency Supplemental Byrne  Grants</a:t>
            </a:r>
            <a:endParaRPr lang="en-US" sz="2400" dirty="0"/>
          </a:p>
          <a:p>
            <a:pPr lvl="0">
              <a:spcBef>
                <a:spcPts val="1200"/>
              </a:spcBef>
              <a:buClr>
                <a:schemeClr val="accent2"/>
              </a:buClr>
            </a:pPr>
            <a:r>
              <a:rPr lang="en-US" sz="2400" dirty="0"/>
              <a:t>$955 million for </a:t>
            </a:r>
            <a:r>
              <a:rPr lang="en-US" sz="2400" dirty="0">
                <a:hlinkClick r:id="rId9"/>
              </a:rPr>
              <a:t>HHS Aging and Disabled program resources and grants</a:t>
            </a:r>
            <a:endParaRPr lang="en-US" sz="2400" dirty="0"/>
          </a:p>
          <a:p>
            <a:pPr>
              <a:spcBef>
                <a:spcPts val="1200"/>
              </a:spcBef>
              <a:buClr>
                <a:schemeClr val="accent2"/>
              </a:buClr>
            </a:pPr>
            <a:r>
              <a:rPr lang="en-US" sz="2400" dirty="0"/>
              <a:t>$425 million for HHS SAMHSA funding, including </a:t>
            </a:r>
            <a:r>
              <a:rPr lang="en-US" sz="2400" dirty="0">
                <a:hlinkClick r:id="rId10" action="ppaction://hlinkfile"/>
              </a:rPr>
              <a:t>Emergency Grants to Address Mental &amp; Substance Use Disorders During COVID-19</a:t>
            </a:r>
            <a:endParaRPr lang="en-US" sz="2400" dirty="0"/>
          </a:p>
          <a:p>
            <a:pPr lvl="0">
              <a:spcBef>
                <a:spcPts val="1200"/>
              </a:spcBef>
              <a:buClr>
                <a:schemeClr val="accent2"/>
              </a:buClr>
            </a:pPr>
            <a:r>
              <a:rPr lang="en-US" sz="2400" dirty="0"/>
              <a:t>$200 million for </a:t>
            </a:r>
            <a:r>
              <a:rPr lang="en-US" sz="2400" dirty="0">
                <a:hlinkClick r:id="rId9"/>
              </a:rPr>
              <a:t>FCC telehealth program grants</a:t>
            </a:r>
            <a:endParaRPr lang="en-US" sz="2400" dirty="0"/>
          </a:p>
          <a:p>
            <a:pPr marL="457200" lvl="1" indent="0">
              <a:buNone/>
            </a:pPr>
            <a:endParaRPr lang="en-US" sz="2000" dirty="0"/>
          </a:p>
        </p:txBody>
      </p:sp>
    </p:spTree>
    <p:extLst>
      <p:ext uri="{BB962C8B-B14F-4D97-AF65-F5344CB8AC3E}">
        <p14:creationId xmlns:p14="http://schemas.microsoft.com/office/powerpoint/2010/main" val="389104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Freeform: Shape 2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8" name="Freeform: Shape 2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40CB2A3-B8FB-4B3A-A3C0-CCF912749136}"/>
              </a:ext>
            </a:extLst>
          </p:cNvPr>
          <p:cNvSpPr>
            <a:spLocks noGrp="1"/>
          </p:cNvSpPr>
          <p:nvPr>
            <p:ph type="title"/>
          </p:nvPr>
        </p:nvSpPr>
        <p:spPr>
          <a:xfrm>
            <a:off x="621792" y="1161288"/>
            <a:ext cx="3422307" cy="4526280"/>
          </a:xfrm>
        </p:spPr>
        <p:txBody>
          <a:bodyPr>
            <a:normAutofit/>
          </a:bodyPr>
          <a:lstStyle/>
          <a:p>
            <a:r>
              <a:rPr lang="en-US" sz="3200" dirty="0"/>
              <a:t>FEMA Disaster Relief Funds</a:t>
            </a:r>
          </a:p>
        </p:txBody>
      </p:sp>
      <p:sp>
        <p:nvSpPr>
          <p:cNvPr id="25" name="Rectangle 2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EF164554-228A-4FC3-B0B6-FB41DD1BA3BF}"/>
              </a:ext>
            </a:extLst>
          </p:cNvPr>
          <p:cNvSpPr>
            <a:spLocks noGrp="1"/>
          </p:cNvSpPr>
          <p:nvPr>
            <p:ph idx="1"/>
          </p:nvPr>
        </p:nvSpPr>
        <p:spPr>
          <a:xfrm>
            <a:off x="5109328" y="373224"/>
            <a:ext cx="6558931" cy="6120881"/>
          </a:xfrm>
        </p:spPr>
        <p:txBody>
          <a:bodyPr anchor="ctr">
            <a:normAutofit fontScale="92500"/>
          </a:bodyPr>
          <a:lstStyle/>
          <a:p>
            <a:pPr>
              <a:buClr>
                <a:schemeClr val="accent2"/>
              </a:buClr>
            </a:pPr>
            <a:r>
              <a:rPr lang="en-US" sz="2400" dirty="0"/>
              <a:t>FEMA authorized to reimburse local governments for “emergency protective measures” in response to the COVID-19 pandemic under </a:t>
            </a:r>
            <a:r>
              <a:rPr lang="en-US" sz="2400" dirty="0">
                <a:hlinkClick r:id="rId3"/>
              </a:rPr>
              <a:t>Category B of FEMA’s Public Assistance program</a:t>
            </a:r>
            <a:r>
              <a:rPr lang="en-US" sz="2400" dirty="0"/>
              <a:t>:</a:t>
            </a:r>
          </a:p>
          <a:p>
            <a:pPr lvl="1">
              <a:spcBef>
                <a:spcPts val="1000"/>
              </a:spcBef>
              <a:buClr>
                <a:schemeClr val="accent2"/>
              </a:buClr>
            </a:pPr>
            <a:r>
              <a:rPr lang="en-US" dirty="0"/>
              <a:t>Management, control, &amp; reduction of immediate threats to public health &amp; safety</a:t>
            </a:r>
          </a:p>
          <a:p>
            <a:pPr lvl="1">
              <a:spcBef>
                <a:spcPts val="1000"/>
              </a:spcBef>
              <a:buClr>
                <a:schemeClr val="accent2"/>
              </a:buClr>
            </a:pPr>
            <a:r>
              <a:rPr lang="en-US" dirty="0"/>
              <a:t>Emergency medical care &amp; sheltering</a:t>
            </a:r>
          </a:p>
          <a:p>
            <a:pPr lvl="1">
              <a:spcBef>
                <a:spcPts val="1000"/>
              </a:spcBef>
              <a:buClr>
                <a:schemeClr val="accent2"/>
              </a:buClr>
            </a:pPr>
            <a:r>
              <a:rPr lang="en-US" dirty="0"/>
              <a:t>Purchase and distribution of food, water, ice, and other supplies</a:t>
            </a:r>
          </a:p>
          <a:p>
            <a:pPr>
              <a:buClr>
                <a:schemeClr val="accent2"/>
              </a:buClr>
            </a:pPr>
            <a:r>
              <a:rPr lang="en-US" sz="2400" b="1" dirty="0"/>
              <a:t>To access resources:</a:t>
            </a:r>
            <a:r>
              <a:rPr lang="en-US" sz="2400" dirty="0"/>
              <a:t> Contact your State’s designated Public Assistance (PA) Representative to determine if your facilities, work, and costs meet eligibility criteria and receive direct guidance on procedures to secure reimbursement</a:t>
            </a:r>
            <a:endParaRPr lang="en-US" sz="2400" strike="sngStrike" dirty="0">
              <a:solidFill>
                <a:srgbClr val="FF0000"/>
              </a:solidFill>
            </a:endParaRPr>
          </a:p>
          <a:p>
            <a:pPr lvl="1">
              <a:spcBef>
                <a:spcPts val="1000"/>
              </a:spcBef>
              <a:buClr>
                <a:schemeClr val="accent2"/>
              </a:buClr>
            </a:pPr>
            <a:r>
              <a:rPr lang="en-US" dirty="0">
                <a:hlinkClick r:id="rId4"/>
              </a:rPr>
              <a:t>Step by Step PA Program Delivery – ICMA Presentation pages 18-29</a:t>
            </a:r>
            <a:endParaRPr lang="en-US" dirty="0">
              <a:hlinkClick r:id="rId5"/>
            </a:endParaRPr>
          </a:p>
          <a:p>
            <a:pPr lvl="1">
              <a:spcBef>
                <a:spcPts val="1000"/>
              </a:spcBef>
              <a:buClr>
                <a:schemeClr val="accent2"/>
              </a:buClr>
            </a:pPr>
            <a:r>
              <a:rPr lang="en-US" dirty="0">
                <a:hlinkClick r:id="rId5"/>
              </a:rPr>
              <a:t>List of State Emergency Management Agencies</a:t>
            </a:r>
            <a:endParaRPr lang="en-US" dirty="0"/>
          </a:p>
        </p:txBody>
      </p:sp>
    </p:spTree>
    <p:extLst>
      <p:ext uri="{BB962C8B-B14F-4D97-AF65-F5344CB8AC3E}">
        <p14:creationId xmlns:p14="http://schemas.microsoft.com/office/powerpoint/2010/main" val="846684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E4E0E0A-A206-4471-B31C-B2E7E4BA7B94}"/>
              </a:ext>
            </a:extLst>
          </p:cNvPr>
          <p:cNvSpPr>
            <a:spLocks noGrp="1"/>
          </p:cNvSpPr>
          <p:nvPr>
            <p:ph type="title"/>
          </p:nvPr>
        </p:nvSpPr>
        <p:spPr>
          <a:xfrm>
            <a:off x="621792" y="1161288"/>
            <a:ext cx="3602736" cy="4526280"/>
          </a:xfrm>
        </p:spPr>
        <p:txBody>
          <a:bodyPr>
            <a:normAutofit/>
          </a:bodyPr>
          <a:lstStyle/>
          <a:p>
            <a:r>
              <a:rPr lang="en-US" sz="3200" dirty="0"/>
              <a:t>CDC State &amp; Local Preparedness Funds</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6B73566C-99CE-46E1-BF1E-0E218DB56998}"/>
              </a:ext>
            </a:extLst>
          </p:cNvPr>
          <p:cNvSpPr>
            <a:spLocks noGrp="1"/>
          </p:cNvSpPr>
          <p:nvPr>
            <p:ph idx="1"/>
          </p:nvPr>
        </p:nvSpPr>
        <p:spPr>
          <a:xfrm>
            <a:off x="5434149" y="373224"/>
            <a:ext cx="6414414" cy="6120882"/>
          </a:xfrm>
        </p:spPr>
        <p:txBody>
          <a:bodyPr anchor="ctr">
            <a:normAutofit/>
          </a:bodyPr>
          <a:lstStyle/>
          <a:p>
            <a:r>
              <a:rPr lang="en-US" sz="2200" dirty="0"/>
              <a:t>$2.2 billion under H.R. 6074 to prevent, prepare for, and respond to COVID-19, with no less than $950 million for grants and cooperative agreements</a:t>
            </a:r>
          </a:p>
          <a:p>
            <a:r>
              <a:rPr lang="en-US" sz="2200" dirty="0"/>
              <a:t>On March 16, CDC </a:t>
            </a:r>
            <a:r>
              <a:rPr lang="en-US" sz="2200" dirty="0">
                <a:hlinkClick r:id="rId3" action="ppaction://hlinkfile"/>
              </a:rPr>
              <a:t>awarded $570 million for state/local health responses</a:t>
            </a:r>
            <a:r>
              <a:rPr lang="en-US" sz="2200" dirty="0"/>
              <a:t> under HHS Crisis Cooperative Agreements to 65 eligible jurisdictions (50 states, 8 territories, 6 directly funded localities, one tribal nation)</a:t>
            </a:r>
          </a:p>
          <a:p>
            <a:r>
              <a:rPr lang="en-US" sz="2200" dirty="0"/>
              <a:t>Funding for health departments to conduct surveillance, epidemiology, laboratory capacity, infection control mitigation, communications, and other preparedness response activities</a:t>
            </a:r>
          </a:p>
          <a:p>
            <a:r>
              <a:rPr lang="en-US" sz="2200" b="1" dirty="0"/>
              <a:t>To access resources</a:t>
            </a:r>
            <a:r>
              <a:rPr lang="en-US" sz="2200" dirty="0"/>
              <a:t>: contact your </a:t>
            </a:r>
            <a:r>
              <a:rPr lang="en-US" sz="2200" dirty="0">
                <a:hlinkClick r:id="rId4"/>
              </a:rPr>
              <a:t>State Health Department</a:t>
            </a:r>
            <a:endParaRPr lang="en-US" sz="2200" dirty="0"/>
          </a:p>
          <a:p>
            <a:r>
              <a:rPr lang="en-US" sz="2200" dirty="0"/>
              <a:t>For other helpful info for local health departments, visit </a:t>
            </a:r>
            <a:r>
              <a:rPr lang="en-US" sz="2200" dirty="0">
                <a:hlinkClick r:id="rId5"/>
              </a:rPr>
              <a:t>NAACHO’s COVID-19 Resource Center</a:t>
            </a:r>
            <a:endParaRPr lang="en-US" sz="2200" dirty="0"/>
          </a:p>
        </p:txBody>
      </p:sp>
    </p:spTree>
    <p:extLst>
      <p:ext uri="{BB962C8B-B14F-4D97-AF65-F5344CB8AC3E}">
        <p14:creationId xmlns:p14="http://schemas.microsoft.com/office/powerpoint/2010/main" val="4101949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E4E0E0A-A206-4471-B31C-B2E7E4BA7B94}"/>
              </a:ext>
            </a:extLst>
          </p:cNvPr>
          <p:cNvSpPr>
            <a:spLocks noGrp="1"/>
          </p:cNvSpPr>
          <p:nvPr>
            <p:ph type="title"/>
          </p:nvPr>
        </p:nvSpPr>
        <p:spPr>
          <a:xfrm>
            <a:off x="621792" y="1161288"/>
            <a:ext cx="3602736" cy="4526280"/>
          </a:xfrm>
        </p:spPr>
        <p:txBody>
          <a:bodyPr>
            <a:normAutofit/>
          </a:bodyPr>
          <a:lstStyle/>
          <a:p>
            <a:r>
              <a:rPr lang="en-US" sz="2800" dirty="0"/>
              <a:t>DOJ FY 2020 Coronavirus Emergency Supplemental Byrne Grants Funding</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B73566C-99CE-46E1-BF1E-0E218DB56998}"/>
              </a:ext>
            </a:extLst>
          </p:cNvPr>
          <p:cNvSpPr>
            <a:spLocks noGrp="1"/>
          </p:cNvSpPr>
          <p:nvPr>
            <p:ph idx="1"/>
          </p:nvPr>
        </p:nvSpPr>
        <p:spPr>
          <a:xfrm>
            <a:off x="5065777" y="242689"/>
            <a:ext cx="6879335" cy="6363477"/>
          </a:xfrm>
        </p:spPr>
        <p:txBody>
          <a:bodyPr anchor="ctr">
            <a:normAutofit lnSpcReduction="10000"/>
          </a:bodyPr>
          <a:lstStyle/>
          <a:p>
            <a:pPr>
              <a:buClr>
                <a:schemeClr val="accent2"/>
              </a:buClr>
            </a:pPr>
            <a:r>
              <a:rPr lang="en-US" sz="2200" dirty="0"/>
              <a:t>States, territories, tribes, or units of local government eligible for funding under the FY2019 State &amp; Local Edward Byrne Memorial Justice Assistance Grant program are eligible to apply for supplemental funds, </a:t>
            </a:r>
            <a:r>
              <a:rPr lang="en-US" sz="2200" dirty="0">
                <a:hlinkClick r:id="rId3"/>
              </a:rPr>
              <a:t>allocated by formula</a:t>
            </a:r>
            <a:endParaRPr lang="en-US" sz="2200" dirty="0"/>
          </a:p>
          <a:p>
            <a:pPr>
              <a:buClr>
                <a:schemeClr val="accent2"/>
              </a:buClr>
            </a:pPr>
            <a:r>
              <a:rPr lang="en-US" sz="2200" dirty="0"/>
              <a:t>Provides funding to law enforcement to prevent, prepare for, and respond to the coronavirus: </a:t>
            </a:r>
          </a:p>
          <a:p>
            <a:pPr lvl="1">
              <a:lnSpc>
                <a:spcPct val="100000"/>
              </a:lnSpc>
              <a:spcBef>
                <a:spcPts val="600"/>
              </a:spcBef>
              <a:buClr>
                <a:schemeClr val="accent2"/>
              </a:buClr>
            </a:pPr>
            <a:r>
              <a:rPr lang="en-US" sz="2200" dirty="0"/>
              <a:t>Overtime</a:t>
            </a:r>
          </a:p>
          <a:p>
            <a:pPr lvl="1">
              <a:lnSpc>
                <a:spcPct val="100000"/>
              </a:lnSpc>
              <a:spcBef>
                <a:spcPts val="600"/>
              </a:spcBef>
              <a:buClr>
                <a:schemeClr val="accent2"/>
              </a:buClr>
            </a:pPr>
            <a:r>
              <a:rPr lang="en-US" sz="2200" dirty="0"/>
              <a:t>Equipment (law enforcement and medical PPE)</a:t>
            </a:r>
          </a:p>
          <a:p>
            <a:pPr lvl="1">
              <a:lnSpc>
                <a:spcPct val="100000"/>
              </a:lnSpc>
              <a:spcBef>
                <a:spcPts val="600"/>
              </a:spcBef>
              <a:buClr>
                <a:schemeClr val="accent2"/>
              </a:buClr>
            </a:pPr>
            <a:r>
              <a:rPr lang="en-US" sz="2200" dirty="0"/>
              <a:t>Hiring</a:t>
            </a:r>
          </a:p>
          <a:p>
            <a:pPr lvl="1">
              <a:lnSpc>
                <a:spcPct val="100000"/>
              </a:lnSpc>
              <a:spcBef>
                <a:spcPts val="600"/>
              </a:spcBef>
              <a:buClr>
                <a:schemeClr val="accent2"/>
              </a:buClr>
            </a:pPr>
            <a:r>
              <a:rPr lang="en-US" sz="2200" dirty="0"/>
              <a:t>Supplies (gloves, masks, sanitizer) </a:t>
            </a:r>
          </a:p>
          <a:p>
            <a:pPr lvl="1">
              <a:lnSpc>
                <a:spcPct val="100000"/>
              </a:lnSpc>
              <a:spcBef>
                <a:spcPts val="600"/>
              </a:spcBef>
              <a:buClr>
                <a:schemeClr val="accent2"/>
              </a:buClr>
            </a:pPr>
            <a:r>
              <a:rPr lang="en-US" sz="2200" dirty="0"/>
              <a:t>Training</a:t>
            </a:r>
          </a:p>
          <a:p>
            <a:pPr lvl="1">
              <a:lnSpc>
                <a:spcPct val="100000"/>
              </a:lnSpc>
              <a:spcBef>
                <a:spcPts val="600"/>
              </a:spcBef>
              <a:buClr>
                <a:schemeClr val="accent2"/>
              </a:buClr>
            </a:pPr>
            <a:r>
              <a:rPr lang="en-US" sz="2200" dirty="0"/>
              <a:t>Travel expenses for resource distribution</a:t>
            </a:r>
          </a:p>
          <a:p>
            <a:pPr lvl="1">
              <a:lnSpc>
                <a:spcPct val="100000"/>
              </a:lnSpc>
              <a:spcBef>
                <a:spcPts val="600"/>
              </a:spcBef>
              <a:buClr>
                <a:schemeClr val="accent2"/>
              </a:buClr>
            </a:pPr>
            <a:r>
              <a:rPr lang="en-US" sz="2200" dirty="0"/>
              <a:t>Addressing medical needs of inmates in state, local, and tribal prisons, jails, and detention centers</a:t>
            </a:r>
          </a:p>
          <a:p>
            <a:pPr>
              <a:buClr>
                <a:schemeClr val="accent2"/>
              </a:buClr>
            </a:pPr>
            <a:r>
              <a:rPr lang="en-US" sz="2200" b="1" dirty="0"/>
              <a:t>To access resources: </a:t>
            </a:r>
            <a:r>
              <a:rPr lang="en-US" sz="2200" dirty="0"/>
              <a:t>Communities eligible for local direct award should submit </a:t>
            </a:r>
            <a:r>
              <a:rPr lang="en-US" sz="2200" dirty="0">
                <a:hlinkClick r:id="rId4"/>
              </a:rPr>
              <a:t>application</a:t>
            </a:r>
            <a:r>
              <a:rPr lang="en-US" sz="2200" dirty="0"/>
              <a:t>, including federal SF-424 forms, narrative, and budget, by </a:t>
            </a:r>
            <a:r>
              <a:rPr lang="en-US" sz="2200" u="sng" dirty="0"/>
              <a:t>May 30, 2020</a:t>
            </a:r>
          </a:p>
        </p:txBody>
      </p:sp>
    </p:spTree>
    <p:extLst>
      <p:ext uri="{BB962C8B-B14F-4D97-AF65-F5344CB8AC3E}">
        <p14:creationId xmlns:p14="http://schemas.microsoft.com/office/powerpoint/2010/main" val="3694289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AA9E2A-AA0E-4308-9E6D-420A20A83E20}"/>
              </a:ext>
            </a:extLst>
          </p:cNvPr>
          <p:cNvSpPr>
            <a:spLocks noGrp="1"/>
          </p:cNvSpPr>
          <p:nvPr>
            <p:ph type="title"/>
          </p:nvPr>
        </p:nvSpPr>
        <p:spPr>
          <a:xfrm>
            <a:off x="480769" y="963877"/>
            <a:ext cx="3851793" cy="4930246"/>
          </a:xfrm>
        </p:spPr>
        <p:txBody>
          <a:bodyPr>
            <a:normAutofit/>
          </a:bodyPr>
          <a:lstStyle/>
          <a:p>
            <a:pPr algn="r"/>
            <a:r>
              <a:rPr lang="en-US" sz="3200" dirty="0">
                <a:solidFill>
                  <a:schemeClr val="accent6">
                    <a:lumMod val="50000"/>
                  </a:schemeClr>
                </a:solidFill>
              </a:rPr>
              <a:t>Social Services, Housing, &amp; Community Development</a:t>
            </a:r>
          </a:p>
        </p:txBody>
      </p:sp>
      <p:cxnSp>
        <p:nvCxnSpPr>
          <p:cNvPr id="34" name="Straight Connector 33">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77C09C7-185E-4E97-84FC-1EBFD5A4A5FD}"/>
              </a:ext>
            </a:extLst>
          </p:cNvPr>
          <p:cNvSpPr>
            <a:spLocks noGrp="1"/>
          </p:cNvSpPr>
          <p:nvPr>
            <p:ph idx="1"/>
          </p:nvPr>
        </p:nvSpPr>
        <p:spPr>
          <a:xfrm>
            <a:off x="4912614" y="512064"/>
            <a:ext cx="6377769" cy="5833872"/>
          </a:xfrm>
        </p:spPr>
        <p:txBody>
          <a:bodyPr numCol="1" anchor="ctr">
            <a:normAutofit fontScale="92500" lnSpcReduction="10000"/>
          </a:bodyPr>
          <a:lstStyle/>
          <a:p>
            <a:pPr marL="0" indent="0">
              <a:spcBef>
                <a:spcPts val="0"/>
              </a:spcBef>
              <a:spcAft>
                <a:spcPts val="1200"/>
              </a:spcAft>
              <a:buNone/>
            </a:pPr>
            <a:r>
              <a:rPr lang="en-US" sz="1800" b="1" dirty="0"/>
              <a:t>Social Services</a:t>
            </a:r>
            <a:r>
              <a:rPr lang="en-US" sz="1800" dirty="0"/>
              <a:t>:</a:t>
            </a:r>
          </a:p>
          <a:p>
            <a:pPr lvl="0">
              <a:spcBef>
                <a:spcPts val="0"/>
              </a:spcBef>
              <a:spcAft>
                <a:spcPts val="600"/>
              </a:spcAft>
              <a:buClr>
                <a:schemeClr val="accent2"/>
              </a:buClr>
            </a:pPr>
            <a:r>
              <a:rPr lang="en-US" sz="1800" dirty="0"/>
              <a:t>$3.5 billion in </a:t>
            </a:r>
            <a:r>
              <a:rPr lang="en-US" sz="1800" dirty="0">
                <a:hlinkClick r:id="rId3"/>
              </a:rPr>
              <a:t>Child Care and Development Grants</a:t>
            </a:r>
            <a:r>
              <a:rPr lang="en-US" sz="1800" dirty="0"/>
              <a:t>;</a:t>
            </a:r>
          </a:p>
          <a:p>
            <a:pPr lvl="0">
              <a:spcBef>
                <a:spcPts val="0"/>
              </a:spcBef>
              <a:spcAft>
                <a:spcPts val="600"/>
              </a:spcAft>
              <a:buClr>
                <a:schemeClr val="accent2"/>
              </a:buClr>
            </a:pPr>
            <a:r>
              <a:rPr lang="en-US" sz="1800" dirty="0"/>
              <a:t>$1 billion in </a:t>
            </a:r>
            <a:r>
              <a:rPr lang="en-US" sz="1800" dirty="0">
                <a:hlinkClick r:id="rId4"/>
              </a:rPr>
              <a:t>Community Service Block Grants</a:t>
            </a:r>
            <a:r>
              <a:rPr lang="en-US" sz="1800" dirty="0"/>
              <a:t>;</a:t>
            </a:r>
          </a:p>
          <a:p>
            <a:pPr lvl="0">
              <a:spcBef>
                <a:spcPts val="0"/>
              </a:spcBef>
              <a:spcAft>
                <a:spcPts val="600"/>
              </a:spcAft>
              <a:buClr>
                <a:schemeClr val="accent2"/>
              </a:buClr>
            </a:pPr>
            <a:r>
              <a:rPr lang="en-US" sz="1800" dirty="0"/>
              <a:t>$900 million in </a:t>
            </a:r>
            <a:r>
              <a:rPr lang="en-US" sz="1800" dirty="0">
                <a:hlinkClick r:id="rId5"/>
              </a:rPr>
              <a:t>Low Income Housing Energy Assistance Program (LIHEAP) funding</a:t>
            </a:r>
            <a:r>
              <a:rPr lang="en-US" sz="1800" dirty="0"/>
              <a:t>;</a:t>
            </a:r>
          </a:p>
          <a:p>
            <a:pPr marL="0" lvl="0" indent="0">
              <a:spcBef>
                <a:spcPts val="0"/>
              </a:spcBef>
              <a:spcAft>
                <a:spcPts val="600"/>
              </a:spcAft>
              <a:buNone/>
            </a:pPr>
            <a:endParaRPr lang="en-US" sz="1800" dirty="0"/>
          </a:p>
          <a:p>
            <a:pPr marL="0" indent="0">
              <a:spcBef>
                <a:spcPts val="0"/>
              </a:spcBef>
              <a:spcAft>
                <a:spcPts val="1200"/>
              </a:spcAft>
              <a:buNone/>
            </a:pPr>
            <a:r>
              <a:rPr lang="en-US" sz="1800" b="1" dirty="0"/>
              <a:t>Housing Assistance</a:t>
            </a:r>
            <a:r>
              <a:rPr lang="en-US" sz="1800" dirty="0"/>
              <a:t>:</a:t>
            </a:r>
          </a:p>
          <a:p>
            <a:pPr>
              <a:spcBef>
                <a:spcPts val="0"/>
              </a:spcBef>
              <a:spcAft>
                <a:spcPts val="600"/>
              </a:spcAft>
              <a:buClr>
                <a:schemeClr val="accent2"/>
              </a:buClr>
            </a:pPr>
            <a:r>
              <a:rPr lang="en-US" sz="1800" dirty="0"/>
              <a:t>$4 billion for HUD Homeless Assistance Grants under </a:t>
            </a:r>
            <a:r>
              <a:rPr lang="en-US" sz="1800" dirty="0">
                <a:hlinkClick r:id="rId6"/>
              </a:rPr>
              <a:t>Emergency Solutions Grant program</a:t>
            </a:r>
            <a:endParaRPr lang="en-US" sz="1800" dirty="0"/>
          </a:p>
          <a:p>
            <a:pPr>
              <a:spcBef>
                <a:spcPts val="0"/>
              </a:spcBef>
              <a:spcAft>
                <a:spcPts val="600"/>
              </a:spcAft>
              <a:buClr>
                <a:schemeClr val="accent2"/>
              </a:buClr>
            </a:pPr>
            <a:r>
              <a:rPr lang="en-US" sz="1800" dirty="0"/>
              <a:t>$1.25 billion in </a:t>
            </a:r>
            <a:r>
              <a:rPr lang="en-US" sz="1800" dirty="0">
                <a:hlinkClick r:id="rId7"/>
              </a:rPr>
              <a:t>HUD tenant-based </a:t>
            </a:r>
            <a:r>
              <a:rPr lang="en-US" sz="1800" dirty="0"/>
              <a:t>and $1 billion in project-based rental assistance resources</a:t>
            </a:r>
          </a:p>
          <a:p>
            <a:pPr>
              <a:spcBef>
                <a:spcPts val="0"/>
              </a:spcBef>
              <a:spcAft>
                <a:spcPts val="600"/>
              </a:spcAft>
              <a:buClr>
                <a:schemeClr val="accent2"/>
              </a:buClr>
            </a:pPr>
            <a:r>
              <a:rPr lang="en-US" sz="1800" dirty="0"/>
              <a:t>$685 million for public housing authority operations</a:t>
            </a:r>
          </a:p>
          <a:p>
            <a:pPr marL="0" lvl="0" indent="0">
              <a:spcBef>
                <a:spcPts val="0"/>
              </a:spcBef>
              <a:spcAft>
                <a:spcPts val="600"/>
              </a:spcAft>
              <a:buNone/>
            </a:pPr>
            <a:endParaRPr lang="en-US" sz="1800" dirty="0"/>
          </a:p>
          <a:p>
            <a:pPr marL="0" lvl="0" indent="0">
              <a:spcBef>
                <a:spcPts val="0"/>
              </a:spcBef>
              <a:spcAft>
                <a:spcPts val="1200"/>
              </a:spcAft>
              <a:buNone/>
            </a:pPr>
            <a:r>
              <a:rPr lang="en-US" sz="1800" b="1" dirty="0"/>
              <a:t>Community Development:</a:t>
            </a:r>
          </a:p>
          <a:p>
            <a:pPr>
              <a:spcBef>
                <a:spcPts val="0"/>
              </a:spcBef>
              <a:spcAft>
                <a:spcPts val="600"/>
              </a:spcAft>
              <a:buClr>
                <a:schemeClr val="accent2"/>
              </a:buClr>
            </a:pPr>
            <a:r>
              <a:rPr lang="en-US" sz="1800" dirty="0"/>
              <a:t>$5 billion for </a:t>
            </a:r>
            <a:r>
              <a:rPr lang="en-US" sz="1800" dirty="0">
                <a:hlinkClick r:id="rId8"/>
              </a:rPr>
              <a:t>HUD CDBG grants</a:t>
            </a:r>
            <a:r>
              <a:rPr lang="en-US" sz="1800" dirty="0"/>
              <a:t>, with a waiver on the public services cap, and other flexibilities</a:t>
            </a:r>
          </a:p>
          <a:p>
            <a:pPr>
              <a:spcBef>
                <a:spcPts val="0"/>
              </a:spcBef>
              <a:spcAft>
                <a:spcPts val="600"/>
              </a:spcAft>
              <a:buClr>
                <a:schemeClr val="accent2"/>
              </a:buClr>
            </a:pPr>
            <a:r>
              <a:rPr lang="en-US" sz="1800" dirty="0"/>
              <a:t>$75 million for </a:t>
            </a:r>
            <a:r>
              <a:rPr lang="en-US" sz="1800" dirty="0">
                <a:hlinkClick r:id="rId9"/>
              </a:rPr>
              <a:t>National Endowment for the Arts grants </a:t>
            </a:r>
            <a:r>
              <a:rPr lang="en-US" sz="1800" dirty="0"/>
              <a:t>and $75 million for </a:t>
            </a:r>
            <a:r>
              <a:rPr lang="en-US" sz="1800" dirty="0">
                <a:hlinkClick r:id="rId10"/>
              </a:rPr>
              <a:t>National Endowment for the Humanities grants</a:t>
            </a:r>
            <a:r>
              <a:rPr lang="en-US" sz="1800" dirty="0"/>
              <a:t>, with 60% of those fund for direct grants to arts agencies (and 40% for state arts and humanities programs)</a:t>
            </a:r>
          </a:p>
        </p:txBody>
      </p:sp>
    </p:spTree>
    <p:extLst>
      <p:ext uri="{BB962C8B-B14F-4D97-AF65-F5344CB8AC3E}">
        <p14:creationId xmlns:p14="http://schemas.microsoft.com/office/powerpoint/2010/main" val="1697549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560AFAAC-EA6C-45A9-9E03-C9C9F0193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9" name="Freeform: Shape 138">
            <a:extLst>
              <a:ext uri="{FF2B5EF4-FFF2-40B4-BE49-F238E27FC236}">
                <a16:creationId xmlns:a16="http://schemas.microsoft.com/office/drawing/2014/main" id="{83549E37-C86B-4401-90BD-D8BF83859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3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3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3" y="0"/>
                </a:lnTo>
                <a:lnTo>
                  <a:pt x="4946006" y="69271"/>
                </a:lnTo>
                <a:cubicBezTo>
                  <a:pt x="5656532" y="929100"/>
                  <a:pt x="6096001" y="2116944"/>
                  <a:pt x="6096001" y="3429000"/>
                </a:cubicBezTo>
                <a:cubicBezTo>
                  <a:pt x="6096001" y="4741056"/>
                  <a:pt x="5656532" y="5928900"/>
                  <a:pt x="4946006" y="6788730"/>
                </a:cubicBezTo>
                <a:lnTo>
                  <a:pt x="4883023"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1" name="Freeform: Shape 140">
            <a:extLst>
              <a:ext uri="{FF2B5EF4-FFF2-40B4-BE49-F238E27FC236}">
                <a16:creationId xmlns:a16="http://schemas.microsoft.com/office/drawing/2014/main" id="{8A17784E-76D8-4521-A77D-0D2EBB9230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86857" cy="6858000"/>
          </a:xfrm>
          <a:custGeom>
            <a:avLst/>
            <a:gdLst>
              <a:gd name="connsiteX0" fmla="*/ 0 w 6086857"/>
              <a:gd name="connsiteY0" fmla="*/ 0 h 6858000"/>
              <a:gd name="connsiteX1" fmla="*/ 4873879 w 6086857"/>
              <a:gd name="connsiteY1" fmla="*/ 0 h 6858000"/>
              <a:gd name="connsiteX2" fmla="*/ 4936862 w 6086857"/>
              <a:gd name="connsiteY2" fmla="*/ 69271 h 6858000"/>
              <a:gd name="connsiteX3" fmla="*/ 6086857 w 6086857"/>
              <a:gd name="connsiteY3" fmla="*/ 3429000 h 6858000"/>
              <a:gd name="connsiteX4" fmla="*/ 4936862 w 6086857"/>
              <a:gd name="connsiteY4" fmla="*/ 6788730 h 6858000"/>
              <a:gd name="connsiteX5" fmla="*/ 4873879 w 6086857"/>
              <a:gd name="connsiteY5" fmla="*/ 6858000 h 6858000"/>
              <a:gd name="connsiteX6" fmla="*/ 0 w 608685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6857" h="6858000">
                <a:moveTo>
                  <a:pt x="0" y="0"/>
                </a:moveTo>
                <a:lnTo>
                  <a:pt x="4873879" y="0"/>
                </a:lnTo>
                <a:lnTo>
                  <a:pt x="4936862" y="69271"/>
                </a:lnTo>
                <a:cubicBezTo>
                  <a:pt x="5647388" y="929100"/>
                  <a:pt x="6086857" y="2116944"/>
                  <a:pt x="6086857" y="3429000"/>
                </a:cubicBezTo>
                <a:cubicBezTo>
                  <a:pt x="6086857" y="4741056"/>
                  <a:pt x="5647388" y="5928900"/>
                  <a:pt x="4936862" y="6788730"/>
                </a:cubicBezTo>
                <a:lnTo>
                  <a:pt x="487387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59B4FCC0-7F8B-4A17-882B-BB6B9B866186}"/>
              </a:ext>
            </a:extLst>
          </p:cNvPr>
          <p:cNvSpPr>
            <a:spLocks noGrp="1"/>
          </p:cNvSpPr>
          <p:nvPr>
            <p:ph type="title"/>
          </p:nvPr>
        </p:nvSpPr>
        <p:spPr>
          <a:xfrm>
            <a:off x="374904" y="856488"/>
            <a:ext cx="4443839" cy="1243584"/>
          </a:xfrm>
        </p:spPr>
        <p:txBody>
          <a:bodyPr anchor="ctr">
            <a:normAutofit/>
          </a:bodyPr>
          <a:lstStyle/>
          <a:p>
            <a:r>
              <a:rPr lang="en-US" sz="3400" dirty="0"/>
              <a:t>HUD Homeless Assistance Grants</a:t>
            </a:r>
          </a:p>
        </p:txBody>
      </p:sp>
      <p:sp>
        <p:nvSpPr>
          <p:cNvPr id="143" name="Rectangle 142">
            <a:extLst>
              <a:ext uri="{FF2B5EF4-FFF2-40B4-BE49-F238E27FC236}">
                <a16:creationId xmlns:a16="http://schemas.microsoft.com/office/drawing/2014/main" id="{C0036C6B-F09C-4EAB-AE02-8D056EE748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325"/>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5" name="Rectangle 144">
            <a:extLst>
              <a:ext uri="{FF2B5EF4-FFF2-40B4-BE49-F238E27FC236}">
                <a16:creationId xmlns:a16="http://schemas.microsoft.com/office/drawing/2014/main" id="{FC8D5885-2804-4D3C-BE31-902E4D327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769" y="2195336"/>
            <a:ext cx="49834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6" name="Content Placeholder 5">
            <a:extLst>
              <a:ext uri="{FF2B5EF4-FFF2-40B4-BE49-F238E27FC236}">
                <a16:creationId xmlns:a16="http://schemas.microsoft.com/office/drawing/2014/main" id="{7F9020E9-4E67-47FD-9C3B-B53AA5997A12}"/>
              </a:ext>
            </a:extLst>
          </p:cNvPr>
          <p:cNvSpPr>
            <a:spLocks noGrp="1"/>
          </p:cNvSpPr>
          <p:nvPr>
            <p:ph idx="1"/>
          </p:nvPr>
        </p:nvSpPr>
        <p:spPr>
          <a:xfrm>
            <a:off x="6342889" y="624525"/>
            <a:ext cx="5474207" cy="5608949"/>
          </a:xfrm>
        </p:spPr>
        <p:txBody>
          <a:bodyPr anchor="t">
            <a:noAutofit/>
          </a:bodyPr>
          <a:lstStyle/>
          <a:p>
            <a:pPr>
              <a:buClr>
                <a:schemeClr val="accent2"/>
              </a:buClr>
            </a:pPr>
            <a:r>
              <a:rPr lang="en-US" sz="2200" dirty="0"/>
              <a:t>$4 billion for homeless assistance through the </a:t>
            </a:r>
            <a:r>
              <a:rPr lang="en-US" sz="2200" dirty="0">
                <a:hlinkClick r:id="rId3"/>
              </a:rPr>
              <a:t>Emergency Solutions Grants</a:t>
            </a:r>
            <a:r>
              <a:rPr lang="en-US" sz="2200" dirty="0"/>
              <a:t> (ESG) state and local government formula program</a:t>
            </a:r>
          </a:p>
          <a:p>
            <a:pPr>
              <a:buClr>
                <a:schemeClr val="accent2"/>
              </a:buClr>
            </a:pPr>
            <a:r>
              <a:rPr lang="en-US" sz="2200" dirty="0">
                <a:hlinkClick r:id="rId4"/>
              </a:rPr>
              <a:t>Eligible uses</a:t>
            </a:r>
            <a:r>
              <a:rPr lang="en-US" sz="2200" dirty="0"/>
              <a:t>: emergency shelter operations, street outreach, expanded staffing, and other services to protect homeless and at-risk populations (below 50% AMI for CARES Act funds) from COVID-19</a:t>
            </a:r>
          </a:p>
          <a:p>
            <a:pPr>
              <a:buClr>
                <a:schemeClr val="accent2"/>
              </a:buClr>
            </a:pPr>
            <a:r>
              <a:rPr lang="en-US" sz="2200" dirty="0"/>
              <a:t>Eliminates: matching funds, planning, and procurement requirements; cap on shelter funding; and habitability and environmental standards for temporary emergency shelters</a:t>
            </a:r>
            <a:endParaRPr lang="en-US" sz="2200" strike="sngStrike" dirty="0"/>
          </a:p>
          <a:p>
            <a:pPr>
              <a:buClr>
                <a:schemeClr val="accent2"/>
              </a:buClr>
            </a:pPr>
            <a:r>
              <a:rPr lang="en-US" sz="2200" b="1" dirty="0"/>
              <a:t>To access resources</a:t>
            </a:r>
            <a:r>
              <a:rPr lang="en-US" sz="2200" dirty="0"/>
              <a:t>: First wave: up to $2 billion under regular ESG formula in 30-day timeframe; second wave: remaining funds distributed based on new HUD formula that accounts for state and local COVID-19 needs </a:t>
            </a:r>
          </a:p>
        </p:txBody>
      </p:sp>
      <p:pic>
        <p:nvPicPr>
          <p:cNvPr id="1026" name="Picture 2" descr="Homelessness and Coronavirus: What Bay Area Counties Are Doing ...">
            <a:extLst>
              <a:ext uri="{FF2B5EF4-FFF2-40B4-BE49-F238E27FC236}">
                <a16:creationId xmlns:a16="http://schemas.microsoft.com/office/drawing/2014/main" id="{E6B08FBF-047D-4603-B224-A9B7DFDBA9FA}"/>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98488" y="2582073"/>
            <a:ext cx="4220255" cy="2954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1870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B6FEE0-9AA9-48A4-91C9-AD8FBEAF134D}"/>
              </a:ext>
            </a:extLst>
          </p:cNvPr>
          <p:cNvSpPr>
            <a:spLocks noGrp="1"/>
          </p:cNvSpPr>
          <p:nvPr>
            <p:ph type="title"/>
          </p:nvPr>
        </p:nvSpPr>
        <p:spPr>
          <a:xfrm>
            <a:off x="841248" y="426720"/>
            <a:ext cx="10506456" cy="1919141"/>
          </a:xfrm>
        </p:spPr>
        <p:txBody>
          <a:bodyPr anchor="b">
            <a:normAutofit/>
          </a:bodyPr>
          <a:lstStyle/>
          <a:p>
            <a:r>
              <a:rPr lang="en-US" sz="6000" dirty="0"/>
              <a:t>Presenters</a:t>
            </a:r>
          </a:p>
        </p:txBody>
      </p:sp>
      <p:sp>
        <p:nvSpPr>
          <p:cNvPr id="24" name="Rectangle 23">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2899927"/>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6" name="Rectangle 25">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76031"/>
            <a:ext cx="1873457"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3E4EB32B-22E5-41FF-848A-8813E80853E8}"/>
              </a:ext>
            </a:extLst>
          </p:cNvPr>
          <p:cNvSpPr>
            <a:spLocks noGrp="1"/>
          </p:cNvSpPr>
          <p:nvPr>
            <p:ph idx="1"/>
          </p:nvPr>
        </p:nvSpPr>
        <p:spPr>
          <a:xfrm>
            <a:off x="841248" y="3337269"/>
            <a:ext cx="10509504" cy="2905686"/>
          </a:xfrm>
        </p:spPr>
        <p:txBody>
          <a:bodyPr>
            <a:normAutofit/>
          </a:bodyPr>
          <a:lstStyle/>
          <a:p>
            <a:pPr marL="0" indent="0">
              <a:buNone/>
            </a:pPr>
            <a:r>
              <a:rPr lang="en-US" sz="2200" dirty="0"/>
              <a:t>Beth Kellar, Director of Public Policy, ICMA </a:t>
            </a:r>
          </a:p>
          <a:p>
            <a:pPr marL="0" indent="0">
              <a:buNone/>
            </a:pPr>
            <a:r>
              <a:rPr lang="en-US" sz="2200" dirty="0"/>
              <a:t>Matt Ward, CEO, Sustainable Strategies DC</a:t>
            </a:r>
          </a:p>
          <a:p>
            <a:pPr marL="0" indent="0">
              <a:buNone/>
            </a:pPr>
            <a:r>
              <a:rPr lang="en-US" sz="2200" dirty="0"/>
              <a:t>Ashley Badesch, Principal, Sustainable Strategies DC</a:t>
            </a:r>
          </a:p>
        </p:txBody>
      </p:sp>
      <p:pic>
        <p:nvPicPr>
          <p:cNvPr id="16" name="Picture 4" descr="Funding Opportunities by&#10;Sustainable Strategies DC">
            <a:hlinkClick r:id="rId3"/>
            <a:extLst>
              <a:ext uri="{FF2B5EF4-FFF2-40B4-BE49-F238E27FC236}">
                <a16:creationId xmlns:a16="http://schemas.microsoft.com/office/drawing/2014/main" id="{29C556C5-7F17-4E89-8F24-EAC8A983A68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462985" y="4699979"/>
            <a:ext cx="2213511" cy="164369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CMA Brand Logos and Assets | icma.org">
            <a:hlinkClick r:id="rId5"/>
            <a:extLst>
              <a:ext uri="{FF2B5EF4-FFF2-40B4-BE49-F238E27FC236}">
                <a16:creationId xmlns:a16="http://schemas.microsoft.com/office/drawing/2014/main" id="{3BE29F6E-1423-4EB9-A055-3787B610C96E}"/>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9676496" y="5187190"/>
            <a:ext cx="1957419" cy="631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569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560AFAAC-EA6C-45A9-9E03-C9C9F0193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8" name="Freeform: Shape 77">
            <a:extLst>
              <a:ext uri="{FF2B5EF4-FFF2-40B4-BE49-F238E27FC236}">
                <a16:creationId xmlns:a16="http://schemas.microsoft.com/office/drawing/2014/main" id="{83549E37-C86B-4401-90BD-D8BF83859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3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3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3" y="0"/>
                </a:lnTo>
                <a:lnTo>
                  <a:pt x="4946006" y="69271"/>
                </a:lnTo>
                <a:cubicBezTo>
                  <a:pt x="5656532" y="929100"/>
                  <a:pt x="6096001" y="2116944"/>
                  <a:pt x="6096001" y="3429000"/>
                </a:cubicBezTo>
                <a:cubicBezTo>
                  <a:pt x="6096001" y="4741056"/>
                  <a:pt x="5656532" y="5928900"/>
                  <a:pt x="4946006" y="6788730"/>
                </a:cubicBezTo>
                <a:lnTo>
                  <a:pt x="4883023"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80" name="Freeform: Shape 79">
            <a:extLst>
              <a:ext uri="{FF2B5EF4-FFF2-40B4-BE49-F238E27FC236}">
                <a16:creationId xmlns:a16="http://schemas.microsoft.com/office/drawing/2014/main" id="{8A17784E-76D8-4521-A77D-0D2EBB9230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86857" cy="6858000"/>
          </a:xfrm>
          <a:custGeom>
            <a:avLst/>
            <a:gdLst>
              <a:gd name="connsiteX0" fmla="*/ 0 w 6086857"/>
              <a:gd name="connsiteY0" fmla="*/ 0 h 6858000"/>
              <a:gd name="connsiteX1" fmla="*/ 4873879 w 6086857"/>
              <a:gd name="connsiteY1" fmla="*/ 0 h 6858000"/>
              <a:gd name="connsiteX2" fmla="*/ 4936862 w 6086857"/>
              <a:gd name="connsiteY2" fmla="*/ 69271 h 6858000"/>
              <a:gd name="connsiteX3" fmla="*/ 6086857 w 6086857"/>
              <a:gd name="connsiteY3" fmla="*/ 3429000 h 6858000"/>
              <a:gd name="connsiteX4" fmla="*/ 4936862 w 6086857"/>
              <a:gd name="connsiteY4" fmla="*/ 6788730 h 6858000"/>
              <a:gd name="connsiteX5" fmla="*/ 4873879 w 6086857"/>
              <a:gd name="connsiteY5" fmla="*/ 6858000 h 6858000"/>
              <a:gd name="connsiteX6" fmla="*/ 0 w 608685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6857" h="6858000">
                <a:moveTo>
                  <a:pt x="0" y="0"/>
                </a:moveTo>
                <a:lnTo>
                  <a:pt x="4873879" y="0"/>
                </a:lnTo>
                <a:lnTo>
                  <a:pt x="4936862" y="69271"/>
                </a:lnTo>
                <a:cubicBezTo>
                  <a:pt x="5647388" y="929100"/>
                  <a:pt x="6086857" y="2116944"/>
                  <a:pt x="6086857" y="3429000"/>
                </a:cubicBezTo>
                <a:cubicBezTo>
                  <a:pt x="6086857" y="4741056"/>
                  <a:pt x="5647388" y="5928900"/>
                  <a:pt x="4936862" y="6788730"/>
                </a:cubicBezTo>
                <a:lnTo>
                  <a:pt x="487387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59B4FCC0-7F8B-4A17-882B-BB6B9B866186}"/>
              </a:ext>
            </a:extLst>
          </p:cNvPr>
          <p:cNvSpPr>
            <a:spLocks noGrp="1"/>
          </p:cNvSpPr>
          <p:nvPr>
            <p:ph type="title"/>
          </p:nvPr>
        </p:nvSpPr>
        <p:spPr>
          <a:xfrm>
            <a:off x="324092" y="1124325"/>
            <a:ext cx="4992624" cy="735036"/>
          </a:xfrm>
        </p:spPr>
        <p:txBody>
          <a:bodyPr anchor="ctr">
            <a:normAutofit/>
          </a:bodyPr>
          <a:lstStyle/>
          <a:p>
            <a:r>
              <a:rPr lang="en-US" sz="3600" dirty="0"/>
              <a:t>HUD Housing Assistance</a:t>
            </a:r>
          </a:p>
        </p:txBody>
      </p:sp>
      <p:sp>
        <p:nvSpPr>
          <p:cNvPr id="82" name="Rectangle 81">
            <a:extLst>
              <a:ext uri="{FF2B5EF4-FFF2-40B4-BE49-F238E27FC236}">
                <a16:creationId xmlns:a16="http://schemas.microsoft.com/office/drawing/2014/main" id="{C0036C6B-F09C-4EAB-AE02-8D056EE748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325"/>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 name="Rectangle 83">
            <a:extLst>
              <a:ext uri="{FF2B5EF4-FFF2-40B4-BE49-F238E27FC236}">
                <a16:creationId xmlns:a16="http://schemas.microsoft.com/office/drawing/2014/main" id="{FC8D5885-2804-4D3C-BE31-902E4D327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769" y="2195336"/>
            <a:ext cx="49834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7F9020E9-4E67-47FD-9C3B-B53AA5997A12}"/>
              </a:ext>
            </a:extLst>
          </p:cNvPr>
          <p:cNvSpPr>
            <a:spLocks noGrp="1"/>
          </p:cNvSpPr>
          <p:nvPr>
            <p:ph idx="1"/>
          </p:nvPr>
        </p:nvSpPr>
        <p:spPr>
          <a:xfrm>
            <a:off x="6233460" y="487836"/>
            <a:ext cx="5757436" cy="5637229"/>
          </a:xfrm>
        </p:spPr>
        <p:txBody>
          <a:bodyPr anchor="t">
            <a:noAutofit/>
          </a:bodyPr>
          <a:lstStyle/>
          <a:p>
            <a:pPr fontAlgn="base">
              <a:buClr>
                <a:schemeClr val="accent2"/>
              </a:buClr>
            </a:pPr>
            <a:r>
              <a:rPr lang="en-US" sz="2000" dirty="0"/>
              <a:t>$685 million for public housing authorities (PHAs) to take necessary actions and maintain normal operations during COVID-19</a:t>
            </a:r>
            <a:endParaRPr lang="en-US" sz="2000" strike="sngStrike" dirty="0">
              <a:solidFill>
                <a:srgbClr val="FF0000"/>
              </a:solidFill>
            </a:endParaRPr>
          </a:p>
          <a:p>
            <a:pPr fontAlgn="base">
              <a:buClr>
                <a:schemeClr val="accent2"/>
              </a:buClr>
            </a:pPr>
            <a:r>
              <a:rPr lang="en-US" sz="2000" dirty="0"/>
              <a:t>$1.25 billion in Section 8 tenant based rental assistance to coronavirus-related matters</a:t>
            </a:r>
          </a:p>
          <a:p>
            <a:pPr lvl="1" fontAlgn="base">
              <a:spcBef>
                <a:spcPts val="1000"/>
              </a:spcBef>
              <a:buClr>
                <a:schemeClr val="accent2"/>
              </a:buClr>
            </a:pPr>
            <a:r>
              <a:rPr lang="en-US" sz="2000" dirty="0"/>
              <a:t>$850 million for Section 8 administrative and other PHA expenses, including mainstream vouchers</a:t>
            </a:r>
          </a:p>
          <a:p>
            <a:pPr lvl="1" fontAlgn="base">
              <a:spcBef>
                <a:spcPts val="1000"/>
              </a:spcBef>
              <a:buClr>
                <a:schemeClr val="accent2"/>
              </a:buClr>
            </a:pPr>
            <a:r>
              <a:rPr lang="en-US" sz="2000" dirty="0"/>
              <a:t>$400 million for adjustments to 2020 Section 8 renewal allocations for PHAs that experience COVID-19-related increase in per-unit costs so to avoid terminating families from the program</a:t>
            </a:r>
          </a:p>
          <a:p>
            <a:pPr fontAlgn="base">
              <a:buClr>
                <a:schemeClr val="accent2"/>
              </a:buClr>
            </a:pPr>
            <a:r>
              <a:rPr lang="en-US" sz="2000" dirty="0"/>
              <a:t>Additional $1 billion for Section 8 project-based rental assistance for owners or sponsors of Section 8 properties to help make up for reduced tenant payments as a result of COVID-19</a:t>
            </a:r>
            <a:endParaRPr lang="en-US" sz="2000" strike="sngStrike" dirty="0">
              <a:solidFill>
                <a:srgbClr val="FF0000"/>
              </a:solidFill>
            </a:endParaRPr>
          </a:p>
          <a:p>
            <a:pPr fontAlgn="base">
              <a:buClr>
                <a:schemeClr val="accent2"/>
              </a:buClr>
            </a:pPr>
            <a:r>
              <a:rPr lang="en-US" sz="2000" dirty="0"/>
              <a:t>Enhanced flexibility &amp; broad discretion for waivers </a:t>
            </a:r>
          </a:p>
          <a:p>
            <a:pPr fontAlgn="base">
              <a:buClr>
                <a:schemeClr val="accent2"/>
              </a:buClr>
            </a:pPr>
            <a:r>
              <a:rPr lang="en-US" sz="2000" b="1" dirty="0"/>
              <a:t>To access resources: </a:t>
            </a:r>
            <a:r>
              <a:rPr lang="en-US" sz="2000" dirty="0"/>
              <a:t>Coordinate with </a:t>
            </a:r>
            <a:r>
              <a:rPr lang="en-US" sz="2000" dirty="0">
                <a:hlinkClick r:id="rId3"/>
              </a:rPr>
              <a:t>PHA</a:t>
            </a:r>
            <a:r>
              <a:rPr lang="en-US" sz="2000" dirty="0"/>
              <a:t> and </a:t>
            </a:r>
            <a:r>
              <a:rPr lang="en-US" sz="2000" dirty="0">
                <a:hlinkClick r:id="rId4"/>
              </a:rPr>
              <a:t>State Housing Financing Agency</a:t>
            </a:r>
            <a:endParaRPr lang="en-US" sz="2000" dirty="0"/>
          </a:p>
        </p:txBody>
      </p:sp>
      <p:pic>
        <p:nvPicPr>
          <p:cNvPr id="5124" name="Picture 4" descr="Ask The Newsroom: Section 8 Housing | NPR Illinois">
            <a:extLst>
              <a:ext uri="{FF2B5EF4-FFF2-40B4-BE49-F238E27FC236}">
                <a16:creationId xmlns:a16="http://schemas.microsoft.com/office/drawing/2014/main" id="{CECE57F0-6672-4572-878B-0D75050464AC}"/>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37769" y="2678274"/>
            <a:ext cx="4322531" cy="243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3884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560AFAAC-EA6C-45A9-9E03-C9C9F0193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8" name="Freeform: Shape 77">
            <a:extLst>
              <a:ext uri="{FF2B5EF4-FFF2-40B4-BE49-F238E27FC236}">
                <a16:creationId xmlns:a16="http://schemas.microsoft.com/office/drawing/2014/main" id="{83549E37-C86B-4401-90BD-D8BF83859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3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3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3" y="0"/>
                </a:lnTo>
                <a:lnTo>
                  <a:pt x="4946006" y="69271"/>
                </a:lnTo>
                <a:cubicBezTo>
                  <a:pt x="5656532" y="929100"/>
                  <a:pt x="6096001" y="2116944"/>
                  <a:pt x="6096001" y="3429000"/>
                </a:cubicBezTo>
                <a:cubicBezTo>
                  <a:pt x="6096001" y="4741056"/>
                  <a:pt x="5656532" y="5928900"/>
                  <a:pt x="4946006" y="6788730"/>
                </a:cubicBezTo>
                <a:lnTo>
                  <a:pt x="4883023"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80" name="Freeform: Shape 79">
            <a:extLst>
              <a:ext uri="{FF2B5EF4-FFF2-40B4-BE49-F238E27FC236}">
                <a16:creationId xmlns:a16="http://schemas.microsoft.com/office/drawing/2014/main" id="{8A17784E-76D8-4521-A77D-0D2EBB9230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86857" cy="6858000"/>
          </a:xfrm>
          <a:custGeom>
            <a:avLst/>
            <a:gdLst>
              <a:gd name="connsiteX0" fmla="*/ 0 w 6086857"/>
              <a:gd name="connsiteY0" fmla="*/ 0 h 6858000"/>
              <a:gd name="connsiteX1" fmla="*/ 4873879 w 6086857"/>
              <a:gd name="connsiteY1" fmla="*/ 0 h 6858000"/>
              <a:gd name="connsiteX2" fmla="*/ 4936862 w 6086857"/>
              <a:gd name="connsiteY2" fmla="*/ 69271 h 6858000"/>
              <a:gd name="connsiteX3" fmla="*/ 6086857 w 6086857"/>
              <a:gd name="connsiteY3" fmla="*/ 3429000 h 6858000"/>
              <a:gd name="connsiteX4" fmla="*/ 4936862 w 6086857"/>
              <a:gd name="connsiteY4" fmla="*/ 6788730 h 6858000"/>
              <a:gd name="connsiteX5" fmla="*/ 4873879 w 6086857"/>
              <a:gd name="connsiteY5" fmla="*/ 6858000 h 6858000"/>
              <a:gd name="connsiteX6" fmla="*/ 0 w 608685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6857" h="6858000">
                <a:moveTo>
                  <a:pt x="0" y="0"/>
                </a:moveTo>
                <a:lnTo>
                  <a:pt x="4873879" y="0"/>
                </a:lnTo>
                <a:lnTo>
                  <a:pt x="4936862" y="69271"/>
                </a:lnTo>
                <a:cubicBezTo>
                  <a:pt x="5647388" y="929100"/>
                  <a:pt x="6086857" y="2116944"/>
                  <a:pt x="6086857" y="3429000"/>
                </a:cubicBezTo>
                <a:cubicBezTo>
                  <a:pt x="6086857" y="4741056"/>
                  <a:pt x="5647388" y="5928900"/>
                  <a:pt x="4936862" y="6788730"/>
                </a:cubicBezTo>
                <a:lnTo>
                  <a:pt x="487387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59B4FCC0-7F8B-4A17-882B-BB6B9B866186}"/>
              </a:ext>
            </a:extLst>
          </p:cNvPr>
          <p:cNvSpPr>
            <a:spLocks noGrp="1"/>
          </p:cNvSpPr>
          <p:nvPr>
            <p:ph type="title"/>
          </p:nvPr>
        </p:nvSpPr>
        <p:spPr>
          <a:xfrm>
            <a:off x="317652" y="924920"/>
            <a:ext cx="5329003" cy="1243584"/>
          </a:xfrm>
        </p:spPr>
        <p:txBody>
          <a:bodyPr anchor="ctr">
            <a:normAutofit/>
          </a:bodyPr>
          <a:lstStyle/>
          <a:p>
            <a:r>
              <a:rPr lang="en-US" sz="3400" dirty="0"/>
              <a:t>HUD Community Development Block Grants</a:t>
            </a:r>
          </a:p>
        </p:txBody>
      </p:sp>
      <p:sp>
        <p:nvSpPr>
          <p:cNvPr id="82" name="Rectangle 81">
            <a:extLst>
              <a:ext uri="{FF2B5EF4-FFF2-40B4-BE49-F238E27FC236}">
                <a16:creationId xmlns:a16="http://schemas.microsoft.com/office/drawing/2014/main" id="{C0036C6B-F09C-4EAB-AE02-8D056EE748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325"/>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 name="Rectangle 83">
            <a:extLst>
              <a:ext uri="{FF2B5EF4-FFF2-40B4-BE49-F238E27FC236}">
                <a16:creationId xmlns:a16="http://schemas.microsoft.com/office/drawing/2014/main" id="{FC8D5885-2804-4D3C-BE31-902E4D327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769" y="2195336"/>
            <a:ext cx="49834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7F9020E9-4E67-47FD-9C3B-B53AA5997A12}"/>
              </a:ext>
            </a:extLst>
          </p:cNvPr>
          <p:cNvSpPr>
            <a:spLocks noGrp="1"/>
          </p:cNvSpPr>
          <p:nvPr>
            <p:ph idx="1"/>
          </p:nvPr>
        </p:nvSpPr>
        <p:spPr>
          <a:xfrm>
            <a:off x="6285638" y="532015"/>
            <a:ext cx="5780671" cy="6051666"/>
          </a:xfrm>
        </p:spPr>
        <p:txBody>
          <a:bodyPr anchor="t">
            <a:noAutofit/>
          </a:bodyPr>
          <a:lstStyle/>
          <a:p>
            <a:pPr fontAlgn="base">
              <a:lnSpc>
                <a:spcPct val="100000"/>
              </a:lnSpc>
              <a:buClr>
                <a:schemeClr val="accent2"/>
              </a:buClr>
            </a:pPr>
            <a:r>
              <a:rPr lang="en-US" sz="2000" dirty="0"/>
              <a:t>$5 billion in CARES ACT for COVID-19 response: $1 billion to states, $2 billion to FY2020 grantees (pushed out April 2), $2 billion directly to states and local governments at discretion of Secretary</a:t>
            </a:r>
          </a:p>
          <a:p>
            <a:pPr fontAlgn="base">
              <a:lnSpc>
                <a:spcPct val="100000"/>
              </a:lnSpc>
              <a:buClr>
                <a:schemeClr val="accent2"/>
              </a:buClr>
            </a:pPr>
            <a:r>
              <a:rPr lang="en-US" sz="2000" dirty="0"/>
              <a:t>Expedited process to prepare or modify statement of activities, with </a:t>
            </a:r>
            <a:r>
              <a:rPr lang="en-US" sz="2000" dirty="0">
                <a:sym typeface="Symbol" panose="05050102010706020507" pitchFamily="18" charset="2"/>
              </a:rPr>
              <a:t> 5 days</a:t>
            </a:r>
            <a:r>
              <a:rPr lang="en-US" sz="2000" dirty="0"/>
              <a:t> public notice and comment </a:t>
            </a:r>
          </a:p>
          <a:p>
            <a:pPr fontAlgn="base">
              <a:lnSpc>
                <a:spcPct val="100000"/>
              </a:lnSpc>
              <a:buClr>
                <a:schemeClr val="accent2"/>
              </a:buClr>
            </a:pPr>
            <a:r>
              <a:rPr lang="en-US" sz="2000" dirty="0"/>
              <a:t>Virtual public hearings allowed for duration of social distancing and limiting public gatherings</a:t>
            </a:r>
          </a:p>
          <a:p>
            <a:pPr fontAlgn="base">
              <a:lnSpc>
                <a:spcPct val="100000"/>
              </a:lnSpc>
              <a:buClr>
                <a:schemeClr val="accent2"/>
              </a:buClr>
            </a:pPr>
            <a:r>
              <a:rPr lang="en-US" sz="2000" dirty="0"/>
              <a:t>Broad waiver authority for the HUD Secretary to allow flexibility for eligible uses </a:t>
            </a:r>
          </a:p>
          <a:p>
            <a:pPr fontAlgn="base">
              <a:lnSpc>
                <a:spcPct val="100000"/>
              </a:lnSpc>
              <a:buClr>
                <a:schemeClr val="accent2"/>
              </a:buClr>
            </a:pPr>
            <a:r>
              <a:rPr lang="en-US" sz="2000" b="1" dirty="0"/>
              <a:t>To Access: </a:t>
            </a:r>
          </a:p>
          <a:p>
            <a:pPr lvl="1" fontAlgn="base">
              <a:lnSpc>
                <a:spcPct val="100000"/>
              </a:lnSpc>
              <a:buClr>
                <a:schemeClr val="accent2"/>
              </a:buClr>
            </a:pPr>
            <a:r>
              <a:rPr lang="en-US" sz="2000" dirty="0"/>
              <a:t>Entitlement communities receive by formula </a:t>
            </a:r>
          </a:p>
          <a:p>
            <a:pPr lvl="1" fontAlgn="base">
              <a:lnSpc>
                <a:spcPct val="100000"/>
              </a:lnSpc>
              <a:buClr>
                <a:schemeClr val="accent2"/>
              </a:buClr>
            </a:pPr>
            <a:r>
              <a:rPr lang="en-US" sz="2000" dirty="0"/>
              <a:t>Non-entitlement apply to State Community Development Director (often with State Housing Department or Local Affairs)</a:t>
            </a:r>
          </a:p>
        </p:txBody>
      </p:sp>
      <p:graphicFrame>
        <p:nvGraphicFramePr>
          <p:cNvPr id="10" name="Diagram 9">
            <a:extLst>
              <a:ext uri="{FF2B5EF4-FFF2-40B4-BE49-F238E27FC236}">
                <a16:creationId xmlns:a16="http://schemas.microsoft.com/office/drawing/2014/main" id="{C09C9836-DEE9-4446-959C-EADC96826E8B}"/>
              </a:ext>
            </a:extLst>
          </p:cNvPr>
          <p:cNvGraphicFramePr/>
          <p:nvPr>
            <p:extLst>
              <p:ext uri="{D42A27DB-BD31-4B8C-83A1-F6EECF244321}">
                <p14:modId xmlns:p14="http://schemas.microsoft.com/office/powerpoint/2010/main" val="4194754517"/>
              </p:ext>
            </p:extLst>
          </p:nvPr>
        </p:nvGraphicFramePr>
        <p:xfrm>
          <a:off x="981067" y="2519080"/>
          <a:ext cx="3896881" cy="3366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a:extLst>
              <a:ext uri="{FF2B5EF4-FFF2-40B4-BE49-F238E27FC236}">
                <a16:creationId xmlns:a16="http://schemas.microsoft.com/office/drawing/2014/main" id="{5E390F3C-7BB1-44D4-BE89-FDC9667D6710}"/>
              </a:ext>
            </a:extLst>
          </p:cNvPr>
          <p:cNvSpPr txBox="1"/>
          <p:nvPr/>
        </p:nvSpPr>
        <p:spPr>
          <a:xfrm>
            <a:off x="981068" y="6119336"/>
            <a:ext cx="3896881" cy="738664"/>
          </a:xfrm>
          <a:prstGeom prst="rect">
            <a:avLst/>
          </a:prstGeom>
          <a:noFill/>
        </p:spPr>
        <p:txBody>
          <a:bodyPr wrap="square" rtlCol="0">
            <a:spAutoFit/>
          </a:bodyPr>
          <a:lstStyle/>
          <a:p>
            <a:pPr algn="ctr"/>
            <a:r>
              <a:rPr lang="en-US" sz="1200" dirty="0">
                <a:hlinkClick r:id="rId8"/>
              </a:rPr>
              <a:t>HUD Quick Guide to CDBG Eligible Activities to Support Infectious Disease Response</a:t>
            </a:r>
            <a:endParaRPr lang="en-US" sz="1200" dirty="0"/>
          </a:p>
          <a:p>
            <a:endParaRPr lang="en-US" dirty="0"/>
          </a:p>
        </p:txBody>
      </p:sp>
    </p:spTree>
    <p:extLst>
      <p:ext uri="{BB962C8B-B14F-4D97-AF65-F5344CB8AC3E}">
        <p14:creationId xmlns:p14="http://schemas.microsoft.com/office/powerpoint/2010/main" val="3750302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BD9FBE-C2C9-44BE-B859-5BDADCB68018}"/>
              </a:ext>
            </a:extLst>
          </p:cNvPr>
          <p:cNvSpPr>
            <a:spLocks noGrp="1"/>
          </p:cNvSpPr>
          <p:nvPr>
            <p:ph type="title"/>
          </p:nvPr>
        </p:nvSpPr>
        <p:spPr>
          <a:xfrm>
            <a:off x="838200" y="963877"/>
            <a:ext cx="3494362" cy="4930246"/>
          </a:xfrm>
        </p:spPr>
        <p:txBody>
          <a:bodyPr>
            <a:normAutofit/>
          </a:bodyPr>
          <a:lstStyle/>
          <a:p>
            <a:pPr algn="r"/>
            <a:r>
              <a:rPr lang="en-US" sz="3600" dirty="0">
                <a:solidFill>
                  <a:schemeClr val="accent6">
                    <a:lumMod val="50000"/>
                  </a:schemeClr>
                </a:solidFill>
              </a:rPr>
              <a:t>Economic Development, Workforce Development, &amp; Infrastructure</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3056895-14B3-40B5-990D-FA27E68EB3EF}"/>
              </a:ext>
            </a:extLst>
          </p:cNvPr>
          <p:cNvSpPr>
            <a:spLocks noGrp="1"/>
          </p:cNvSpPr>
          <p:nvPr>
            <p:ph idx="1"/>
          </p:nvPr>
        </p:nvSpPr>
        <p:spPr>
          <a:xfrm>
            <a:off x="4976032" y="1584101"/>
            <a:ext cx="6204158" cy="4310022"/>
          </a:xfrm>
        </p:spPr>
        <p:txBody>
          <a:bodyPr anchor="ctr">
            <a:normAutofit/>
          </a:bodyPr>
          <a:lstStyle/>
          <a:p>
            <a:pPr lvl="0"/>
            <a:r>
              <a:rPr lang="en-US" sz="2200" dirty="0"/>
              <a:t>$1.5 billion for </a:t>
            </a:r>
            <a:r>
              <a:rPr lang="en-US" sz="2200" dirty="0">
                <a:hlinkClick r:id="rId3"/>
              </a:rPr>
              <a:t>EDA Economic Adjustment Assistance Grants</a:t>
            </a:r>
            <a:endParaRPr lang="en-US" sz="2200" dirty="0"/>
          </a:p>
          <a:p>
            <a:r>
              <a:rPr lang="en-US" sz="2200" dirty="0"/>
              <a:t>$345 million in DOL Dislocated Worker program resources and community grants; </a:t>
            </a:r>
            <a:r>
              <a:rPr lang="en-US" sz="2200" dirty="0">
                <a:hlinkClick r:id="rId4"/>
              </a:rPr>
              <a:t>$100 million currently available</a:t>
            </a:r>
            <a:endParaRPr lang="en-US" sz="2200" dirty="0"/>
          </a:p>
          <a:p>
            <a:r>
              <a:rPr lang="en-US" sz="2200" dirty="0"/>
              <a:t>$25 billion for </a:t>
            </a:r>
            <a:r>
              <a:rPr lang="en-US" sz="2200" dirty="0">
                <a:hlinkClick r:id="rId5"/>
              </a:rPr>
              <a:t>FTA 2020 CARES Act Supplemental Public Transportation Apportionments and Allocations</a:t>
            </a:r>
            <a:endParaRPr lang="en-US" sz="2200" dirty="0"/>
          </a:p>
          <a:p>
            <a:pPr lvl="0"/>
            <a:r>
              <a:rPr lang="en-US" sz="2200" dirty="0"/>
              <a:t>$10 billion in </a:t>
            </a:r>
            <a:r>
              <a:rPr lang="en-US" sz="2200" dirty="0">
                <a:hlinkClick r:id="rId6"/>
              </a:rPr>
              <a:t>FAA CARES Act Airport Grants</a:t>
            </a:r>
            <a:endParaRPr lang="en-US" sz="2200" dirty="0"/>
          </a:p>
          <a:p>
            <a:pPr>
              <a:spcBef>
                <a:spcPts val="0"/>
              </a:spcBef>
            </a:pPr>
            <a:endParaRPr lang="en-US" sz="2400" dirty="0"/>
          </a:p>
          <a:p>
            <a:endParaRPr lang="en-US" sz="2400" dirty="0"/>
          </a:p>
        </p:txBody>
      </p:sp>
    </p:spTree>
    <p:extLst>
      <p:ext uri="{BB962C8B-B14F-4D97-AF65-F5344CB8AC3E}">
        <p14:creationId xmlns:p14="http://schemas.microsoft.com/office/powerpoint/2010/main" val="160201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B94AEC-5460-429C-B9EC-5FFBDDFCAEFB}"/>
              </a:ext>
            </a:extLst>
          </p:cNvPr>
          <p:cNvSpPr>
            <a:spLocks noGrp="1"/>
          </p:cNvSpPr>
          <p:nvPr>
            <p:ph type="title"/>
          </p:nvPr>
        </p:nvSpPr>
        <p:spPr>
          <a:xfrm>
            <a:off x="621792" y="1161288"/>
            <a:ext cx="3602736" cy="4526280"/>
          </a:xfrm>
        </p:spPr>
        <p:txBody>
          <a:bodyPr vert="horz" lIns="91440" tIns="45720" rIns="91440" bIns="45720" rtlCol="0" anchor="ctr">
            <a:normAutofit/>
          </a:bodyPr>
          <a:lstStyle/>
          <a:p>
            <a:r>
              <a:rPr lang="en-US" sz="4000" kern="1200">
                <a:solidFill>
                  <a:schemeClr val="tx1"/>
                </a:solidFill>
                <a:latin typeface="+mj-lt"/>
                <a:ea typeface="+mj-ea"/>
                <a:cs typeface="+mj-cs"/>
              </a:rPr>
              <a:t>EDA Economic Adjustment Assistance</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3A75A251-3DAA-422C-A2F0-90584D2EABC8}"/>
              </a:ext>
            </a:extLst>
          </p:cNvPr>
          <p:cNvSpPr>
            <a:spLocks noGrp="1"/>
          </p:cNvSpPr>
          <p:nvPr>
            <p:ph sz="half" idx="1"/>
          </p:nvPr>
        </p:nvSpPr>
        <p:spPr>
          <a:xfrm>
            <a:off x="5005633" y="310896"/>
            <a:ext cx="6815579" cy="6236207"/>
          </a:xfrm>
        </p:spPr>
        <p:txBody>
          <a:bodyPr vert="horz" lIns="91440" tIns="45720" rIns="91440" bIns="45720" rtlCol="0" anchor="ctr">
            <a:noAutofit/>
          </a:bodyPr>
          <a:lstStyle/>
          <a:p>
            <a:pPr>
              <a:buClr>
                <a:schemeClr val="accent2"/>
              </a:buClr>
            </a:pPr>
            <a:r>
              <a:rPr lang="en-US" sz="2000" dirty="0"/>
              <a:t>$1.5 billion for </a:t>
            </a:r>
            <a:r>
              <a:rPr lang="en-US" sz="2000" dirty="0">
                <a:hlinkClick r:id="rId3"/>
              </a:rPr>
              <a:t>EDA Economic Adjustment Assistance </a:t>
            </a:r>
            <a:r>
              <a:rPr lang="en-US" sz="2000" dirty="0"/>
              <a:t>(EAA) for COVID-19 prevention and response, </a:t>
            </a:r>
            <a:r>
              <a:rPr lang="en-US" sz="2000" i="1" dirty="0"/>
              <a:t>including for necessary expenses for responding to economic injury due to </a:t>
            </a:r>
            <a:r>
              <a:rPr lang="en-US" sz="2000" dirty="0"/>
              <a:t>COVID-19 </a:t>
            </a:r>
          </a:p>
          <a:p>
            <a:pPr>
              <a:buClr>
                <a:schemeClr val="accent2"/>
              </a:buClr>
            </a:pPr>
            <a:r>
              <a:rPr lang="en-US" sz="2000" dirty="0"/>
              <a:t>COVID-19 Disaster Supplemental NOFO not released; expected 80% federal share, (could be 50%-100%)</a:t>
            </a:r>
          </a:p>
          <a:p>
            <a:pPr>
              <a:buClr>
                <a:schemeClr val="accent2"/>
              </a:buClr>
            </a:pPr>
            <a:r>
              <a:rPr lang="en-US" sz="2000" dirty="0"/>
              <a:t>Long-term, regionally coordinated economic development and disaster recovery projects that create and retain jobs</a:t>
            </a:r>
          </a:p>
          <a:p>
            <a:pPr>
              <a:buClr>
                <a:schemeClr val="accent2"/>
              </a:buClr>
            </a:pPr>
            <a:r>
              <a:rPr lang="en-US" sz="2000" dirty="0"/>
              <a:t>Exp. eligible uses must have nexus to disaster recovery and resilience: creating or updating disaster recovery plans; construction projects; market or industry research studies; technical assistance and capacity-building; capitalization and recapitalization of revolving loan funds (RLFs) to provide loans to small businesses</a:t>
            </a:r>
          </a:p>
          <a:p>
            <a:pPr>
              <a:buClr>
                <a:schemeClr val="accent2"/>
              </a:buClr>
            </a:pPr>
            <a:r>
              <a:rPr lang="en-US" sz="2000" b="1" dirty="0"/>
              <a:t>To access resources</a:t>
            </a:r>
            <a:r>
              <a:rPr lang="en-US" sz="2000" dirty="0"/>
              <a:t>: </a:t>
            </a:r>
          </a:p>
          <a:p>
            <a:pPr lvl="1">
              <a:spcBef>
                <a:spcPts val="600"/>
              </a:spcBef>
              <a:buClr>
                <a:schemeClr val="accent2"/>
              </a:buClr>
            </a:pPr>
            <a:r>
              <a:rPr lang="en-US" sz="2000" dirty="0"/>
              <a:t>Get started now – application process takes time</a:t>
            </a:r>
          </a:p>
          <a:p>
            <a:pPr lvl="1">
              <a:spcBef>
                <a:spcPts val="600"/>
              </a:spcBef>
              <a:buClr>
                <a:schemeClr val="accent2"/>
              </a:buClr>
            </a:pPr>
            <a:r>
              <a:rPr lang="en-US" sz="2000" dirty="0"/>
              <a:t>Develop a project briefing sheet and reach out to your regional </a:t>
            </a:r>
            <a:r>
              <a:rPr lang="en-US" sz="2000" dirty="0">
                <a:hlinkClick r:id="rId4"/>
              </a:rPr>
              <a:t>Economic Development Representative </a:t>
            </a:r>
            <a:r>
              <a:rPr lang="en-US" sz="2000" dirty="0"/>
              <a:t>to discuss project prior to initiating application process</a:t>
            </a:r>
          </a:p>
          <a:p>
            <a:pPr lvl="1">
              <a:spcBef>
                <a:spcPts val="600"/>
              </a:spcBef>
              <a:buClr>
                <a:schemeClr val="accent2"/>
              </a:buClr>
            </a:pPr>
            <a:r>
              <a:rPr lang="en-US" sz="2000" dirty="0"/>
              <a:t>Applications accepted on a rolling basis</a:t>
            </a:r>
          </a:p>
        </p:txBody>
      </p:sp>
    </p:spTree>
    <p:extLst>
      <p:ext uri="{BB962C8B-B14F-4D97-AF65-F5344CB8AC3E}">
        <p14:creationId xmlns:p14="http://schemas.microsoft.com/office/powerpoint/2010/main" val="2300608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560AFAAC-EA6C-45A9-9E03-C9C9F0193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8" name="Freeform: Shape 77">
            <a:extLst>
              <a:ext uri="{FF2B5EF4-FFF2-40B4-BE49-F238E27FC236}">
                <a16:creationId xmlns:a16="http://schemas.microsoft.com/office/drawing/2014/main" id="{83549E37-C86B-4401-90BD-D8BF83859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3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3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3" y="0"/>
                </a:lnTo>
                <a:lnTo>
                  <a:pt x="4946006" y="69271"/>
                </a:lnTo>
                <a:cubicBezTo>
                  <a:pt x="5656532" y="929100"/>
                  <a:pt x="6096001" y="2116944"/>
                  <a:pt x="6096001" y="3429000"/>
                </a:cubicBezTo>
                <a:cubicBezTo>
                  <a:pt x="6096001" y="4741056"/>
                  <a:pt x="5656532" y="5928900"/>
                  <a:pt x="4946006" y="6788730"/>
                </a:cubicBezTo>
                <a:lnTo>
                  <a:pt x="4883023"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80" name="Freeform: Shape 79">
            <a:extLst>
              <a:ext uri="{FF2B5EF4-FFF2-40B4-BE49-F238E27FC236}">
                <a16:creationId xmlns:a16="http://schemas.microsoft.com/office/drawing/2014/main" id="{8A17784E-76D8-4521-A77D-0D2EBB9230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86857" cy="6858000"/>
          </a:xfrm>
          <a:custGeom>
            <a:avLst/>
            <a:gdLst>
              <a:gd name="connsiteX0" fmla="*/ 0 w 6086857"/>
              <a:gd name="connsiteY0" fmla="*/ 0 h 6858000"/>
              <a:gd name="connsiteX1" fmla="*/ 4873879 w 6086857"/>
              <a:gd name="connsiteY1" fmla="*/ 0 h 6858000"/>
              <a:gd name="connsiteX2" fmla="*/ 4936862 w 6086857"/>
              <a:gd name="connsiteY2" fmla="*/ 69271 h 6858000"/>
              <a:gd name="connsiteX3" fmla="*/ 6086857 w 6086857"/>
              <a:gd name="connsiteY3" fmla="*/ 3429000 h 6858000"/>
              <a:gd name="connsiteX4" fmla="*/ 4936862 w 6086857"/>
              <a:gd name="connsiteY4" fmla="*/ 6788730 h 6858000"/>
              <a:gd name="connsiteX5" fmla="*/ 4873879 w 6086857"/>
              <a:gd name="connsiteY5" fmla="*/ 6858000 h 6858000"/>
              <a:gd name="connsiteX6" fmla="*/ 0 w 608685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6857" h="6858000">
                <a:moveTo>
                  <a:pt x="0" y="0"/>
                </a:moveTo>
                <a:lnTo>
                  <a:pt x="4873879" y="0"/>
                </a:lnTo>
                <a:lnTo>
                  <a:pt x="4936862" y="69271"/>
                </a:lnTo>
                <a:cubicBezTo>
                  <a:pt x="5647388" y="929100"/>
                  <a:pt x="6086857" y="2116944"/>
                  <a:pt x="6086857" y="3429000"/>
                </a:cubicBezTo>
                <a:cubicBezTo>
                  <a:pt x="6086857" y="4741056"/>
                  <a:pt x="5647388" y="5928900"/>
                  <a:pt x="4936862" y="6788730"/>
                </a:cubicBezTo>
                <a:lnTo>
                  <a:pt x="487387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59B4FCC0-7F8B-4A17-882B-BB6B9B866186}"/>
              </a:ext>
            </a:extLst>
          </p:cNvPr>
          <p:cNvSpPr>
            <a:spLocks noGrp="1"/>
          </p:cNvSpPr>
          <p:nvPr>
            <p:ph type="title"/>
          </p:nvPr>
        </p:nvSpPr>
        <p:spPr>
          <a:xfrm>
            <a:off x="287023" y="829484"/>
            <a:ext cx="5347658" cy="1243584"/>
          </a:xfrm>
        </p:spPr>
        <p:txBody>
          <a:bodyPr anchor="ctr">
            <a:normAutofit/>
          </a:bodyPr>
          <a:lstStyle/>
          <a:p>
            <a:r>
              <a:rPr lang="en-US" sz="3200" dirty="0"/>
              <a:t>FTA Transit Assistance Funding</a:t>
            </a:r>
          </a:p>
        </p:txBody>
      </p:sp>
      <p:sp>
        <p:nvSpPr>
          <p:cNvPr id="82" name="Rectangle 81">
            <a:extLst>
              <a:ext uri="{FF2B5EF4-FFF2-40B4-BE49-F238E27FC236}">
                <a16:creationId xmlns:a16="http://schemas.microsoft.com/office/drawing/2014/main" id="{C0036C6B-F09C-4EAB-AE02-8D056EE748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325"/>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 name="Rectangle 83">
            <a:extLst>
              <a:ext uri="{FF2B5EF4-FFF2-40B4-BE49-F238E27FC236}">
                <a16:creationId xmlns:a16="http://schemas.microsoft.com/office/drawing/2014/main" id="{FC8D5885-2804-4D3C-BE31-902E4D327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769" y="2195336"/>
            <a:ext cx="49834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7F9020E9-4E67-47FD-9C3B-B53AA5997A12}"/>
              </a:ext>
            </a:extLst>
          </p:cNvPr>
          <p:cNvSpPr>
            <a:spLocks noGrp="1"/>
          </p:cNvSpPr>
          <p:nvPr>
            <p:ph idx="1"/>
          </p:nvPr>
        </p:nvSpPr>
        <p:spPr>
          <a:xfrm>
            <a:off x="6373880" y="688157"/>
            <a:ext cx="5531097" cy="5858946"/>
          </a:xfrm>
        </p:spPr>
        <p:txBody>
          <a:bodyPr anchor="t">
            <a:noAutofit/>
          </a:bodyPr>
          <a:lstStyle/>
          <a:p>
            <a:pPr>
              <a:buClr>
                <a:schemeClr val="accent2"/>
              </a:buClr>
            </a:pPr>
            <a:r>
              <a:rPr lang="en-US" sz="2000" dirty="0"/>
              <a:t>FTA released </a:t>
            </a:r>
            <a:r>
              <a:rPr lang="en-US" sz="2000" dirty="0">
                <a:hlinkClick r:id="rId3"/>
              </a:rPr>
              <a:t>guidelines for the $25 billion in Transit Assistance funding </a:t>
            </a:r>
            <a:r>
              <a:rPr lang="en-US" sz="2000" dirty="0"/>
              <a:t>appropriated in the CARES Act </a:t>
            </a:r>
          </a:p>
          <a:p>
            <a:pPr>
              <a:buClr>
                <a:schemeClr val="accent2"/>
              </a:buClr>
            </a:pPr>
            <a:r>
              <a:rPr lang="en-US" sz="2000" dirty="0"/>
              <a:t>Will be </a:t>
            </a:r>
            <a:r>
              <a:rPr lang="en-US" sz="2000" dirty="0">
                <a:hlinkClick r:id="rId4"/>
              </a:rPr>
              <a:t>allocated to recipients of urbanized area and rural area formula funds</a:t>
            </a:r>
            <a:r>
              <a:rPr lang="en-US" sz="2000" dirty="0"/>
              <a:t>; $22.7 billion allocated to large and small urban areas and $2.2 billion allocated to rural areas</a:t>
            </a:r>
            <a:endParaRPr lang="en-US" sz="2000" strike="sngStrike" dirty="0">
              <a:solidFill>
                <a:srgbClr val="FF0000"/>
              </a:solidFill>
            </a:endParaRPr>
          </a:p>
          <a:p>
            <a:pPr>
              <a:buClr>
                <a:schemeClr val="accent2"/>
              </a:buClr>
            </a:pPr>
            <a:r>
              <a:rPr lang="en-US" sz="2000" dirty="0"/>
              <a:t>Will fund 100% of costs (no match required) to support capital, operating, and other expenses generally eligible under the Section 5307 and Section 5311 programs to prevent, prepare for, and respond to COVID-19</a:t>
            </a:r>
          </a:p>
          <a:p>
            <a:pPr>
              <a:buClr>
                <a:schemeClr val="accent2"/>
              </a:buClr>
            </a:pPr>
            <a:r>
              <a:rPr lang="en-US" sz="2000" dirty="0"/>
              <a:t>Operating expenses incurred beginning January 20, 2020 for all rural and urban recipients are also eligible, including expenses to maintain transit services and paid administrative leave for transit personnel due to reduced operations</a:t>
            </a:r>
            <a:endParaRPr lang="en-US" sz="2000" strike="sngStrike" dirty="0">
              <a:solidFill>
                <a:srgbClr val="FF0000"/>
              </a:solidFill>
            </a:endParaRPr>
          </a:p>
        </p:txBody>
      </p:sp>
      <p:pic>
        <p:nvPicPr>
          <p:cNvPr id="8194" name="Picture 2">
            <a:extLst>
              <a:ext uri="{FF2B5EF4-FFF2-40B4-BE49-F238E27FC236}">
                <a16:creationId xmlns:a16="http://schemas.microsoft.com/office/drawing/2014/main" id="{76006B5D-FC5F-4A74-89DE-39A6408D9DE6}"/>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47781" y="2723511"/>
            <a:ext cx="4421704" cy="2675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0974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D346C01-0DA3-4480-AD9F-73C2C31B5C34}"/>
              </a:ext>
            </a:extLst>
          </p:cNvPr>
          <p:cNvSpPr>
            <a:spLocks noGrp="1"/>
          </p:cNvSpPr>
          <p:nvPr>
            <p:ph type="title"/>
          </p:nvPr>
        </p:nvSpPr>
        <p:spPr>
          <a:xfrm>
            <a:off x="621792" y="1161288"/>
            <a:ext cx="4110464" cy="4526280"/>
          </a:xfrm>
        </p:spPr>
        <p:txBody>
          <a:bodyPr>
            <a:normAutofit/>
          </a:bodyPr>
          <a:lstStyle/>
          <a:p>
            <a:r>
              <a:rPr lang="en-US" sz="4000" dirty="0"/>
              <a:t>Small Business Relief &amp; Assistance</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7366E381-E986-4BFB-9FFC-55A7C70AEAA7}"/>
              </a:ext>
            </a:extLst>
          </p:cNvPr>
          <p:cNvSpPr>
            <a:spLocks noGrp="1"/>
          </p:cNvSpPr>
          <p:nvPr>
            <p:ph idx="1"/>
          </p:nvPr>
        </p:nvSpPr>
        <p:spPr>
          <a:xfrm>
            <a:off x="5090474" y="501694"/>
            <a:ext cx="6919274" cy="5854611"/>
          </a:xfrm>
        </p:spPr>
        <p:txBody>
          <a:bodyPr anchor="ctr">
            <a:normAutofit fontScale="85000" lnSpcReduction="10000"/>
          </a:bodyPr>
          <a:lstStyle/>
          <a:p>
            <a:pPr>
              <a:lnSpc>
                <a:spcPct val="110000"/>
              </a:lnSpc>
              <a:buClr>
                <a:schemeClr val="accent2"/>
              </a:buClr>
            </a:pPr>
            <a:r>
              <a:rPr lang="en-US" sz="2400" dirty="0"/>
              <a:t>$349 billion in forgivable SBA </a:t>
            </a:r>
            <a:r>
              <a:rPr lang="en-US" sz="2400" u="sng" dirty="0">
                <a:hlinkClick r:id="rId3" tooltip="https://www.sba.gov/funding-programs/loans/coronavirus-relief-options/paycheck-protection-program-ppp"/>
              </a:rPr>
              <a:t>Paycheck Protection Program</a:t>
            </a:r>
            <a:r>
              <a:rPr lang="en-US" sz="2400" dirty="0"/>
              <a:t> loans to small businesses to cover payroll, employee salaries, mortgage interest, rent and utility payments associated with COVID-19 crisis</a:t>
            </a:r>
          </a:p>
          <a:p>
            <a:pPr>
              <a:lnSpc>
                <a:spcPct val="110000"/>
              </a:lnSpc>
              <a:buClr>
                <a:schemeClr val="accent2"/>
              </a:buClr>
            </a:pPr>
            <a:r>
              <a:rPr lang="en-US" sz="2400" dirty="0"/>
              <a:t>More than $150 billion to expand the SBA Emergency Economic Injury Loan (EIDL) program including $10 billion for new </a:t>
            </a:r>
            <a:r>
              <a:rPr lang="en-US" sz="2400" u="sng" dirty="0">
                <a:hlinkClick r:id="rId4" tooltip="https://www.sba.gov/funding-programs/loans/coronavirus-relief-options/economic-injury-disaster-loan-emergency-advance"/>
              </a:rPr>
              <a:t>EIDL Emergency Advance grants</a:t>
            </a:r>
            <a:endParaRPr lang="en-US" sz="2400" dirty="0"/>
          </a:p>
          <a:p>
            <a:pPr>
              <a:lnSpc>
                <a:spcPct val="110000"/>
              </a:lnSpc>
              <a:buClr>
                <a:schemeClr val="accent2"/>
              </a:buClr>
            </a:pPr>
            <a:r>
              <a:rPr lang="en-US" sz="2400" dirty="0"/>
              <a:t>$192 million for grants to Small Business Development Centers</a:t>
            </a:r>
          </a:p>
          <a:p>
            <a:pPr>
              <a:lnSpc>
                <a:spcPct val="110000"/>
              </a:lnSpc>
              <a:buClr>
                <a:schemeClr val="accent2"/>
              </a:buClr>
            </a:pPr>
            <a:r>
              <a:rPr lang="en-US" sz="2400" dirty="0"/>
              <a:t>$48 million for no-match grants to Women’s Business Centers</a:t>
            </a:r>
          </a:p>
          <a:p>
            <a:pPr>
              <a:lnSpc>
                <a:spcPct val="110000"/>
              </a:lnSpc>
              <a:buClr>
                <a:schemeClr val="accent2"/>
              </a:buClr>
            </a:pPr>
            <a:r>
              <a:rPr lang="en-US" sz="2400" dirty="0"/>
              <a:t>$10 million for Minority Business Centers</a:t>
            </a:r>
          </a:p>
          <a:p>
            <a:pPr>
              <a:lnSpc>
                <a:spcPct val="110000"/>
              </a:lnSpc>
              <a:buClr>
                <a:schemeClr val="accent2"/>
              </a:buClr>
            </a:pPr>
            <a:r>
              <a:rPr lang="en-US" sz="2400" dirty="0"/>
              <a:t>Debt relief options for borrowers including automatic payments on principal, interest, and fees of current </a:t>
            </a:r>
            <a:r>
              <a:rPr lang="en-US" sz="2400" b="1" dirty="0"/>
              <a:t>microloans</a:t>
            </a:r>
            <a:r>
              <a:rPr lang="en-US" sz="2400" dirty="0"/>
              <a:t> for a period of six months and </a:t>
            </a:r>
            <a:r>
              <a:rPr lang="en-US" sz="2400" b="1" dirty="0"/>
              <a:t>new microloans</a:t>
            </a:r>
            <a:r>
              <a:rPr lang="en-US" sz="2400" dirty="0"/>
              <a:t> issued prior to September 27, 2020</a:t>
            </a:r>
          </a:p>
          <a:p>
            <a:pPr>
              <a:lnSpc>
                <a:spcPct val="110000"/>
              </a:lnSpc>
              <a:buClr>
                <a:schemeClr val="accent2"/>
              </a:buClr>
            </a:pPr>
            <a:r>
              <a:rPr lang="en-US" sz="2400" dirty="0">
                <a:hlinkClick r:id="rId5"/>
              </a:rPr>
              <a:t>Link to memo for small businesses</a:t>
            </a:r>
            <a:endParaRPr lang="en-US" sz="2400" dirty="0"/>
          </a:p>
        </p:txBody>
      </p:sp>
    </p:spTree>
    <p:extLst>
      <p:ext uri="{BB962C8B-B14F-4D97-AF65-F5344CB8AC3E}">
        <p14:creationId xmlns:p14="http://schemas.microsoft.com/office/powerpoint/2010/main" val="571210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BBB134-6437-4EE0-A71E-1945ACCE31AB}"/>
              </a:ext>
            </a:extLst>
          </p:cNvPr>
          <p:cNvSpPr>
            <a:spLocks noGrp="1"/>
          </p:cNvSpPr>
          <p:nvPr>
            <p:ph type="title"/>
          </p:nvPr>
        </p:nvSpPr>
        <p:spPr>
          <a:xfrm>
            <a:off x="838200" y="963877"/>
            <a:ext cx="3494362" cy="4930246"/>
          </a:xfrm>
        </p:spPr>
        <p:txBody>
          <a:bodyPr>
            <a:normAutofit/>
          </a:bodyPr>
          <a:lstStyle/>
          <a:p>
            <a:pPr algn="r"/>
            <a:r>
              <a:rPr lang="en-US" sz="4000" dirty="0">
                <a:solidFill>
                  <a:schemeClr val="accent6">
                    <a:lumMod val="50000"/>
                  </a:schemeClr>
                </a:solidFill>
              </a:rPr>
              <a:t>State and Local Stabilization</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23076C7-66F5-47C6-ADC6-6491F409BB61}"/>
              </a:ext>
            </a:extLst>
          </p:cNvPr>
          <p:cNvSpPr>
            <a:spLocks noGrp="1"/>
          </p:cNvSpPr>
          <p:nvPr>
            <p:ph idx="1"/>
          </p:nvPr>
        </p:nvSpPr>
        <p:spPr>
          <a:xfrm>
            <a:off x="4976031" y="963877"/>
            <a:ext cx="6377769" cy="4930246"/>
          </a:xfrm>
        </p:spPr>
        <p:txBody>
          <a:bodyPr anchor="ctr">
            <a:normAutofit/>
          </a:bodyPr>
          <a:lstStyle/>
          <a:p>
            <a:pPr>
              <a:buClr>
                <a:schemeClr val="accent1"/>
              </a:buClr>
            </a:pPr>
            <a:r>
              <a:rPr lang="en-US" sz="2200" dirty="0"/>
              <a:t>$454 billion Liquidity Loan Program to provide liquidity to eligible businesses, States and municipalities related to losses as a result of coronavirus</a:t>
            </a:r>
            <a:endParaRPr lang="en-US" sz="2200" strike="sngStrike" dirty="0">
              <a:solidFill>
                <a:srgbClr val="FF0000"/>
              </a:solidFill>
            </a:endParaRPr>
          </a:p>
          <a:p>
            <a:pPr>
              <a:buClr>
                <a:schemeClr val="accent1"/>
              </a:buClr>
            </a:pPr>
            <a:r>
              <a:rPr lang="en-US" sz="2200" dirty="0"/>
              <a:t>$150 billion Coronavirus Relief Fund, allocated to governments in states ($139 billion to the 50 states allocated based on population), territories ($3 billion), and tribal areas ($8 billion)</a:t>
            </a:r>
          </a:p>
        </p:txBody>
      </p:sp>
    </p:spTree>
    <p:extLst>
      <p:ext uri="{BB962C8B-B14F-4D97-AF65-F5344CB8AC3E}">
        <p14:creationId xmlns:p14="http://schemas.microsoft.com/office/powerpoint/2010/main" val="2302443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D6A3AF6-D858-4C76-87FD-FB0CC950E0F5}"/>
              </a:ext>
            </a:extLst>
          </p:cNvPr>
          <p:cNvSpPr>
            <a:spLocks noGrp="1"/>
          </p:cNvSpPr>
          <p:nvPr>
            <p:ph type="title"/>
          </p:nvPr>
        </p:nvSpPr>
        <p:spPr>
          <a:xfrm>
            <a:off x="621792" y="1161288"/>
            <a:ext cx="3602736" cy="4526280"/>
          </a:xfrm>
        </p:spPr>
        <p:txBody>
          <a:bodyPr>
            <a:normAutofit/>
          </a:bodyPr>
          <a:lstStyle/>
          <a:p>
            <a:r>
              <a:rPr lang="en-US" sz="4000"/>
              <a:t>Liquidity Loan Program for Municipalities</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E512EA30-A769-42F9-9047-3696D8FA0F58}"/>
              </a:ext>
            </a:extLst>
          </p:cNvPr>
          <p:cNvSpPr>
            <a:spLocks noGrp="1"/>
          </p:cNvSpPr>
          <p:nvPr>
            <p:ph idx="1"/>
          </p:nvPr>
        </p:nvSpPr>
        <p:spPr>
          <a:xfrm>
            <a:off x="5213023" y="402336"/>
            <a:ext cx="6825006" cy="5980176"/>
          </a:xfrm>
        </p:spPr>
        <p:txBody>
          <a:bodyPr anchor="ctr">
            <a:noAutofit/>
          </a:bodyPr>
          <a:lstStyle/>
          <a:p>
            <a:pPr>
              <a:buClr>
                <a:schemeClr val="accent2"/>
              </a:buClr>
            </a:pPr>
            <a:r>
              <a:rPr lang="en-US" sz="2200" dirty="0"/>
              <a:t>CARES Act appropriates $454 billion to provide liquidity to eligible businesses, States and municipalities related to losses as a result of coronavirus</a:t>
            </a:r>
          </a:p>
          <a:p>
            <a:pPr>
              <a:buClr>
                <a:schemeClr val="accent2"/>
              </a:buClr>
            </a:pPr>
            <a:r>
              <a:rPr lang="en-US" sz="2200" dirty="0"/>
              <a:t>Act provides that the Secretary “shall endeavor to seek the implementation of a [Fed] program or facility…that provides liquidity to the financial system that supports lending to” government borrowers</a:t>
            </a:r>
          </a:p>
          <a:p>
            <a:pPr>
              <a:buClr>
                <a:schemeClr val="accent2"/>
              </a:buClr>
            </a:pPr>
            <a:r>
              <a:rPr lang="en-US" sz="2200" dirty="0"/>
              <a:t>Federal Reserve has not yet released guidance or indication of nature of program</a:t>
            </a:r>
          </a:p>
          <a:p>
            <a:pPr>
              <a:buClr>
                <a:schemeClr val="accent2"/>
              </a:buClr>
            </a:pPr>
            <a:r>
              <a:rPr lang="en-US" sz="2200" dirty="0"/>
              <a:t>On March 20, </a:t>
            </a:r>
            <a:r>
              <a:rPr lang="en-US" sz="2200" dirty="0">
                <a:hlinkClick r:id="rId3"/>
              </a:rPr>
              <a:t>the Fed separately expanded its facilities </a:t>
            </a:r>
            <a:r>
              <a:rPr lang="en-US" sz="2200" dirty="0"/>
              <a:t>to cover certain aspects of municipal debt market by making loans available to eligible financial institutions secured by certain high-quality assets purchased from tax-exempt municipal money market mutual funds</a:t>
            </a:r>
          </a:p>
          <a:p>
            <a:pPr lvl="1">
              <a:buClr>
                <a:schemeClr val="accent2"/>
              </a:buClr>
            </a:pPr>
            <a:r>
              <a:rPr lang="en-US" sz="2200" dirty="0"/>
              <a:t>Potential for CARES ACT to add to this secondary market and/ or provide direct federal lending to government borrowers</a:t>
            </a:r>
          </a:p>
        </p:txBody>
      </p:sp>
    </p:spTree>
    <p:extLst>
      <p:ext uri="{BB962C8B-B14F-4D97-AF65-F5344CB8AC3E}">
        <p14:creationId xmlns:p14="http://schemas.microsoft.com/office/powerpoint/2010/main" val="1264586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D41285B-76BB-40CF-A9CC-619BED1F4194}"/>
              </a:ext>
            </a:extLst>
          </p:cNvPr>
          <p:cNvSpPr>
            <a:spLocks noGrp="1"/>
          </p:cNvSpPr>
          <p:nvPr>
            <p:ph type="title"/>
          </p:nvPr>
        </p:nvSpPr>
        <p:spPr>
          <a:xfrm>
            <a:off x="621792" y="1161288"/>
            <a:ext cx="3602736" cy="4526280"/>
          </a:xfrm>
        </p:spPr>
        <p:txBody>
          <a:bodyPr>
            <a:normAutofit/>
          </a:bodyPr>
          <a:lstStyle/>
          <a:p>
            <a:r>
              <a:rPr lang="en-US" sz="4000"/>
              <a:t>State &amp; Local Coronavirus Relief  Fund</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36F51B53-DF33-44C8-8ACF-8592606AC986}"/>
              </a:ext>
            </a:extLst>
          </p:cNvPr>
          <p:cNvSpPr>
            <a:spLocks noGrp="1"/>
          </p:cNvSpPr>
          <p:nvPr>
            <p:ph idx="1"/>
          </p:nvPr>
        </p:nvSpPr>
        <p:spPr>
          <a:xfrm>
            <a:off x="5147034" y="438912"/>
            <a:ext cx="6862713" cy="5888736"/>
          </a:xfrm>
        </p:spPr>
        <p:txBody>
          <a:bodyPr anchor="ctr">
            <a:noAutofit/>
          </a:bodyPr>
          <a:lstStyle/>
          <a:p>
            <a:pPr>
              <a:buClr>
                <a:schemeClr val="accent2"/>
              </a:buClr>
            </a:pPr>
            <a:r>
              <a:rPr lang="en-US" sz="2200" dirty="0"/>
              <a:t>$139 billion Coronavirus Relief Fund provided to state governments; local governments serving a population of at least 500,000 (most recent census) may elect to receive assistance directly from Treasury</a:t>
            </a:r>
          </a:p>
          <a:p>
            <a:pPr>
              <a:buClr>
                <a:schemeClr val="accent2"/>
              </a:buClr>
            </a:pPr>
            <a:r>
              <a:rPr lang="en-US" sz="2200" dirty="0">
                <a:hlinkClick r:id="rId3"/>
              </a:rPr>
              <a:t>Allocated according to population</a:t>
            </a:r>
            <a:r>
              <a:rPr lang="en-US" sz="2200" dirty="0"/>
              <a:t>, minimum of $1.25 billion per state</a:t>
            </a:r>
          </a:p>
          <a:p>
            <a:pPr>
              <a:buClr>
                <a:schemeClr val="accent2"/>
              </a:buClr>
            </a:pPr>
            <a:r>
              <a:rPr lang="en-US" sz="2200" dirty="0"/>
              <a:t>Eligible expenditures must be:</a:t>
            </a:r>
          </a:p>
          <a:p>
            <a:pPr lvl="1">
              <a:buClr>
                <a:schemeClr val="accent2"/>
              </a:buClr>
            </a:pPr>
            <a:r>
              <a:rPr lang="en-US" sz="2200" dirty="0"/>
              <a:t>(1) Necessary and incurred due to COVID-10 public health emergency </a:t>
            </a:r>
          </a:p>
          <a:p>
            <a:pPr lvl="1">
              <a:buClr>
                <a:schemeClr val="accent2"/>
              </a:buClr>
            </a:pPr>
            <a:r>
              <a:rPr lang="en-US" sz="2200" dirty="0"/>
              <a:t>(2) Not accounted for in budget most recently approved as of date of enactment [March 27, 2020] </a:t>
            </a:r>
          </a:p>
          <a:p>
            <a:pPr lvl="1">
              <a:buClr>
                <a:schemeClr val="accent2"/>
              </a:buClr>
            </a:pPr>
            <a:r>
              <a:rPr lang="en-US" sz="2200" dirty="0"/>
              <a:t>(3) incurred during the period that begins on March 1, 2020 and ends on December 30, 2020</a:t>
            </a:r>
          </a:p>
          <a:p>
            <a:pPr>
              <a:buClr>
                <a:schemeClr val="accent2"/>
              </a:buClr>
            </a:pPr>
            <a:r>
              <a:rPr lang="en-US" sz="2200" dirty="0"/>
              <a:t>Coronavirus Relief Fund payments may not be used to directly account for revenue shortfalls caused by COVID-19; must be new, coronavirus-related expenses</a:t>
            </a:r>
          </a:p>
        </p:txBody>
      </p:sp>
    </p:spTree>
    <p:extLst>
      <p:ext uri="{BB962C8B-B14F-4D97-AF65-F5344CB8AC3E}">
        <p14:creationId xmlns:p14="http://schemas.microsoft.com/office/powerpoint/2010/main" val="417147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E8765CB-CDE5-4048-87FB-EAC37A0E0DE5}"/>
              </a:ext>
            </a:extLst>
          </p:cNvPr>
          <p:cNvSpPr>
            <a:spLocks noGrp="1"/>
          </p:cNvSpPr>
          <p:nvPr>
            <p:ph type="title"/>
          </p:nvPr>
        </p:nvSpPr>
        <p:spPr>
          <a:xfrm>
            <a:off x="621791" y="1161288"/>
            <a:ext cx="4289573" cy="4526280"/>
          </a:xfrm>
        </p:spPr>
        <p:txBody>
          <a:bodyPr>
            <a:normAutofit/>
          </a:bodyPr>
          <a:lstStyle/>
          <a:p>
            <a:r>
              <a:rPr lang="en-US" sz="4000" dirty="0"/>
              <a:t>State &amp; Local Coronavirus Relief  Fund, Cont.</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CD72F9F1-0E94-4CC0-9507-797A22464C6C}"/>
              </a:ext>
            </a:extLst>
          </p:cNvPr>
          <p:cNvSpPr>
            <a:spLocks noGrp="1"/>
          </p:cNvSpPr>
          <p:nvPr>
            <p:ph idx="1"/>
          </p:nvPr>
        </p:nvSpPr>
        <p:spPr>
          <a:xfrm>
            <a:off x="5062193" y="237744"/>
            <a:ext cx="6825007" cy="6400799"/>
          </a:xfrm>
        </p:spPr>
        <p:txBody>
          <a:bodyPr anchor="ctr">
            <a:noAutofit/>
          </a:bodyPr>
          <a:lstStyle/>
          <a:p>
            <a:pPr>
              <a:lnSpc>
                <a:spcPct val="100000"/>
              </a:lnSpc>
              <a:spcBef>
                <a:spcPts val="600"/>
              </a:spcBef>
              <a:buClr>
                <a:schemeClr val="accent2"/>
              </a:buClr>
            </a:pPr>
            <a:r>
              <a:rPr lang="en-US" sz="1900" dirty="0"/>
              <a:t>Members of Congress, governors, and mayors are urging Secretary Mnuchin to develop guidelines for recipients of Relief Fund that are inclusive of all local jurisdictions, speedy in delivery, and flexible in use:</a:t>
            </a:r>
          </a:p>
          <a:p>
            <a:pPr lvl="1">
              <a:lnSpc>
                <a:spcPct val="100000"/>
              </a:lnSpc>
              <a:spcBef>
                <a:spcPts val="600"/>
              </a:spcBef>
              <a:buClr>
                <a:schemeClr val="accent2"/>
              </a:buClr>
            </a:pPr>
            <a:r>
              <a:rPr lang="en-US" sz="1900" dirty="0"/>
              <a:t>Expenditures to ensure continuity of local government </a:t>
            </a:r>
          </a:p>
          <a:p>
            <a:pPr lvl="1">
              <a:lnSpc>
                <a:spcPct val="100000"/>
              </a:lnSpc>
              <a:spcBef>
                <a:spcPts val="600"/>
              </a:spcBef>
              <a:buClr>
                <a:schemeClr val="accent2"/>
              </a:buClr>
            </a:pPr>
            <a:r>
              <a:rPr lang="en-US" sz="1900" dirty="0"/>
              <a:t>Local health department &amp; public health worker COVID-19 expenses</a:t>
            </a:r>
          </a:p>
          <a:p>
            <a:pPr lvl="1">
              <a:lnSpc>
                <a:spcPct val="100000"/>
              </a:lnSpc>
              <a:spcBef>
                <a:spcPts val="600"/>
              </a:spcBef>
              <a:buClr>
                <a:schemeClr val="accent2"/>
              </a:buClr>
            </a:pPr>
            <a:r>
              <a:rPr lang="en-US" sz="1900" dirty="0"/>
              <a:t>Municipal law enforcement, fire department, and paramedic &amp; emergency medical services and worker expenditures associated COVID-19 response, including overtime payment </a:t>
            </a:r>
          </a:p>
          <a:p>
            <a:pPr lvl="1">
              <a:lnSpc>
                <a:spcPct val="100000"/>
              </a:lnSpc>
              <a:spcBef>
                <a:spcPts val="600"/>
              </a:spcBef>
              <a:buClr>
                <a:schemeClr val="accent2"/>
              </a:buClr>
            </a:pPr>
            <a:r>
              <a:rPr lang="en-US" sz="1900" dirty="0"/>
              <a:t>PPE, medical supplies, sanitation supplies &amp; other materials associated with COVID-19 response</a:t>
            </a:r>
          </a:p>
          <a:p>
            <a:pPr lvl="1">
              <a:lnSpc>
                <a:spcPct val="100000"/>
              </a:lnSpc>
              <a:spcBef>
                <a:spcPts val="600"/>
              </a:spcBef>
              <a:buClr>
                <a:schemeClr val="accent2"/>
              </a:buClr>
            </a:pPr>
            <a:r>
              <a:rPr lang="en-US" sz="1900" dirty="0"/>
              <a:t>Social services &amp; homeless assistance during COVID-19 crisis</a:t>
            </a:r>
          </a:p>
          <a:p>
            <a:pPr lvl="1">
              <a:lnSpc>
                <a:spcPct val="100000"/>
              </a:lnSpc>
              <a:spcBef>
                <a:spcPts val="600"/>
              </a:spcBef>
              <a:buClr>
                <a:schemeClr val="accent2"/>
              </a:buClr>
            </a:pPr>
            <a:r>
              <a:rPr lang="en-US" sz="1900" dirty="0"/>
              <a:t>COVID-19 public communications &amp; outreach </a:t>
            </a:r>
          </a:p>
          <a:p>
            <a:pPr lvl="1">
              <a:lnSpc>
                <a:spcPct val="100000"/>
              </a:lnSpc>
              <a:spcBef>
                <a:spcPts val="600"/>
              </a:spcBef>
              <a:buClr>
                <a:schemeClr val="accent2"/>
              </a:buClr>
            </a:pPr>
            <a:r>
              <a:rPr lang="en-US" sz="1900" dirty="0"/>
              <a:t>Costs of municipal utility bill forgiveness, fee waivers, and other unanticipated COVID-19 costs </a:t>
            </a:r>
          </a:p>
          <a:p>
            <a:pPr>
              <a:lnSpc>
                <a:spcPct val="100000"/>
              </a:lnSpc>
              <a:spcBef>
                <a:spcPts val="600"/>
              </a:spcBef>
              <a:buClr>
                <a:schemeClr val="accent2"/>
              </a:buClr>
            </a:pPr>
            <a:r>
              <a:rPr lang="en-US" sz="1900" b="1" dirty="0"/>
              <a:t>To access resources: </a:t>
            </a:r>
            <a:r>
              <a:rPr lang="en-US" sz="1900" dirty="0"/>
              <a:t>Coordinate with Governor’s Office to prepare for resources; consider drafting letter to Governor explaining need for resources</a:t>
            </a:r>
          </a:p>
        </p:txBody>
      </p:sp>
    </p:spTree>
    <p:extLst>
      <p:ext uri="{BB962C8B-B14F-4D97-AF65-F5344CB8AC3E}">
        <p14:creationId xmlns:p14="http://schemas.microsoft.com/office/powerpoint/2010/main" val="1487192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9477870-C64A-4E35-8F2F-05B7114F3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AF05AE-17B1-4767-9DD2-1B33A1470FE6}"/>
              </a:ext>
            </a:extLst>
          </p:cNvPr>
          <p:cNvSpPr>
            <a:spLocks noGrp="1"/>
          </p:cNvSpPr>
          <p:nvPr>
            <p:ph type="title"/>
          </p:nvPr>
        </p:nvSpPr>
        <p:spPr>
          <a:xfrm>
            <a:off x="612648" y="1078992"/>
            <a:ext cx="6268770" cy="1536192"/>
          </a:xfrm>
        </p:spPr>
        <p:txBody>
          <a:bodyPr anchor="b">
            <a:normAutofit/>
          </a:bodyPr>
          <a:lstStyle/>
          <a:p>
            <a:r>
              <a:rPr lang="en-US" sz="5200"/>
              <a:t>How to Participate Effectively </a:t>
            </a:r>
          </a:p>
        </p:txBody>
      </p:sp>
      <p:sp>
        <p:nvSpPr>
          <p:cNvPr id="19" name="Rectangle 18">
            <a:extLst>
              <a:ext uri="{FF2B5EF4-FFF2-40B4-BE49-F238E27FC236}">
                <a16:creationId xmlns:a16="http://schemas.microsoft.com/office/drawing/2014/main" id="{8AEA628B-C8FF-4D0B-B111-F101F580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42663BD0-064C-40FC-A331-F49FCA953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D17B9BEE-F479-489F-9C13-3B1CC18692F0}"/>
              </a:ext>
            </a:extLst>
          </p:cNvPr>
          <p:cNvSpPr>
            <a:spLocks noGrp="1"/>
          </p:cNvSpPr>
          <p:nvPr>
            <p:ph idx="1"/>
          </p:nvPr>
        </p:nvSpPr>
        <p:spPr>
          <a:xfrm>
            <a:off x="615458" y="3355848"/>
            <a:ext cx="6268770" cy="2825496"/>
          </a:xfrm>
        </p:spPr>
        <p:txBody>
          <a:bodyPr>
            <a:normAutofit/>
          </a:bodyPr>
          <a:lstStyle/>
          <a:p>
            <a:r>
              <a:rPr lang="en-US" sz="2000" dirty="0"/>
              <a:t>All participants on mute</a:t>
            </a:r>
          </a:p>
          <a:p>
            <a:r>
              <a:rPr lang="en-US" sz="2000" dirty="0"/>
              <a:t>To ask a question, type in lower box of your dashboard</a:t>
            </a:r>
          </a:p>
          <a:p>
            <a:r>
              <a:rPr lang="en-US" sz="2000" dirty="0"/>
              <a:t>This webcast will be recorded and sent to all participants and others who wish to review it</a:t>
            </a:r>
          </a:p>
          <a:p>
            <a:r>
              <a:rPr lang="en-US" sz="2000" dirty="0"/>
              <a:t>Most importantly – stay in touch and follow up!</a:t>
            </a:r>
          </a:p>
          <a:p>
            <a:endParaRPr lang="en-US" sz="1500" dirty="0"/>
          </a:p>
        </p:txBody>
      </p:sp>
      <p:pic>
        <p:nvPicPr>
          <p:cNvPr id="8" name="Picture 2">
            <a:extLst>
              <a:ext uri="{FF2B5EF4-FFF2-40B4-BE49-F238E27FC236}">
                <a16:creationId xmlns:a16="http://schemas.microsoft.com/office/drawing/2014/main" id="{C6F7DA62-DD94-4B48-9638-44C2173DB305}"/>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041229" y="781363"/>
            <a:ext cx="2731546" cy="4879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66799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clock, drawing&#10;&#10;Description automatically generated">
            <a:extLst>
              <a:ext uri="{FF2B5EF4-FFF2-40B4-BE49-F238E27FC236}">
                <a16:creationId xmlns:a16="http://schemas.microsoft.com/office/drawing/2014/main" id="{F60121DB-8AF6-4C09-9997-D4C7EA540EFD}"/>
              </a:ext>
            </a:extLst>
          </p:cNvPr>
          <p:cNvPicPr>
            <a:picLocks noChangeAspect="1"/>
          </p:cNvPicPr>
          <p:nvPr/>
        </p:nvPicPr>
        <p:blipFill>
          <a:blip r:embed="rId3"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flipV="1">
            <a:off x="6511656" y="2720493"/>
            <a:ext cx="4971354" cy="1417013"/>
          </a:xfrm>
          <a:prstGeom prst="rect">
            <a:avLst/>
          </a:prstGeom>
        </p:spPr>
      </p:pic>
      <p:sp>
        <p:nvSpPr>
          <p:cNvPr id="2" name="Title 1">
            <a:extLst>
              <a:ext uri="{FF2B5EF4-FFF2-40B4-BE49-F238E27FC236}">
                <a16:creationId xmlns:a16="http://schemas.microsoft.com/office/drawing/2014/main" id="{47A96B0D-2965-4EDA-891D-214997D59FB1}"/>
              </a:ext>
            </a:extLst>
          </p:cNvPr>
          <p:cNvSpPr>
            <a:spLocks noGrp="1"/>
          </p:cNvSpPr>
          <p:nvPr>
            <p:ph type="title"/>
          </p:nvPr>
        </p:nvSpPr>
        <p:spPr>
          <a:xfrm>
            <a:off x="838199" y="1093788"/>
            <a:ext cx="10506455" cy="2967208"/>
          </a:xfrm>
        </p:spPr>
        <p:txBody>
          <a:bodyPr vert="horz" lIns="91440" tIns="45720" rIns="91440" bIns="45720" rtlCol="0" anchor="b">
            <a:normAutofit/>
          </a:bodyPr>
          <a:lstStyle/>
          <a:p>
            <a:r>
              <a:rPr lang="en-US" sz="8000" kern="1200">
                <a:solidFill>
                  <a:schemeClr val="tx1"/>
                </a:solidFill>
                <a:latin typeface="+mj-lt"/>
                <a:ea typeface="+mj-ea"/>
                <a:cs typeface="+mj-cs"/>
              </a:rPr>
              <a:t>What’s Next?</a:t>
            </a:r>
            <a:endParaRPr lang="en-US" sz="8000" kern="1200" dirty="0">
              <a:solidFill>
                <a:schemeClr val="tx1"/>
              </a:solidFill>
              <a:latin typeface="+mj-lt"/>
              <a:ea typeface="+mj-ea"/>
              <a:cs typeface="+mj-cs"/>
            </a:endParaRPr>
          </a:p>
        </p:txBody>
      </p:sp>
      <p:sp>
        <p:nvSpPr>
          <p:cNvPr id="9" name="Rectangle 8">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1" name="Rectangle 10">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4" descr="Funding Opportunities by&#10;Sustainable Strategies DC">
            <a:hlinkClick r:id="rId4"/>
            <a:extLst>
              <a:ext uri="{FF2B5EF4-FFF2-40B4-BE49-F238E27FC236}">
                <a16:creationId xmlns:a16="http://schemas.microsoft.com/office/drawing/2014/main" id="{2BFAA3E3-A744-4591-AC5E-D3333753B534}"/>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7462985" y="4699979"/>
            <a:ext cx="2213511" cy="164369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MA Brand Logos and Assets | icma.org">
            <a:hlinkClick r:id="rId6"/>
            <a:extLst>
              <a:ext uri="{FF2B5EF4-FFF2-40B4-BE49-F238E27FC236}">
                <a16:creationId xmlns:a16="http://schemas.microsoft.com/office/drawing/2014/main" id="{0793F897-C08D-409B-92DB-8A13B4329EDE}"/>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9676496" y="5187190"/>
            <a:ext cx="1957419" cy="631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6459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D14EC69-5D5B-4A84-B56E-7EA35BED9A21}"/>
              </a:ext>
            </a:extLst>
          </p:cNvPr>
          <p:cNvSpPr>
            <a:spLocks noGrp="1"/>
          </p:cNvSpPr>
          <p:nvPr>
            <p:ph type="title"/>
          </p:nvPr>
        </p:nvSpPr>
        <p:spPr>
          <a:xfrm>
            <a:off x="621792" y="1161288"/>
            <a:ext cx="3602736" cy="4526280"/>
          </a:xfrm>
        </p:spPr>
        <p:txBody>
          <a:bodyPr>
            <a:normAutofit/>
          </a:bodyPr>
          <a:lstStyle/>
          <a:p>
            <a:r>
              <a:rPr lang="en-US" sz="4000" dirty="0"/>
              <a:t>Phase 4 Stimulus &amp; Infrastructure Package</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Content Placeholder 2">
            <a:extLst>
              <a:ext uri="{FF2B5EF4-FFF2-40B4-BE49-F238E27FC236}">
                <a16:creationId xmlns:a16="http://schemas.microsoft.com/office/drawing/2014/main" id="{20643CD3-472B-4366-9D7D-BACF4A926171}"/>
              </a:ext>
            </a:extLst>
          </p:cNvPr>
          <p:cNvSpPr txBox="1">
            <a:spLocks/>
          </p:cNvSpPr>
          <p:nvPr/>
        </p:nvSpPr>
        <p:spPr>
          <a:xfrm>
            <a:off x="5037823" y="298126"/>
            <a:ext cx="6849378" cy="6400799"/>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
                <a:schemeClr val="accent2"/>
              </a:buClr>
              <a:buSzTx/>
              <a:buFont typeface="Arial" panose="020B0604020202020204" pitchFamily="34" charset="0"/>
              <a:buChar char="•"/>
              <a:tabLst/>
              <a:defRPr/>
            </a:pPr>
            <a:r>
              <a:rPr lang="en-US" sz="2000" dirty="0">
                <a:solidFill>
                  <a:prstClr val="black"/>
                </a:solidFill>
                <a:latin typeface="Calibri" panose="020F0502020204030204"/>
              </a:rPr>
              <a:t>F</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irst</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three federal packages focused on “response &amp; relief</a:t>
            </a:r>
            <a:r>
              <a:rPr lang="en-US" sz="2000" dirty="0">
                <a:solidFill>
                  <a:prstClr val="black"/>
                </a:solidFill>
                <a:latin typeface="Calibri" panose="020F0502020204030204"/>
              </a:rPr>
              <a:t>;” now</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many are calling for “stimulus &amp; rebuilding” the American economy and communities</a:t>
            </a:r>
          </a:p>
          <a:p>
            <a:pPr marL="228600" marR="0" lvl="0" indent="-228600" algn="l" defTabSz="914400" rtl="0" eaLnBrk="1" fontAlgn="auto" latinLnBrk="0" hangingPunct="1">
              <a:lnSpc>
                <a:spcPct val="90000"/>
              </a:lnSpc>
              <a:spcBef>
                <a:spcPts val="1000"/>
              </a:spcBef>
              <a:spcAft>
                <a:spcPts val="0"/>
              </a:spcAft>
              <a:buClr>
                <a:schemeClr val="accent2"/>
              </a:buClr>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House Speaker has proposed $770 billion, 5-year infrastructure package for community health centers, clean drinking water, broadband, and transportation including roads, mass transit &amp; rail systems</a:t>
            </a:r>
          </a:p>
          <a:p>
            <a:pPr marL="228600" marR="0" lvl="0" indent="-228600" algn="l" defTabSz="914400" rtl="0" eaLnBrk="1" fontAlgn="auto" latinLnBrk="0" hangingPunct="1">
              <a:lnSpc>
                <a:spcPct val="90000"/>
              </a:lnSpc>
              <a:spcBef>
                <a:spcPts val="1000"/>
              </a:spcBef>
              <a:spcAft>
                <a:spcPts val="0"/>
              </a:spcAft>
              <a:buClr>
                <a:schemeClr val="accent2"/>
              </a:buClr>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Speaker also calling for additional stabilization funding for state &amp; local government, extended unemployment benefits, additional funding for hospitals, and expanded job protections &amp; benefits for workers.</a:t>
            </a:r>
          </a:p>
          <a:p>
            <a:pPr marL="228600" marR="0" lvl="0" indent="-228600" algn="l" defTabSz="914400" rtl="0" eaLnBrk="1" fontAlgn="auto" latinLnBrk="0" hangingPunct="1">
              <a:lnSpc>
                <a:spcPct val="90000"/>
              </a:lnSpc>
              <a:spcBef>
                <a:spcPts val="1000"/>
              </a:spcBef>
              <a:spcAft>
                <a:spcPts val="0"/>
              </a:spcAft>
              <a:buClr>
                <a:schemeClr val="accent2"/>
              </a:buClr>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President Trump calling for $2 trillion infrastructure package, focused solely on jobs and rebuilding roads and bridges</a:t>
            </a:r>
          </a:p>
          <a:p>
            <a:pPr marL="228600" marR="0" lvl="0" indent="-228600" algn="l" defTabSz="914400" rtl="0" eaLnBrk="1" fontAlgn="auto" latinLnBrk="0" hangingPunct="1">
              <a:lnSpc>
                <a:spcPct val="90000"/>
              </a:lnSpc>
              <a:spcBef>
                <a:spcPts val="1000"/>
              </a:spcBef>
              <a:spcAft>
                <a:spcPts val="0"/>
              </a:spcAft>
              <a:buClr>
                <a:schemeClr val="accent2"/>
              </a:buClr>
              <a:buSzTx/>
              <a:buFont typeface="Arial" panose="020B0604020202020204" pitchFamily="34" charset="0"/>
              <a:buChar char="•"/>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Prepare to access resources: </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Compile list of top priority infrastructure projects, evaluate shovel-readiness, confirm costs and timelines</a:t>
            </a:r>
          </a:p>
        </p:txBody>
      </p:sp>
    </p:spTree>
    <p:extLst>
      <p:ext uri="{BB962C8B-B14F-4D97-AF65-F5344CB8AC3E}">
        <p14:creationId xmlns:p14="http://schemas.microsoft.com/office/powerpoint/2010/main" val="2975281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B082622D-AAF3-4897-8629-FC918530D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 descr="Coronavirus covid-19 virus banner with children holding action signs">
            <a:extLst>
              <a:ext uri="{FF2B5EF4-FFF2-40B4-BE49-F238E27FC236}">
                <a16:creationId xmlns:a16="http://schemas.microsoft.com/office/drawing/2014/main" id="{44EFB924-2F5A-49B6-B3E4-8619E85BB683}"/>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139514" y="5438474"/>
            <a:ext cx="7912971" cy="1432165"/>
          </a:xfrm>
          <a:prstGeom prst="rect">
            <a:avLst/>
          </a:prstGeom>
          <a:noFill/>
          <a:extLst>
            <a:ext uri="{909E8E84-426E-40DD-AFC4-6F175D3DCCD1}">
              <a14:hiddenFill xmlns:a14="http://schemas.microsoft.com/office/drawing/2010/main">
                <a:solidFill>
                  <a:srgbClr val="FFFFFF"/>
                </a:solidFill>
              </a14:hiddenFill>
            </a:ext>
          </a:extLst>
        </p:spPr>
      </p:pic>
      <p:sp useBgFill="1">
        <p:nvSpPr>
          <p:cNvPr id="137" name="Rectangle 136">
            <a:extLst>
              <a:ext uri="{FF2B5EF4-FFF2-40B4-BE49-F238E27FC236}">
                <a16:creationId xmlns:a16="http://schemas.microsoft.com/office/drawing/2014/main" id="{A7457DD9-5A45-400A-AB4B-4B4EDECA25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rgbClr val="E1E1E1"/>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3223508-D77B-4235-A33A-483D1B4C7B60}"/>
              </a:ext>
            </a:extLst>
          </p:cNvPr>
          <p:cNvSpPr>
            <a:spLocks noGrp="1"/>
          </p:cNvSpPr>
          <p:nvPr>
            <p:ph type="title"/>
          </p:nvPr>
        </p:nvSpPr>
        <p:spPr>
          <a:xfrm>
            <a:off x="1046746" y="641850"/>
            <a:ext cx="3611880" cy="1535865"/>
          </a:xfrm>
        </p:spPr>
        <p:txBody>
          <a:bodyPr>
            <a:normAutofit/>
          </a:bodyPr>
          <a:lstStyle/>
          <a:p>
            <a:r>
              <a:rPr lang="en-US" sz="3200"/>
              <a:t>Contact Info</a:t>
            </a:r>
          </a:p>
        </p:txBody>
      </p:sp>
      <p:sp>
        <p:nvSpPr>
          <p:cNvPr id="139" name="Rectangle 138">
            <a:extLst>
              <a:ext uri="{FF2B5EF4-FFF2-40B4-BE49-F238E27FC236}">
                <a16:creationId xmlns:a16="http://schemas.microsoft.com/office/drawing/2014/main" id="{441CF7D6-A660-431A-B0BB-140A0D555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141" name="Rectangle 140">
            <a:extLst>
              <a:ext uri="{FF2B5EF4-FFF2-40B4-BE49-F238E27FC236}">
                <a16:creationId xmlns:a16="http://schemas.microsoft.com/office/drawing/2014/main" id="{0570A85B-3810-4F95-97B0-CBF4CCDB3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3541" y="1400638"/>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Picture 4" descr="Funding Opportunities by&#10;Sustainable Strategies DC">
            <a:hlinkClick r:id="rId4"/>
            <a:extLst>
              <a:ext uri="{FF2B5EF4-FFF2-40B4-BE49-F238E27FC236}">
                <a16:creationId xmlns:a16="http://schemas.microsoft.com/office/drawing/2014/main" id="{51B6E121-A137-4D63-9687-771044AB8873}"/>
              </a:ext>
            </a:extLst>
          </p:cNvPr>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5398490" y="744718"/>
            <a:ext cx="1880734" cy="139658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ICMA Brand Logos and Assets | icma.org">
            <a:hlinkClick r:id="rId6"/>
            <a:extLst>
              <a:ext uri="{FF2B5EF4-FFF2-40B4-BE49-F238E27FC236}">
                <a16:creationId xmlns:a16="http://schemas.microsoft.com/office/drawing/2014/main" id="{967D5164-5442-4957-938E-4A8CD10AC789}"/>
              </a:ext>
            </a:extLst>
          </p:cNvPr>
          <p:cNvPicPr>
            <a:picLocks noChangeAspect="1" noChangeArrowheads="1"/>
          </p:cNvPicPr>
          <p:nvPr/>
        </p:nvPicPr>
        <p:blipFill>
          <a:blip r:embed="rId7" cstate="email">
            <a:extLst>
              <a:ext uri="{28A0092B-C50C-407E-A947-70E740481C1C}">
                <a14:useLocalDpi xmlns:a14="http://schemas.microsoft.com/office/drawing/2010/main"/>
              </a:ext>
            </a:extLst>
          </a:blip>
          <a:stretch>
            <a:fillRect/>
          </a:stretch>
        </p:blipFill>
        <p:spPr bwMode="auto">
          <a:xfrm>
            <a:off x="7343232" y="1057739"/>
            <a:ext cx="2267581" cy="731294"/>
          </a:xfrm>
          <a:prstGeom prst="rect">
            <a:avLst/>
          </a:prstGeom>
          <a:noFill/>
          <a:extLst>
            <a:ext uri="{909E8E84-426E-40DD-AFC4-6F175D3DCCD1}">
              <a14:hiddenFill xmlns:a14="http://schemas.microsoft.com/office/drawing/2010/main">
                <a:solidFill>
                  <a:srgbClr val="FFFFFF"/>
                </a:solidFill>
              </a14:hiddenFill>
            </a:ext>
          </a:extLst>
        </p:spPr>
      </p:pic>
      <p:sp>
        <p:nvSpPr>
          <p:cNvPr id="25" name="Content Placeholder 2">
            <a:extLst>
              <a:ext uri="{FF2B5EF4-FFF2-40B4-BE49-F238E27FC236}">
                <a16:creationId xmlns:a16="http://schemas.microsoft.com/office/drawing/2014/main" id="{D8024007-1C94-4782-AED7-42F96C13A6E0}"/>
              </a:ext>
            </a:extLst>
          </p:cNvPr>
          <p:cNvSpPr txBox="1">
            <a:spLocks/>
          </p:cNvSpPr>
          <p:nvPr/>
        </p:nvSpPr>
        <p:spPr>
          <a:xfrm>
            <a:off x="1545814" y="3531753"/>
            <a:ext cx="10124388" cy="2482624"/>
          </a:xfrm>
          <a:prstGeom prst="rect">
            <a:avLst/>
          </a:prstGeom>
        </p:spPr>
        <p:txBody>
          <a:bodyPr vert="horz" lIns="91440" tIns="45720" rIns="91440" bIns="45720" numCol="2"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dirty="0"/>
              <a:t>Matt Ward, CEO</a:t>
            </a:r>
          </a:p>
          <a:p>
            <a:pPr marL="0" indent="0">
              <a:lnSpc>
                <a:spcPct val="100000"/>
              </a:lnSpc>
              <a:spcBef>
                <a:spcPts val="0"/>
              </a:spcBef>
              <a:buNone/>
            </a:pPr>
            <a:r>
              <a:rPr lang="en-US" sz="2000" dirty="0"/>
              <a:t>Sustainable Strategies DC</a:t>
            </a:r>
          </a:p>
          <a:p>
            <a:pPr marL="0" indent="0">
              <a:lnSpc>
                <a:spcPct val="100000"/>
              </a:lnSpc>
              <a:spcBef>
                <a:spcPts val="0"/>
              </a:spcBef>
              <a:buNone/>
            </a:pPr>
            <a:r>
              <a:rPr lang="en-US" sz="2000" dirty="0">
                <a:hlinkClick r:id="rId8"/>
              </a:rPr>
              <a:t>Mat.Ward@StrategiesDC.com</a:t>
            </a:r>
            <a:endParaRPr lang="en-US" sz="2000" dirty="0"/>
          </a:p>
          <a:p>
            <a:pPr marL="0" indent="0">
              <a:lnSpc>
                <a:spcPct val="100000"/>
              </a:lnSpc>
              <a:spcBef>
                <a:spcPts val="0"/>
              </a:spcBef>
              <a:buNone/>
            </a:pPr>
            <a:r>
              <a:rPr lang="en-US" sz="2000" dirty="0"/>
              <a:t>(202) 261-9880</a:t>
            </a:r>
          </a:p>
          <a:p>
            <a:pPr marL="0" indent="0">
              <a:lnSpc>
                <a:spcPct val="100000"/>
              </a:lnSpc>
              <a:spcBef>
                <a:spcPts val="0"/>
              </a:spcBef>
              <a:buFont typeface="Arial" panose="020B0604020202020204" pitchFamily="34" charset="0"/>
              <a:buNone/>
            </a:pPr>
            <a:endParaRPr lang="en-US" sz="2000" dirty="0"/>
          </a:p>
          <a:p>
            <a:pPr marL="0" indent="0">
              <a:lnSpc>
                <a:spcPct val="100000"/>
              </a:lnSpc>
              <a:spcBef>
                <a:spcPts val="0"/>
              </a:spcBef>
              <a:buNone/>
            </a:pPr>
            <a:r>
              <a:rPr lang="en-US" sz="2000" dirty="0"/>
              <a:t>Beth Kellar, </a:t>
            </a:r>
          </a:p>
          <a:p>
            <a:pPr marL="0" indent="0">
              <a:lnSpc>
                <a:spcPct val="100000"/>
              </a:lnSpc>
              <a:spcBef>
                <a:spcPts val="0"/>
              </a:spcBef>
              <a:buNone/>
            </a:pPr>
            <a:r>
              <a:rPr lang="en-US" sz="2000" dirty="0"/>
              <a:t>Director of Public Policy</a:t>
            </a:r>
          </a:p>
          <a:p>
            <a:pPr marL="0" indent="0">
              <a:lnSpc>
                <a:spcPct val="100000"/>
              </a:lnSpc>
              <a:spcBef>
                <a:spcPts val="0"/>
              </a:spcBef>
              <a:buNone/>
            </a:pPr>
            <a:r>
              <a:rPr lang="en-US" sz="2000" dirty="0"/>
              <a:t>ICMA </a:t>
            </a:r>
          </a:p>
          <a:p>
            <a:pPr marL="0" indent="0">
              <a:lnSpc>
                <a:spcPct val="100000"/>
              </a:lnSpc>
              <a:spcBef>
                <a:spcPts val="0"/>
              </a:spcBef>
              <a:buNone/>
            </a:pPr>
            <a:r>
              <a:rPr lang="en-US" sz="2000" dirty="0">
                <a:hlinkClick r:id="rId9"/>
              </a:rPr>
              <a:t>ekellar@ICMA.org</a:t>
            </a:r>
            <a:r>
              <a:rPr lang="en-US" sz="2000" dirty="0"/>
              <a:t> </a:t>
            </a:r>
          </a:p>
          <a:p>
            <a:pPr marL="0" indent="0">
              <a:lnSpc>
                <a:spcPct val="100000"/>
              </a:lnSpc>
              <a:spcBef>
                <a:spcPts val="0"/>
              </a:spcBef>
              <a:buNone/>
            </a:pPr>
            <a:endParaRPr lang="en-US" sz="2000" dirty="0"/>
          </a:p>
          <a:p>
            <a:pPr marL="0" indent="0">
              <a:lnSpc>
                <a:spcPct val="100000"/>
              </a:lnSpc>
              <a:spcBef>
                <a:spcPts val="0"/>
              </a:spcBef>
              <a:buNone/>
            </a:pPr>
            <a:endParaRPr lang="en-US" sz="2000" dirty="0"/>
          </a:p>
          <a:p>
            <a:pPr marL="0" indent="0">
              <a:lnSpc>
                <a:spcPct val="100000"/>
              </a:lnSpc>
              <a:spcBef>
                <a:spcPts val="0"/>
              </a:spcBef>
              <a:buNone/>
            </a:pPr>
            <a:endParaRPr lang="en-US" sz="2000" dirty="0"/>
          </a:p>
          <a:p>
            <a:pPr marL="0" indent="0">
              <a:lnSpc>
                <a:spcPct val="100000"/>
              </a:lnSpc>
              <a:spcBef>
                <a:spcPts val="0"/>
              </a:spcBef>
              <a:buNone/>
            </a:pPr>
            <a:endParaRPr lang="en-US" sz="2000" dirty="0"/>
          </a:p>
          <a:p>
            <a:pPr marL="0" indent="0">
              <a:lnSpc>
                <a:spcPct val="100000"/>
              </a:lnSpc>
              <a:spcBef>
                <a:spcPts val="0"/>
              </a:spcBef>
              <a:buNone/>
            </a:pPr>
            <a:r>
              <a:rPr lang="en-US" sz="2000" dirty="0"/>
              <a:t>Ashley Badesch, Principal</a:t>
            </a:r>
          </a:p>
          <a:p>
            <a:pPr marL="0" indent="0">
              <a:lnSpc>
                <a:spcPct val="100000"/>
              </a:lnSpc>
              <a:spcBef>
                <a:spcPts val="0"/>
              </a:spcBef>
              <a:buNone/>
            </a:pPr>
            <a:r>
              <a:rPr lang="en-US" sz="2000" dirty="0"/>
              <a:t>Sustainable Strategies DC</a:t>
            </a:r>
          </a:p>
          <a:p>
            <a:pPr marL="0" indent="0">
              <a:lnSpc>
                <a:spcPct val="100000"/>
              </a:lnSpc>
              <a:spcBef>
                <a:spcPts val="0"/>
              </a:spcBef>
              <a:buNone/>
            </a:pPr>
            <a:r>
              <a:rPr lang="en-US" sz="2000" dirty="0">
                <a:hlinkClick r:id="rId10"/>
              </a:rPr>
              <a:t>Ashley.Badesch@StrategiesDC.com</a:t>
            </a:r>
            <a:endParaRPr lang="en-US" sz="2000" dirty="0"/>
          </a:p>
          <a:p>
            <a:pPr marL="0" indent="0">
              <a:lnSpc>
                <a:spcPct val="100000"/>
              </a:lnSpc>
              <a:spcBef>
                <a:spcPts val="0"/>
              </a:spcBef>
              <a:buNone/>
            </a:pPr>
            <a:r>
              <a:rPr lang="en-US" sz="2000" dirty="0"/>
              <a:t>(202) 261-9883</a:t>
            </a:r>
          </a:p>
          <a:p>
            <a:pPr marL="0" indent="0">
              <a:lnSpc>
                <a:spcPct val="100000"/>
              </a:lnSpc>
              <a:spcBef>
                <a:spcPts val="0"/>
              </a:spcBef>
              <a:buNone/>
            </a:pPr>
            <a:endParaRPr lang="en-US" sz="2000" dirty="0"/>
          </a:p>
          <a:p>
            <a:pPr marL="0" indent="0">
              <a:lnSpc>
                <a:spcPct val="100000"/>
              </a:lnSpc>
              <a:spcBef>
                <a:spcPts val="0"/>
              </a:spcBef>
              <a:buNone/>
            </a:pPr>
            <a:r>
              <a:rPr lang="en-US" sz="2000" dirty="0"/>
              <a:t>Tad McGalliard, Director, Research &amp; </a:t>
            </a:r>
          </a:p>
          <a:p>
            <a:pPr marL="0" indent="0">
              <a:lnSpc>
                <a:spcPct val="100000"/>
              </a:lnSpc>
              <a:spcBef>
                <a:spcPts val="0"/>
              </a:spcBef>
              <a:buNone/>
            </a:pPr>
            <a:r>
              <a:rPr lang="en-US" sz="2000" dirty="0"/>
              <a:t>Team Leader, Business Development</a:t>
            </a:r>
          </a:p>
          <a:p>
            <a:pPr marL="0" indent="0">
              <a:lnSpc>
                <a:spcPct val="100000"/>
              </a:lnSpc>
              <a:spcBef>
                <a:spcPts val="0"/>
              </a:spcBef>
              <a:buNone/>
            </a:pPr>
            <a:r>
              <a:rPr lang="en-US" sz="2000" dirty="0"/>
              <a:t>ICMA</a:t>
            </a:r>
          </a:p>
          <a:p>
            <a:pPr marL="0" indent="0">
              <a:lnSpc>
                <a:spcPct val="100000"/>
              </a:lnSpc>
              <a:spcBef>
                <a:spcPts val="0"/>
              </a:spcBef>
              <a:buNone/>
            </a:pPr>
            <a:r>
              <a:rPr lang="en-US" sz="2000" dirty="0">
                <a:hlinkClick r:id="rId11"/>
              </a:rPr>
              <a:t>tmcgalliard@ICMA.org</a:t>
            </a:r>
            <a:endParaRPr lang="en-US" sz="2000" dirty="0"/>
          </a:p>
          <a:p>
            <a:pPr marL="0" indent="0">
              <a:lnSpc>
                <a:spcPct val="100000"/>
              </a:lnSpc>
              <a:spcBef>
                <a:spcPts val="0"/>
              </a:spcBef>
              <a:buNone/>
            </a:pPr>
            <a:endParaRPr lang="en-US" sz="2000" dirty="0"/>
          </a:p>
          <a:p>
            <a:pPr marL="0" indent="0">
              <a:lnSpc>
                <a:spcPct val="100000"/>
              </a:lnSpc>
              <a:spcBef>
                <a:spcPts val="0"/>
              </a:spcBef>
              <a:buFont typeface="Arial" panose="020B0604020202020204" pitchFamily="34" charset="0"/>
              <a:buNone/>
            </a:pPr>
            <a:endParaRPr lang="en-US" sz="2000" dirty="0"/>
          </a:p>
          <a:p>
            <a:pPr marL="0" indent="0">
              <a:lnSpc>
                <a:spcPct val="100000"/>
              </a:lnSpc>
              <a:spcBef>
                <a:spcPts val="0"/>
              </a:spcBef>
              <a:buFont typeface="Arial" panose="020B0604020202020204" pitchFamily="34" charset="0"/>
              <a:buNone/>
            </a:pPr>
            <a:endParaRPr lang="en-US" sz="2000" dirty="0"/>
          </a:p>
        </p:txBody>
      </p:sp>
    </p:spTree>
    <p:extLst>
      <p:ext uri="{BB962C8B-B14F-4D97-AF65-F5344CB8AC3E}">
        <p14:creationId xmlns:p14="http://schemas.microsoft.com/office/powerpoint/2010/main" val="151671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E6F904-F418-4DA8-8B9E-33B7B81CCFE3}"/>
              </a:ext>
            </a:extLst>
          </p:cNvPr>
          <p:cNvSpPr>
            <a:spLocks noGrp="1"/>
          </p:cNvSpPr>
          <p:nvPr>
            <p:ph type="title"/>
          </p:nvPr>
        </p:nvSpPr>
        <p:spPr>
          <a:xfrm>
            <a:off x="841248" y="426720"/>
            <a:ext cx="10506456" cy="1919141"/>
          </a:xfrm>
        </p:spPr>
        <p:txBody>
          <a:bodyPr anchor="b">
            <a:normAutofit/>
          </a:bodyPr>
          <a:lstStyle/>
          <a:p>
            <a:r>
              <a:rPr lang="en-US" sz="6000" dirty="0"/>
              <a:t>Presentation Outline</a:t>
            </a:r>
          </a:p>
        </p:txBody>
      </p:sp>
      <p:sp>
        <p:nvSpPr>
          <p:cNvPr id="23" name="Rectangle 22">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2899927"/>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5" name="Rectangle 24">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76031"/>
            <a:ext cx="1873457"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5FB9595B-5D0E-4EAE-AC37-3201E0C989C4}"/>
              </a:ext>
            </a:extLst>
          </p:cNvPr>
          <p:cNvSpPr>
            <a:spLocks noGrp="1"/>
          </p:cNvSpPr>
          <p:nvPr>
            <p:ph idx="1"/>
          </p:nvPr>
        </p:nvSpPr>
        <p:spPr>
          <a:xfrm>
            <a:off x="841248" y="3337269"/>
            <a:ext cx="10509504" cy="2905686"/>
          </a:xfrm>
        </p:spPr>
        <p:txBody>
          <a:bodyPr>
            <a:normAutofit/>
          </a:bodyPr>
          <a:lstStyle/>
          <a:p>
            <a:pPr lvl="0"/>
            <a:r>
              <a:rPr lang="en-US" sz="2400" dirty="0"/>
              <a:t>Overview of Federal Coronavirus Legislative Packages to Date</a:t>
            </a:r>
          </a:p>
          <a:p>
            <a:pPr lvl="0"/>
            <a:r>
              <a:rPr lang="en-US" sz="2400" dirty="0"/>
              <a:t>10 Tips for Organizing Effectively to Secure COVID-19 Resources</a:t>
            </a:r>
          </a:p>
          <a:p>
            <a:pPr lvl="0"/>
            <a:r>
              <a:rPr lang="en-US" sz="2400" dirty="0"/>
              <a:t>Resources for Local Governments in Federal COVID-19 Response Programs </a:t>
            </a:r>
          </a:p>
          <a:p>
            <a:pPr lvl="0"/>
            <a:r>
              <a:rPr lang="en-US" sz="2400" dirty="0"/>
              <a:t>What’s Next? </a:t>
            </a:r>
          </a:p>
        </p:txBody>
      </p:sp>
    </p:spTree>
    <p:extLst>
      <p:ext uri="{BB962C8B-B14F-4D97-AF65-F5344CB8AC3E}">
        <p14:creationId xmlns:p14="http://schemas.microsoft.com/office/powerpoint/2010/main" val="1256109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1">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A088F8-D17E-431C-9186-4ACCCFD9F8B4}"/>
              </a:ext>
            </a:extLst>
          </p:cNvPr>
          <p:cNvSpPr>
            <a:spLocks noGrp="1"/>
          </p:cNvSpPr>
          <p:nvPr>
            <p:ph type="title"/>
          </p:nvPr>
        </p:nvSpPr>
        <p:spPr>
          <a:xfrm>
            <a:off x="838199" y="1093788"/>
            <a:ext cx="10506455" cy="2967208"/>
          </a:xfrm>
        </p:spPr>
        <p:txBody>
          <a:bodyPr vert="horz" lIns="91440" tIns="45720" rIns="91440" bIns="45720" rtlCol="0" anchor="b">
            <a:normAutofit/>
          </a:bodyPr>
          <a:lstStyle/>
          <a:p>
            <a:r>
              <a:rPr lang="en-US" sz="6800" kern="1200" dirty="0">
                <a:solidFill>
                  <a:schemeClr val="tx1"/>
                </a:solidFill>
                <a:latin typeface="+mj-lt"/>
                <a:ea typeface="+mj-ea"/>
                <a:cs typeface="+mj-cs"/>
              </a:rPr>
              <a:t>Overview of Federal Coronavirus Legislative Packages to Date</a:t>
            </a:r>
          </a:p>
        </p:txBody>
      </p:sp>
      <p:sp>
        <p:nvSpPr>
          <p:cNvPr id="41" name="Rectangle 33">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2" name="Rectangle 35">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4" descr="Funding Opportunities by&#10;Sustainable Strategies DC">
            <a:hlinkClick r:id="rId3"/>
            <a:extLst>
              <a:ext uri="{FF2B5EF4-FFF2-40B4-BE49-F238E27FC236}">
                <a16:creationId xmlns:a16="http://schemas.microsoft.com/office/drawing/2014/main" id="{C72B259A-6B63-49C5-82F8-3AC0B418DB50}"/>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462985" y="4699979"/>
            <a:ext cx="2213511" cy="164369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CMA Brand Logos and Assets | icma.org">
            <a:hlinkClick r:id="rId5"/>
            <a:extLst>
              <a:ext uri="{FF2B5EF4-FFF2-40B4-BE49-F238E27FC236}">
                <a16:creationId xmlns:a16="http://schemas.microsoft.com/office/drawing/2014/main" id="{F55CF726-5CA4-4451-BE6B-AE1F72BC0237}"/>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9676496" y="5187190"/>
            <a:ext cx="1957419" cy="631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193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93977C-E364-40E6-8480-563B944E717A}"/>
              </a:ext>
            </a:extLst>
          </p:cNvPr>
          <p:cNvSpPr>
            <a:spLocks noGrp="1"/>
          </p:cNvSpPr>
          <p:nvPr>
            <p:ph type="title"/>
          </p:nvPr>
        </p:nvSpPr>
        <p:spPr>
          <a:xfrm>
            <a:off x="838200" y="963877"/>
            <a:ext cx="3494362" cy="4930246"/>
          </a:xfrm>
        </p:spPr>
        <p:txBody>
          <a:bodyPr>
            <a:normAutofit/>
          </a:bodyPr>
          <a:lstStyle/>
          <a:p>
            <a:pPr algn="r"/>
            <a:r>
              <a:rPr lang="en-US">
                <a:solidFill>
                  <a:schemeClr val="accent6">
                    <a:lumMod val="50000"/>
                  </a:schemeClr>
                </a:solidFill>
              </a:rPr>
              <a:t>COVID-19 Federal Legislative Packages</a:t>
            </a:r>
            <a:endParaRPr lang="en-US" dirty="0">
              <a:solidFill>
                <a:schemeClr val="accent6">
                  <a:lumMod val="50000"/>
                </a:schemeClr>
              </a:solidFill>
            </a:endParaRPr>
          </a:p>
        </p:txBody>
      </p:sp>
      <p:cxnSp>
        <p:nvCxnSpPr>
          <p:cNvPr id="53" name="Straight Connector 52">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A3A7727-8F84-4E3B-887D-C2BEC8735AC8}"/>
              </a:ext>
            </a:extLst>
          </p:cNvPr>
          <p:cNvSpPr>
            <a:spLocks noGrp="1"/>
          </p:cNvSpPr>
          <p:nvPr>
            <p:ph idx="1"/>
          </p:nvPr>
        </p:nvSpPr>
        <p:spPr>
          <a:xfrm>
            <a:off x="4976031" y="963877"/>
            <a:ext cx="6377769" cy="4930246"/>
          </a:xfrm>
        </p:spPr>
        <p:txBody>
          <a:bodyPr anchor="ctr">
            <a:normAutofit/>
          </a:bodyPr>
          <a:lstStyle/>
          <a:p>
            <a:r>
              <a:rPr lang="en-US" sz="2400" dirty="0">
                <a:hlinkClick r:id="rId3"/>
              </a:rPr>
              <a:t>Coronavirus Preparedness and Response Supplemental Appropriations Act (H.R. 6074)</a:t>
            </a:r>
            <a:r>
              <a:rPr lang="en-US" sz="2400" dirty="0"/>
              <a:t>, became law 3/6/2020</a:t>
            </a:r>
          </a:p>
          <a:p>
            <a:r>
              <a:rPr lang="en-US" sz="2400" dirty="0">
                <a:hlinkClick r:id="rId4"/>
              </a:rPr>
              <a:t>Family First Coronavirus Response (H.R. 2601)</a:t>
            </a:r>
            <a:r>
              <a:rPr lang="en-US" sz="2400" dirty="0"/>
              <a:t>, became law 3/18/2020</a:t>
            </a:r>
          </a:p>
          <a:p>
            <a:r>
              <a:rPr lang="en-US" sz="2400" dirty="0">
                <a:hlinkClick r:id="rId5"/>
              </a:rPr>
              <a:t>Coronavirus Aid, Relief, and Economic Security (CARES) Act (H.R. 748)</a:t>
            </a:r>
            <a:r>
              <a:rPr lang="en-US" sz="2400" dirty="0"/>
              <a:t>, became law 3/27/2020</a:t>
            </a:r>
          </a:p>
        </p:txBody>
      </p:sp>
      <p:sp>
        <p:nvSpPr>
          <p:cNvPr id="4" name="TextBox 3">
            <a:extLst>
              <a:ext uri="{FF2B5EF4-FFF2-40B4-BE49-F238E27FC236}">
                <a16:creationId xmlns:a16="http://schemas.microsoft.com/office/drawing/2014/main" id="{6CD210EF-3281-4C83-8241-3CEF21A12A42}"/>
              </a:ext>
            </a:extLst>
          </p:cNvPr>
          <p:cNvSpPr txBox="1"/>
          <p:nvPr/>
        </p:nvSpPr>
        <p:spPr>
          <a:xfrm>
            <a:off x="6837562" y="5039097"/>
            <a:ext cx="2654706" cy="984885"/>
          </a:xfrm>
          <a:prstGeom prst="rect">
            <a:avLst/>
          </a:prstGeom>
          <a:noFill/>
        </p:spPr>
        <p:txBody>
          <a:bodyPr wrap="square" rtlCol="0">
            <a:spAutoFit/>
          </a:bodyPr>
          <a:lstStyle/>
          <a:p>
            <a:r>
              <a:rPr lang="en-US" sz="2000" dirty="0">
                <a:solidFill>
                  <a:schemeClr val="accent6">
                    <a:lumMod val="50000"/>
                  </a:schemeClr>
                </a:solidFill>
                <a:hlinkClick r:id="rId6">
                  <a:extLst>
                    <a:ext uri="{A12FA001-AC4F-418D-AE19-62706E023703}">
                      <ahyp:hlinkClr xmlns:ahyp="http://schemas.microsoft.com/office/drawing/2018/hyperlinkcolor" val="tx"/>
                    </a:ext>
                  </a:extLst>
                </a:hlinkClick>
              </a:rPr>
              <a:t>Summary of Local Government Resources</a:t>
            </a:r>
            <a:endParaRPr lang="en-US" sz="2000" dirty="0">
              <a:solidFill>
                <a:schemeClr val="accent6">
                  <a:lumMod val="50000"/>
                </a:schemeClr>
              </a:solidFill>
            </a:endParaRPr>
          </a:p>
          <a:p>
            <a:endParaRPr lang="en-US" dirty="0">
              <a:solidFill>
                <a:schemeClr val="accent6">
                  <a:lumMod val="50000"/>
                </a:schemeClr>
              </a:solidFill>
            </a:endParaRPr>
          </a:p>
        </p:txBody>
      </p:sp>
      <p:pic>
        <p:nvPicPr>
          <p:cNvPr id="10" name="Graphic 9" descr="Checklist">
            <a:extLst>
              <a:ext uri="{FF2B5EF4-FFF2-40B4-BE49-F238E27FC236}">
                <a16:creationId xmlns:a16="http://schemas.microsoft.com/office/drawing/2014/main" id="{BECB0078-BF1B-4F9E-AD3D-389B5E9E7E1B}"/>
              </a:ext>
            </a:extLst>
          </p:cNvPr>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6024713" y="5039097"/>
            <a:ext cx="750200" cy="750200"/>
          </a:xfrm>
          <a:prstGeom prst="rect">
            <a:avLst/>
          </a:prstGeom>
        </p:spPr>
      </p:pic>
    </p:spTree>
    <p:extLst>
      <p:ext uri="{BB962C8B-B14F-4D97-AF65-F5344CB8AC3E}">
        <p14:creationId xmlns:p14="http://schemas.microsoft.com/office/powerpoint/2010/main" val="136372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Freeform: Shape 46">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9" name="Freeform: Shape 48">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FFD03D7-01B9-4F2F-9F8C-9E809AD75B3B}"/>
              </a:ext>
            </a:extLst>
          </p:cNvPr>
          <p:cNvSpPr>
            <a:spLocks noGrp="1"/>
          </p:cNvSpPr>
          <p:nvPr>
            <p:ph type="title"/>
          </p:nvPr>
        </p:nvSpPr>
        <p:spPr>
          <a:xfrm>
            <a:off x="838200" y="253397"/>
            <a:ext cx="10515600" cy="1273233"/>
          </a:xfrm>
        </p:spPr>
        <p:txBody>
          <a:bodyPr>
            <a:normAutofit/>
          </a:bodyPr>
          <a:lstStyle/>
          <a:p>
            <a:r>
              <a:rPr lang="en-US" sz="4000"/>
              <a:t>Coronavirus Preparedness and Response Supplemental Appropriations Act (H.R. 6074)</a:t>
            </a:r>
          </a:p>
        </p:txBody>
      </p:sp>
      <p:sp>
        <p:nvSpPr>
          <p:cNvPr id="51" name="Rectangle 50">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8AD292F2-2B78-43D3-9193-E0251E83A049}"/>
              </a:ext>
            </a:extLst>
          </p:cNvPr>
          <p:cNvSpPr>
            <a:spLocks noGrp="1"/>
          </p:cNvSpPr>
          <p:nvPr>
            <p:ph idx="1"/>
          </p:nvPr>
        </p:nvSpPr>
        <p:spPr>
          <a:xfrm>
            <a:off x="838200" y="2478024"/>
            <a:ext cx="10515600" cy="3694176"/>
          </a:xfrm>
        </p:spPr>
        <p:txBody>
          <a:bodyPr>
            <a:normAutofit fontScale="92500"/>
          </a:bodyPr>
          <a:lstStyle/>
          <a:p>
            <a:pPr>
              <a:buClr>
                <a:schemeClr val="accent2"/>
              </a:buClr>
            </a:pPr>
            <a:r>
              <a:rPr lang="en-US" sz="2400" dirty="0"/>
              <a:t>Provides FY2020 supplemental appropriations to respond to the coronavirus outbreak </a:t>
            </a:r>
          </a:p>
          <a:p>
            <a:pPr>
              <a:buClr>
                <a:schemeClr val="accent2"/>
              </a:buClr>
            </a:pPr>
            <a:r>
              <a:rPr lang="en-US" sz="2400" dirty="0"/>
              <a:t>Funds programs to:</a:t>
            </a:r>
          </a:p>
          <a:p>
            <a:pPr lvl="1">
              <a:buClr>
                <a:schemeClr val="accent2"/>
              </a:buClr>
            </a:pPr>
            <a:r>
              <a:rPr lang="en-US" dirty="0"/>
              <a:t>Develop, manufacture, and procure vaccines and other medical supplies</a:t>
            </a:r>
          </a:p>
          <a:p>
            <a:pPr lvl="1">
              <a:buClr>
                <a:schemeClr val="accent2"/>
              </a:buClr>
            </a:pPr>
            <a:r>
              <a:rPr lang="en-US" dirty="0"/>
              <a:t>Offer grants for state, local, and tribal public health agencies and organizations</a:t>
            </a:r>
          </a:p>
          <a:p>
            <a:pPr lvl="1">
              <a:buClr>
                <a:schemeClr val="accent2"/>
              </a:buClr>
            </a:pPr>
            <a:r>
              <a:rPr lang="en-US" dirty="0"/>
              <a:t>Provide loans to affected small businesses</a:t>
            </a:r>
          </a:p>
          <a:p>
            <a:pPr lvl="1">
              <a:buClr>
                <a:schemeClr val="accent2"/>
              </a:buClr>
            </a:pPr>
            <a:r>
              <a:rPr lang="en-US" dirty="0"/>
              <a:t>Launch evacuations and emergency preparedness activities across the globe</a:t>
            </a:r>
          </a:p>
          <a:p>
            <a:pPr lvl="1">
              <a:buClr>
                <a:schemeClr val="accent2"/>
              </a:buClr>
            </a:pPr>
            <a:r>
              <a:rPr lang="en-US" dirty="0"/>
              <a:t>Provide humanitarian assistance and support for health systems affected countries</a:t>
            </a:r>
          </a:p>
          <a:p>
            <a:pPr marL="457200" lvl="1" indent="0">
              <a:buClr>
                <a:schemeClr val="accent2"/>
              </a:buClr>
              <a:buNone/>
            </a:pPr>
            <a:endParaRPr lang="en-US" dirty="0"/>
          </a:p>
          <a:p>
            <a:pPr marL="457200" lvl="1" indent="0" algn="ctr">
              <a:buClr>
                <a:schemeClr val="accent2"/>
              </a:buClr>
              <a:buNone/>
            </a:pPr>
            <a:r>
              <a:rPr lang="en-US" sz="2400" dirty="0">
                <a:hlinkClick r:id="rId3" action="ppaction://hlinkfile"/>
              </a:rPr>
              <a:t>Link to full text</a:t>
            </a:r>
            <a:r>
              <a:rPr lang="en-US" sz="2400" dirty="0"/>
              <a:t>; </a:t>
            </a:r>
            <a:r>
              <a:rPr lang="en-US" sz="2400" dirty="0">
                <a:hlinkClick r:id="rId4"/>
              </a:rPr>
              <a:t>link to summary</a:t>
            </a:r>
            <a:endParaRPr lang="en-US" sz="2400" dirty="0"/>
          </a:p>
          <a:p>
            <a:pPr>
              <a:buClr>
                <a:schemeClr val="accent2"/>
              </a:buClr>
            </a:pPr>
            <a:endParaRPr lang="en-US" sz="2000" dirty="0"/>
          </a:p>
        </p:txBody>
      </p:sp>
    </p:spTree>
    <p:extLst>
      <p:ext uri="{BB962C8B-B14F-4D97-AF65-F5344CB8AC3E}">
        <p14:creationId xmlns:p14="http://schemas.microsoft.com/office/powerpoint/2010/main" val="1954177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5" name="Freeform: Shape 44">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7" name="Freeform: Shape 46">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9F48E53-2344-4F5B-86DA-47AB6869CA08}"/>
              </a:ext>
            </a:extLst>
          </p:cNvPr>
          <p:cNvSpPr>
            <a:spLocks noGrp="1"/>
          </p:cNvSpPr>
          <p:nvPr>
            <p:ph type="title"/>
          </p:nvPr>
        </p:nvSpPr>
        <p:spPr>
          <a:xfrm>
            <a:off x="838200" y="253397"/>
            <a:ext cx="10515600" cy="1273233"/>
          </a:xfrm>
        </p:spPr>
        <p:txBody>
          <a:bodyPr>
            <a:normAutofit/>
          </a:bodyPr>
          <a:lstStyle/>
          <a:p>
            <a:r>
              <a:rPr lang="en-US" sz="4000"/>
              <a:t>Family First Coronavirus Response (H.R. 6201)</a:t>
            </a:r>
          </a:p>
        </p:txBody>
      </p:sp>
      <p:sp>
        <p:nvSpPr>
          <p:cNvPr id="49" name="Rectangle 48">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581DB755-091B-4123-8073-4E38E65082CA}"/>
              </a:ext>
            </a:extLst>
          </p:cNvPr>
          <p:cNvSpPr>
            <a:spLocks noGrp="1"/>
          </p:cNvSpPr>
          <p:nvPr>
            <p:ph idx="1"/>
          </p:nvPr>
        </p:nvSpPr>
        <p:spPr>
          <a:xfrm>
            <a:off x="838200" y="2478024"/>
            <a:ext cx="10515600" cy="3694176"/>
          </a:xfrm>
        </p:spPr>
        <p:txBody>
          <a:bodyPr>
            <a:normAutofit/>
          </a:bodyPr>
          <a:lstStyle/>
          <a:p>
            <a:pPr>
              <a:buClr>
                <a:schemeClr val="accent2"/>
              </a:buClr>
            </a:pPr>
            <a:r>
              <a:rPr lang="en-US" sz="2200" dirty="0"/>
              <a:t>Insurance/Medicaid/CHIP resources and mandates</a:t>
            </a:r>
          </a:p>
          <a:p>
            <a:pPr>
              <a:buClr>
                <a:schemeClr val="accent2"/>
              </a:buClr>
            </a:pPr>
            <a:r>
              <a:rPr lang="en-US" sz="2200" dirty="0"/>
              <a:t>Mandates for paid and family sick leave, including by public agencies</a:t>
            </a:r>
          </a:p>
          <a:p>
            <a:pPr lvl="1">
              <a:buClr>
                <a:schemeClr val="accent2"/>
              </a:buClr>
            </a:pPr>
            <a:r>
              <a:rPr lang="en-US" sz="2200" dirty="0"/>
              <a:t>Funding relief provided by legislation for private sector for mandated sick/family leave is </a:t>
            </a:r>
            <a:r>
              <a:rPr lang="en-US" sz="2200" u="sng" dirty="0"/>
              <a:t>not</a:t>
            </a:r>
            <a:r>
              <a:rPr lang="en-US" sz="2200" dirty="0"/>
              <a:t> provided for public sector agencies</a:t>
            </a:r>
          </a:p>
          <a:p>
            <a:pPr>
              <a:buClr>
                <a:schemeClr val="accent2"/>
              </a:buClr>
            </a:pPr>
            <a:r>
              <a:rPr lang="en-US" sz="2200" dirty="0"/>
              <a:t>Unemployment insurance resources</a:t>
            </a:r>
          </a:p>
          <a:p>
            <a:pPr>
              <a:buClr>
                <a:schemeClr val="accent2"/>
              </a:buClr>
            </a:pPr>
            <a:r>
              <a:rPr lang="en-US" sz="2200" dirty="0"/>
              <a:t>Resources for SNAP/WIC, SNAP flexibilities, Emergency SNAP, School Lunch assistance, Emergency Food Assistance, Senior Nutrition, more</a:t>
            </a:r>
          </a:p>
          <a:p>
            <a:pPr marL="0" indent="0">
              <a:buClr>
                <a:schemeClr val="accent2"/>
              </a:buClr>
              <a:buNone/>
            </a:pPr>
            <a:endParaRPr lang="en-US" sz="2200" dirty="0"/>
          </a:p>
          <a:p>
            <a:pPr marL="0" indent="0" algn="ctr">
              <a:buClr>
                <a:schemeClr val="accent2"/>
              </a:buClr>
              <a:buNone/>
            </a:pPr>
            <a:r>
              <a:rPr lang="en-US" sz="2200" dirty="0">
                <a:hlinkClick r:id="rId3" action="ppaction://hlinkfile"/>
              </a:rPr>
              <a:t>Link to full text</a:t>
            </a:r>
            <a:r>
              <a:rPr lang="en-US" sz="2200" dirty="0"/>
              <a:t>; </a:t>
            </a:r>
            <a:r>
              <a:rPr lang="en-US" sz="2200" dirty="0">
                <a:hlinkClick r:id="rId4"/>
              </a:rPr>
              <a:t>link to summary</a:t>
            </a:r>
            <a:endParaRPr lang="en-US" sz="2200" dirty="0"/>
          </a:p>
        </p:txBody>
      </p:sp>
    </p:spTree>
    <p:extLst>
      <p:ext uri="{BB962C8B-B14F-4D97-AF65-F5344CB8AC3E}">
        <p14:creationId xmlns:p14="http://schemas.microsoft.com/office/powerpoint/2010/main" val="3746941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241AD6D-CFD8-49AA-9787-6129B9D416FB}"/>
              </a:ext>
            </a:extLst>
          </p:cNvPr>
          <p:cNvSpPr>
            <a:spLocks noGrp="1"/>
          </p:cNvSpPr>
          <p:nvPr>
            <p:ph type="title"/>
          </p:nvPr>
        </p:nvSpPr>
        <p:spPr>
          <a:xfrm>
            <a:off x="838200" y="253397"/>
            <a:ext cx="10515600" cy="1273233"/>
          </a:xfrm>
        </p:spPr>
        <p:txBody>
          <a:bodyPr>
            <a:normAutofit/>
          </a:bodyPr>
          <a:lstStyle/>
          <a:p>
            <a:r>
              <a:rPr lang="en-US" sz="4000" dirty="0"/>
              <a:t>CARES Act (H.R. 748)</a:t>
            </a:r>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794AB5B4-E6A4-4966-9C66-13C93B0560B9}"/>
              </a:ext>
            </a:extLst>
          </p:cNvPr>
          <p:cNvSpPr>
            <a:spLocks noGrp="1"/>
          </p:cNvSpPr>
          <p:nvPr>
            <p:ph idx="1"/>
          </p:nvPr>
        </p:nvSpPr>
        <p:spPr>
          <a:xfrm>
            <a:off x="836676" y="2516956"/>
            <a:ext cx="10515600" cy="3462059"/>
          </a:xfrm>
        </p:spPr>
        <p:txBody>
          <a:bodyPr>
            <a:noAutofit/>
          </a:bodyPr>
          <a:lstStyle/>
          <a:p>
            <a:pPr>
              <a:lnSpc>
                <a:spcPct val="100000"/>
              </a:lnSpc>
              <a:buClr>
                <a:schemeClr val="accent2"/>
              </a:buClr>
            </a:pPr>
            <a:r>
              <a:rPr lang="en-US" sz="2200" dirty="0"/>
              <a:t>$2.2 trillion aid package that provides financial aid to families, governments, and businesses impacted by the COVID-19 public health crisis, including:</a:t>
            </a:r>
          </a:p>
          <a:p>
            <a:pPr lvl="1">
              <a:spcBef>
                <a:spcPts val="1000"/>
              </a:spcBef>
              <a:buClr>
                <a:schemeClr val="accent2"/>
              </a:buClr>
            </a:pPr>
            <a:r>
              <a:rPr lang="en-US" sz="2200" dirty="0"/>
              <a:t>$290 billion in direct payments to eligible taxpayers</a:t>
            </a:r>
          </a:p>
          <a:p>
            <a:pPr lvl="1">
              <a:spcBef>
                <a:spcPts val="1000"/>
              </a:spcBef>
              <a:buClr>
                <a:schemeClr val="accent2"/>
              </a:buClr>
            </a:pPr>
            <a:r>
              <a:rPr lang="en-US" sz="2200" dirty="0"/>
              <a:t>$260 billion in expanded unemployment insurance</a:t>
            </a:r>
          </a:p>
          <a:p>
            <a:pPr lvl="1">
              <a:spcBef>
                <a:spcPts val="1000"/>
              </a:spcBef>
              <a:buClr>
                <a:schemeClr val="accent2"/>
              </a:buClr>
            </a:pPr>
            <a:r>
              <a:rPr lang="en-US" sz="2200" b="1" dirty="0"/>
              <a:t>$150 billion for state and local governments</a:t>
            </a:r>
          </a:p>
          <a:p>
            <a:pPr lvl="1">
              <a:spcBef>
                <a:spcPts val="1000"/>
              </a:spcBef>
              <a:buClr>
                <a:schemeClr val="accent2"/>
              </a:buClr>
            </a:pPr>
            <a:r>
              <a:rPr lang="en-US" sz="2200" dirty="0"/>
              <a:t>$510 billion in expanded liquidity lending for businesses and local governments</a:t>
            </a:r>
          </a:p>
          <a:p>
            <a:pPr lvl="1">
              <a:spcBef>
                <a:spcPts val="1000"/>
              </a:spcBef>
              <a:buClr>
                <a:schemeClr val="accent2"/>
              </a:buClr>
            </a:pPr>
            <a:r>
              <a:rPr lang="en-US" sz="2200" dirty="0"/>
              <a:t>$377 billion in new loans and grants for small businesses</a:t>
            </a:r>
          </a:p>
          <a:p>
            <a:pPr lvl="1">
              <a:spcBef>
                <a:spcPts val="1000"/>
              </a:spcBef>
              <a:buClr>
                <a:schemeClr val="accent2"/>
              </a:buClr>
            </a:pPr>
            <a:r>
              <a:rPr lang="en-US" sz="2200" dirty="0"/>
              <a:t>$127 billion for hospitals for ventilators and other equipment </a:t>
            </a:r>
          </a:p>
          <a:p>
            <a:pPr marL="0" indent="0" algn="ctr">
              <a:lnSpc>
                <a:spcPct val="100000"/>
              </a:lnSpc>
              <a:buClr>
                <a:schemeClr val="accent2"/>
              </a:buClr>
              <a:buNone/>
            </a:pPr>
            <a:r>
              <a:rPr lang="en-US" sz="2200" dirty="0">
                <a:hlinkClick r:id="rId3" action="ppaction://hlinkfile"/>
              </a:rPr>
              <a:t>Link to full text</a:t>
            </a:r>
            <a:r>
              <a:rPr lang="en-US" sz="2200" dirty="0"/>
              <a:t>; </a:t>
            </a:r>
            <a:r>
              <a:rPr lang="en-US" sz="2200" dirty="0">
                <a:hlinkClick r:id="rId4"/>
              </a:rPr>
              <a:t>link to summary</a:t>
            </a:r>
            <a:endParaRPr lang="en-US" sz="2200" dirty="0"/>
          </a:p>
        </p:txBody>
      </p:sp>
    </p:spTree>
    <p:extLst>
      <p:ext uri="{BB962C8B-B14F-4D97-AF65-F5344CB8AC3E}">
        <p14:creationId xmlns:p14="http://schemas.microsoft.com/office/powerpoint/2010/main" val="1664282725"/>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2533</TotalTime>
  <Words>4401</Words>
  <Application>Microsoft Office PowerPoint</Application>
  <PresentationFormat>Widescreen</PresentationFormat>
  <Paragraphs>342</Paragraphs>
  <Slides>32</Slides>
  <Notes>31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32</vt:i4>
      </vt:variant>
    </vt:vector>
  </HeadingPairs>
  <TitlesOfParts>
    <vt:vector size="37" baseType="lpstr">
      <vt:lpstr>Arial</vt:lpstr>
      <vt:lpstr>Calibri</vt:lpstr>
      <vt:lpstr>Calibri Light</vt:lpstr>
      <vt:lpstr>Office Theme</vt:lpstr>
      <vt:lpstr>1_Office Theme</vt:lpstr>
      <vt:lpstr>Resources for Local Governments in Federal Coronavirus Response Laws &amp; Programs</vt:lpstr>
      <vt:lpstr>Presenters</vt:lpstr>
      <vt:lpstr>How to Participate Effectively </vt:lpstr>
      <vt:lpstr>Presentation Outline</vt:lpstr>
      <vt:lpstr>Overview of Federal Coronavirus Legislative Packages to Date</vt:lpstr>
      <vt:lpstr>COVID-19 Federal Legislative Packages</vt:lpstr>
      <vt:lpstr>Coronavirus Preparedness and Response Supplemental Appropriations Act (H.R. 6074)</vt:lpstr>
      <vt:lpstr>Family First Coronavirus Response (H.R. 6201)</vt:lpstr>
      <vt:lpstr>CARES Act (H.R. 748)</vt:lpstr>
      <vt:lpstr>10 Tips for Organizing Effectively to Secure COVID-19 Resources</vt:lpstr>
      <vt:lpstr>10 Tips for Effectively Organizing to Secure COVID-19 Resources</vt:lpstr>
      <vt:lpstr>10 Tips for Effectively Organizing to Secure COVID-19 Resources</vt:lpstr>
      <vt:lpstr>Resources for Local Governments in Federal COVID-19 Response Programs </vt:lpstr>
      <vt:lpstr>Public Health &amp; Safety</vt:lpstr>
      <vt:lpstr>FEMA Disaster Relief Funds</vt:lpstr>
      <vt:lpstr>CDC State &amp; Local Preparedness Funds</vt:lpstr>
      <vt:lpstr>DOJ FY 2020 Coronavirus Emergency Supplemental Byrne Grants Funding</vt:lpstr>
      <vt:lpstr>Social Services, Housing, &amp; Community Development</vt:lpstr>
      <vt:lpstr>HUD Homeless Assistance Grants</vt:lpstr>
      <vt:lpstr>HUD Housing Assistance</vt:lpstr>
      <vt:lpstr>HUD Community Development Block Grants</vt:lpstr>
      <vt:lpstr>Economic Development, Workforce Development, &amp; Infrastructure</vt:lpstr>
      <vt:lpstr>EDA Economic Adjustment Assistance</vt:lpstr>
      <vt:lpstr>FTA Transit Assistance Funding</vt:lpstr>
      <vt:lpstr>Small Business Relief &amp; Assistance</vt:lpstr>
      <vt:lpstr>State and Local Stabilization</vt:lpstr>
      <vt:lpstr>Liquidity Loan Program for Municipalities</vt:lpstr>
      <vt:lpstr>State &amp; Local Coronavirus Relief  Fund</vt:lpstr>
      <vt:lpstr>State &amp; Local Coronavirus Relief  Fund, Cont.</vt:lpstr>
      <vt:lpstr>What’s Next?</vt:lpstr>
      <vt:lpstr>Phase 4 Stimulus &amp; Infrastructure Package</vt:lpstr>
      <vt:lpstr>Contact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Resources for Local Governments in Federal Coronavirus Response Laws &amp; Programs</dc:title>
  <dc:creator>Ashley Badesch</dc:creator>
  <cp:lastModifiedBy>Lynne Scott</cp:lastModifiedBy>
  <cp:revision>11</cp:revision>
  <dcterms:created xsi:type="dcterms:W3CDTF">2020-04-06T19:36:14Z</dcterms:created>
  <dcterms:modified xsi:type="dcterms:W3CDTF">2020-04-08T15:55:42Z</dcterms:modified>
</cp:coreProperties>
</file>